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8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11/1/2018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11/1/2018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11/1/2018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11/1/2018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11/1/2018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11/1/2018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11/1/2018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 smtClean="0">
                <a:latin typeface="Gill Sans MT" panose="020B0502020104020203" pitchFamily="34" charset="0"/>
              </a:rPr>
              <a:t>2018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FLORIDA YOUTH 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SUBSTANCE ABUSE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Lutheran Services</a:t>
            </a:r>
            <a:endParaRPr lang="en-US" sz="3800" b="1" dirty="0" smtClean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Blacking out from drinking, among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Lutheran Services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2014-2018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Lutheran Services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2014-2018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Lutheran Services,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Lutheran Services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Lutheran Services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Lutheran Services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Lutheran Services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Lutheran Services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Lutheran Services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Lutheran Services,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Lutheran Services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Lutheran Services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2016-2018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Lutheran Services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Lutheran Services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Lutheran Services,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Substance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school in the past 12 months,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Lutheran Services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Lutheran Services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</a:rPr>
              <a:t>Survey was administered in 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2018.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18,559 </a:t>
            </a:r>
            <a:r>
              <a:rPr lang="en-US" sz="2800" dirty="0" smtClean="0">
                <a:latin typeface="Gill Sans MT" pitchFamily="34" charset="0"/>
              </a:rPr>
              <a:t>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1.1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points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for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prevalence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rates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for the combined middle school and high school sample.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among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Lutheran Services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2012-2018 and 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Lutheran Services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2012-2018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Lutheran Services,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15.6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15.7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2008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7.1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Past-30-day 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10.3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3.4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14.8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25.1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Lutheran Services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Lutheran Services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Lutheran Services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2010-2018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Lutheran Services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2010-2018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Lutheran Services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Lutheran Services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Lutheran Services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Lutheran Services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Lutheran Services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Lutheran Services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Lutheran Services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Lutheran Services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Lutheran Services, 6.4%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9.6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2010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6.4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5.3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1.1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5.1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drug.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</a:t>
            </a: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</a:t>
            </a: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Bullying, Symptoms of Depression, and Gang Involvement</a:t>
            </a:r>
            <a:endParaRPr lang="en-US" sz="4800" b="1" dirty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Lutheran Services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Lutheran Services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Other antisocial behaviors trend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Lutheran Services,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Lutheran Services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symptoms of depression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Lutheran Services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Lutheran Services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Lutheran Services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Lutheran Services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Lutheran Services,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 smtClean="0">
                <a:latin typeface="Gill Sans MT"/>
              </a:rPr>
              <a:t>(</a:t>
            </a:r>
            <a:r>
              <a:rPr lang="en-US" sz="2700" dirty="0" smtClean="0">
                <a:latin typeface="Gill Sans MT"/>
              </a:rPr>
              <a:t>1.6</a:t>
            </a:r>
            <a:r>
              <a:rPr lang="en-US" sz="2700" dirty="0" smtClean="0">
                <a:latin typeface="Gill Sans MT"/>
              </a:rPr>
              <a:t>%), </a:t>
            </a:r>
            <a:r>
              <a:rPr lang="en-US" sz="2700" i="1" dirty="0" smtClean="0">
                <a:latin typeface="Gill Sans MT"/>
              </a:rPr>
              <a:t>Being Arrested </a:t>
            </a:r>
            <a:r>
              <a:rPr lang="en-US" sz="2700" dirty="0" smtClean="0">
                <a:latin typeface="Gill Sans MT"/>
              </a:rPr>
              <a:t>(</a:t>
            </a:r>
            <a:r>
              <a:rPr lang="en-US" sz="2700" dirty="0" smtClean="0">
                <a:latin typeface="Gill Sans MT"/>
              </a:rPr>
              <a:t>2.4</a:t>
            </a:r>
            <a:r>
              <a:rPr lang="en-US" sz="2700" dirty="0" smtClean="0">
                <a:latin typeface="Gill Sans MT"/>
              </a:rPr>
              <a:t>%), </a:t>
            </a:r>
            <a:r>
              <a:rPr lang="en-US" sz="2700" dirty="0" smtClean="0">
                <a:latin typeface="Gill Sans MT"/>
              </a:rPr>
              <a:t>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</a:t>
            </a:r>
            <a:r>
              <a:rPr lang="en-US" sz="2700" dirty="0" smtClean="0">
                <a:latin typeface="Gill Sans MT"/>
              </a:rPr>
              <a:t>0.8</a:t>
            </a:r>
            <a:r>
              <a:rPr lang="en-US" sz="2700" dirty="0" smtClean="0">
                <a:latin typeface="Gill Sans MT"/>
              </a:rPr>
              <a:t>%) </a:t>
            </a:r>
            <a:r>
              <a:rPr lang="en-US" sz="2700" dirty="0" smtClean="0">
                <a:latin typeface="Gill Sans MT"/>
              </a:rPr>
              <a:t>are 3.0% or less.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</a:t>
            </a:r>
            <a:r>
              <a:rPr lang="en-US" sz="2700" dirty="0" smtClean="0">
                <a:latin typeface="Gill Sans MT"/>
              </a:rPr>
              <a:t>10.5</a:t>
            </a:r>
            <a:r>
              <a:rPr lang="en-US" sz="2700" dirty="0" smtClean="0">
                <a:latin typeface="Gill Sans MT"/>
              </a:rPr>
              <a:t>%), </a:t>
            </a:r>
            <a:r>
              <a:rPr lang="en-US" sz="2700" i="1" dirty="0" smtClean="0">
                <a:latin typeface="Gill Sans MT"/>
              </a:rPr>
              <a:t>Attacking </a:t>
            </a:r>
            <a:r>
              <a:rPr lang="en-US" sz="2700" i="1" dirty="0">
                <a:latin typeface="Gill Sans MT"/>
              </a:rPr>
              <a:t>Someone with Intent to Harm </a:t>
            </a:r>
            <a:r>
              <a:rPr lang="en-US" sz="2700" dirty="0" smtClean="0">
                <a:latin typeface="Gill Sans MT"/>
              </a:rPr>
              <a:t>(</a:t>
            </a:r>
            <a:r>
              <a:rPr lang="en-US" sz="2700" dirty="0" smtClean="0">
                <a:latin typeface="Gill Sans MT"/>
              </a:rPr>
              <a:t>7.0</a:t>
            </a:r>
            <a:r>
              <a:rPr lang="en-US" sz="2700" dirty="0" smtClean="0">
                <a:latin typeface="Gill Sans MT"/>
              </a:rPr>
              <a:t>%), and </a:t>
            </a:r>
            <a:r>
              <a:rPr lang="en-US" sz="2700" i="1" dirty="0" smtClean="0">
                <a:latin typeface="Gill Sans MT"/>
              </a:rPr>
              <a:t>Carrying a Handgun</a:t>
            </a:r>
            <a:r>
              <a:rPr lang="en-US" sz="2700" dirty="0" smtClean="0">
                <a:latin typeface="Gill Sans MT"/>
              </a:rPr>
              <a:t> (7.0%).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Lutheran Services, 58.4%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31.8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28.9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Lutheran Services, 42.7% </a:t>
            </a:r>
            <a:r>
              <a:rPr lang="en-US" sz="2700" dirty="0">
                <a:latin typeface="Gill Sans MT"/>
              </a:rPr>
              <a:t>of </a:t>
            </a:r>
            <a:r>
              <a:rPr lang="en-US" sz="2700" dirty="0" smtClean="0">
                <a:latin typeface="Gill Sans MT"/>
              </a:rPr>
              <a:t>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Lutheran Services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Lutheran Services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Lutheran Services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Lutheran Services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Lutheran Services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Lutheran Services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Lutheran Services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Lutheran Services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Lutheran Services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Lutheran Services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Lutheran Services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</a:t>
            </a:r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2</a:t>
            </a:r>
            <a:endParaRPr lang="en-US" sz="1600" dirty="0" smtClean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Lutheran Services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Lutheran Services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43</a:t>
            </a:r>
            <a:r>
              <a:rPr lang="en-US" sz="2800" dirty="0" smtClean="0">
                <a:latin typeface="Gill Sans MT" pitchFamily="34" charset="0"/>
              </a:rPr>
              <a:t>%) </a:t>
            </a:r>
            <a:r>
              <a:rPr lang="en-US" sz="2800" dirty="0" smtClean="0">
                <a:latin typeface="Gill Sans MT" pitchFamily="34" charset="0"/>
              </a:rPr>
              <a:t>and </a:t>
            </a:r>
            <a:r>
              <a:rPr lang="en-US" sz="2800" i="1" dirty="0" smtClean="0">
                <a:latin typeface="Gill Sans MT" pitchFamily="34" charset="0"/>
              </a:rPr>
              <a:t>Religiosity </a:t>
            </a:r>
            <a:r>
              <a:rPr lang="en-US" sz="2800" dirty="0" smtClean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46</a:t>
            </a:r>
            <a:r>
              <a:rPr lang="en-US" sz="2800" dirty="0" smtClean="0">
                <a:latin typeface="Gill Sans MT" pitchFamily="34" charset="0"/>
              </a:rPr>
              <a:t>%) </a:t>
            </a:r>
            <a:r>
              <a:rPr lang="en-US" sz="2800" dirty="0" smtClean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</a:t>
            </a:r>
            <a:r>
              <a:rPr lang="en-US" sz="2800" i="1" dirty="0" smtClean="0">
                <a:latin typeface="Gill Sans MT" pitchFamily="34" charset="0"/>
              </a:rPr>
              <a:t>Family 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52</a:t>
            </a:r>
            <a:r>
              <a:rPr lang="en-US" sz="2800" dirty="0" smtClean="0">
                <a:latin typeface="Gill Sans MT" pitchFamily="34" charset="0"/>
              </a:rPr>
              <a:t>%) </a:t>
            </a:r>
            <a:r>
              <a:rPr lang="en-US" sz="2800" dirty="0" smtClean="0">
                <a:latin typeface="Gill Sans MT" pitchFamily="34" charset="0"/>
              </a:rPr>
              <a:t>and </a:t>
            </a:r>
            <a:r>
              <a:rPr lang="en-US" sz="2800" i="1" dirty="0">
                <a:latin typeface="Gill Sans MT" pitchFamily="34" charset="0"/>
              </a:rPr>
              <a:t>Religiosity </a:t>
            </a:r>
            <a:r>
              <a:rPr lang="en-US" sz="2800" dirty="0" smtClean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53</a:t>
            </a:r>
            <a:r>
              <a:rPr lang="en-US" sz="2800" dirty="0" smtClean="0">
                <a:latin typeface="Gill Sans MT" pitchFamily="34" charset="0"/>
              </a:rPr>
              <a:t>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61</a:t>
            </a:r>
            <a:r>
              <a:rPr lang="en-US" sz="2800" dirty="0" smtClean="0">
                <a:latin typeface="Gill Sans MT" pitchFamily="34" charset="0"/>
              </a:rPr>
              <a:t>%) </a:t>
            </a:r>
            <a:r>
              <a:rPr lang="en-US" sz="2800" dirty="0" smtClean="0">
                <a:latin typeface="Gill Sans MT" pitchFamily="34" charset="0"/>
              </a:rPr>
              <a:t>and </a:t>
            </a:r>
            <a:r>
              <a:rPr lang="en-US" sz="2800" i="1" dirty="0" smtClean="0">
                <a:latin typeface="Gill Sans MT" pitchFamily="34" charset="0"/>
              </a:rPr>
              <a:t>Transitions </a:t>
            </a:r>
            <a:r>
              <a:rPr lang="en-US" sz="2800" i="1" dirty="0">
                <a:latin typeface="Gill Sans MT" pitchFamily="34" charset="0"/>
              </a:rPr>
              <a:t>and Mobility </a:t>
            </a:r>
            <a:r>
              <a:rPr lang="en-US" sz="2800" dirty="0" smtClean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60</a:t>
            </a:r>
            <a:r>
              <a:rPr lang="en-US" sz="2800" dirty="0" smtClean="0">
                <a:latin typeface="Gill Sans MT" pitchFamily="34" charset="0"/>
              </a:rPr>
              <a:t>%) </a:t>
            </a:r>
            <a:r>
              <a:rPr lang="en-US" sz="2800" dirty="0" smtClean="0">
                <a:latin typeface="Gill Sans MT" pitchFamily="34" charset="0"/>
              </a:rPr>
              <a:t>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</a:t>
            </a:r>
            <a:r>
              <a:rPr lang="en-US" sz="2800" i="1">
                <a:latin typeface="Gill Sans MT" pitchFamily="34" charset="0"/>
              </a:rPr>
              <a:t>Mobility </a:t>
            </a:r>
            <a:r>
              <a:rPr lang="en-US" sz="2800" smtClean="0">
                <a:latin typeface="Gill Sans MT" pitchFamily="34" charset="0"/>
              </a:rPr>
              <a:t>(</a:t>
            </a:r>
            <a:r>
              <a:rPr lang="en-US" sz="2800" smtClean="0">
                <a:latin typeface="Gill Sans MT" pitchFamily="34" charset="0"/>
              </a:rPr>
              <a:t>60</a:t>
            </a:r>
            <a:r>
              <a:rPr lang="en-US" sz="2800" smtClean="0">
                <a:latin typeface="Gill Sans MT" pitchFamily="34" charset="0"/>
              </a:rPr>
              <a:t>%) </a:t>
            </a:r>
            <a:r>
              <a:rPr lang="en-US" sz="2800" dirty="0" smtClean="0">
                <a:latin typeface="Gill Sans MT" pitchFamily="34" charset="0"/>
              </a:rPr>
              <a:t>and </a:t>
            </a:r>
            <a:r>
              <a:rPr lang="en-US" sz="2800" i="1" dirty="0">
                <a:latin typeface="Gill Sans MT" pitchFamily="34" charset="0"/>
              </a:rPr>
              <a:t>Lack of Commitment to </a:t>
            </a:r>
            <a:r>
              <a:rPr lang="en-US" sz="2800" i="1">
                <a:latin typeface="Gill Sans MT" pitchFamily="34" charset="0"/>
              </a:rPr>
              <a:t>School </a:t>
            </a:r>
            <a:r>
              <a:rPr lang="en-US" sz="2800" smtClean="0">
                <a:latin typeface="Gill Sans MT" pitchFamily="34" charset="0"/>
              </a:rPr>
              <a:t>(</a:t>
            </a:r>
            <a:r>
              <a:rPr lang="en-US" sz="2800" smtClean="0">
                <a:latin typeface="Gill Sans MT" pitchFamily="34" charset="0"/>
              </a:rPr>
              <a:t>59</a:t>
            </a:r>
            <a:r>
              <a:rPr lang="en-US" sz="2800" smtClean="0">
                <a:latin typeface="Gill Sans MT" pitchFamily="34" charset="0"/>
              </a:rPr>
              <a:t>%) </a:t>
            </a:r>
            <a:r>
              <a:rPr lang="en-US" sz="2800" dirty="0" smtClean="0">
                <a:latin typeface="Gill Sans MT" pitchFamily="34" charset="0"/>
              </a:rPr>
              <a:t>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Lutheran Services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36.8</a:t>
            </a:r>
            <a:r>
              <a:rPr lang="en-US" sz="2600" dirty="0" smtClean="0">
                <a:latin typeface="Gill Sans MT"/>
              </a:rPr>
              <a:t>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15.6</a:t>
            </a:r>
            <a:r>
              <a:rPr lang="en-US" sz="2600" dirty="0" smtClean="0">
                <a:latin typeface="Gill Sans MT"/>
              </a:rPr>
              <a:t>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Lutheran Services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</a:t>
            </a:r>
            <a:r>
              <a:rPr lang="en-US" sz="2600" dirty="0" smtClean="0">
                <a:latin typeface="Gill Sans MT"/>
              </a:rPr>
              <a:t>(</a:t>
            </a:r>
            <a:r>
              <a:rPr lang="en-US" sz="2600" dirty="0" smtClean="0">
                <a:latin typeface="Gill Sans MT"/>
              </a:rPr>
              <a:t>26.8</a:t>
            </a:r>
            <a:r>
              <a:rPr lang="en-US" sz="2600" dirty="0" smtClean="0">
                <a:latin typeface="Gill Sans MT"/>
              </a:rPr>
              <a:t>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13.2</a:t>
            </a:r>
            <a:r>
              <a:rPr lang="en-US" sz="2600" dirty="0" smtClean="0">
                <a:latin typeface="Gill Sans MT"/>
              </a:rPr>
              <a:t>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</a:t>
            </a:r>
            <a:r>
              <a:rPr lang="en-US" sz="2600" dirty="0" smtClean="0">
                <a:latin typeface="Gill Sans MT"/>
              </a:rPr>
              <a:t>(</a:t>
            </a:r>
            <a:r>
              <a:rPr lang="en-US" sz="2600" dirty="0" smtClean="0">
                <a:latin typeface="Gill Sans MT"/>
              </a:rPr>
              <a:t>21.3</a:t>
            </a:r>
            <a:r>
              <a:rPr lang="en-US" sz="2600" dirty="0" smtClean="0">
                <a:latin typeface="Gill Sans MT"/>
              </a:rPr>
              <a:t>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12.0</a:t>
            </a:r>
            <a:r>
              <a:rPr lang="en-US" sz="2600" dirty="0" smtClean="0">
                <a:latin typeface="Gill Sans MT"/>
              </a:rPr>
              <a:t>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14.9</a:t>
            </a:r>
            <a:r>
              <a:rPr lang="en-US" sz="2600" dirty="0" smtClean="0">
                <a:latin typeface="Gill Sans MT"/>
              </a:rPr>
              <a:t>% </a:t>
            </a:r>
            <a:r>
              <a:rPr lang="en-US" sz="2600" dirty="0" smtClean="0">
                <a:latin typeface="Gill Sans MT"/>
              </a:rPr>
              <a:t>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drug use categories</a:t>
            </a:r>
            <a:r>
              <a:rPr lang="en-US" sz="2600" dirty="0">
                <a:latin typeface="Gill Sans MT"/>
                <a:cs typeface="Times New Roman" pitchFamily="18" charset="0"/>
              </a:rPr>
              <a:t>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3.4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0.1%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heroin.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Substance Use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Lutheran Services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Lutheran Services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Lutheran Services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Lutheran Services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17198</TotalTime>
  <Words>1355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Bert</cp:lastModifiedBy>
  <cp:revision>380</cp:revision>
  <cp:lastPrinted>2018-10-04T11:52:43Z</cp:lastPrinted>
  <dcterms:created xsi:type="dcterms:W3CDTF">2010-11-20T14:45:41Z</dcterms:created>
  <dcterms:modified xsi:type="dcterms:W3CDTF">2018-11-01T16:47:08Z</dcterms:modified>
</cp:coreProperties>
</file>