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9.xml" ContentType="application/vnd.openxmlformats-officedocument.presentationml.tags+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0.xml" ContentType="application/vnd.openxmlformats-officedocument.presentationml.tags+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1.xml" ContentType="application/vnd.openxmlformats-officedocument.presentationml.tags+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13.xml" ContentType="application/vnd.openxmlformats-officedocument.presentationml.tags+xml"/>
  <Override PartName="/ppt/notesSlides/notesSlide2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6.xml" ContentType="application/vnd.openxmlformats-officedocument.presentationml.notesSlide+xml"/>
  <Override PartName="/ppt/tags/tag14.xml" ContentType="application/vnd.openxmlformats-officedocument.presentationml.tags+xml"/>
  <Override PartName="/ppt/notesSlides/notesSlide3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0.xml" ContentType="application/vnd.openxmlformats-officedocument.presentationml.notesSlide+xml"/>
  <Override PartName="/ppt/tags/tag15.xml" ContentType="application/vnd.openxmlformats-officedocument.presentationml.tags+xml"/>
  <Override PartName="/ppt/notesSlides/notesSlide4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51.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6.xml" ContentType="application/vnd.openxmlformats-officedocument.presentationml.tags+xml"/>
  <Override PartName="/ppt/notesSlides/notesSlide56.xml" ContentType="application/vnd.openxmlformats-officedocument.presentationml.notesSlide+xml"/>
  <Override PartName="/ppt/tags/tag17.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18.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70.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19.xml" ContentType="application/vnd.openxmlformats-officedocument.presentationml.tags+xml"/>
  <Override PartName="/ppt/notesSlides/notesSlide74.xml" ContentType="application/vnd.openxmlformats-officedocument.presentationml.notesSlide+xml"/>
  <Override PartName="/ppt/tags/tag20.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21.xml" ContentType="application/vnd.openxmlformats-officedocument.presentationml.tags+xml"/>
  <Override PartName="/ppt/notesSlides/notesSlide78.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tags/tag22.xml" ContentType="application/vnd.openxmlformats-officedocument.presentationml.tags+xml"/>
  <Override PartName="/ppt/notesSlides/notesSlide79.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84.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tags/tag23.xml" ContentType="application/vnd.openxmlformats-officedocument.presentationml.tags+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ags/tag24.xml" ContentType="application/vnd.openxmlformats-officedocument.presentationml.tags+xml"/>
  <Override PartName="/ppt/notesSlides/notesSlide96.xml" ContentType="application/vnd.openxmlformats-officedocument.presentationml.notesSlide+xml"/>
  <Override PartName="/ppt/tags/tag25.xml" ContentType="application/vnd.openxmlformats-officedocument.presentationml.tags+xml"/>
  <Override PartName="/ppt/notesSlides/notesSlide97.xml" ContentType="application/vnd.openxmlformats-officedocument.presentationml.notesSlide+xml"/>
  <Override PartName="/ppt/tags/tag26.xml" ContentType="application/vnd.openxmlformats-officedocument.presentationml.tags+xml"/>
  <Override PartName="/ppt/notesSlides/notesSlide98.xml" ContentType="application/vnd.openxmlformats-officedocument.presentationml.notesSlide+xml"/>
  <Override PartName="/ppt/tags/tag27.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ags/tag28.xml" ContentType="application/vnd.openxmlformats-officedocument.presentationml.tags+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7" r:id="rId4"/>
    <p:sldMasterId id="2147483946" r:id="rId5"/>
  </p:sldMasterIdLst>
  <p:notesMasterIdLst>
    <p:notesMasterId r:id="rId116"/>
  </p:notesMasterIdLst>
  <p:sldIdLst>
    <p:sldId id="3362" r:id="rId6"/>
    <p:sldId id="343" r:id="rId7"/>
    <p:sldId id="3486" r:id="rId8"/>
    <p:sldId id="3437" r:id="rId9"/>
    <p:sldId id="256" r:id="rId10"/>
    <p:sldId id="1066" r:id="rId11"/>
    <p:sldId id="936" r:id="rId12"/>
    <p:sldId id="3549" r:id="rId13"/>
    <p:sldId id="1067" r:id="rId14"/>
    <p:sldId id="1065" r:id="rId15"/>
    <p:sldId id="937" r:id="rId16"/>
    <p:sldId id="969" r:id="rId17"/>
    <p:sldId id="1068" r:id="rId18"/>
    <p:sldId id="1060" r:id="rId19"/>
    <p:sldId id="1061" r:id="rId20"/>
    <p:sldId id="940" r:id="rId21"/>
    <p:sldId id="1057" r:id="rId22"/>
    <p:sldId id="1062" r:id="rId23"/>
    <p:sldId id="1064" r:id="rId24"/>
    <p:sldId id="932" r:id="rId25"/>
    <p:sldId id="3261" r:id="rId26"/>
    <p:sldId id="3316" r:id="rId27"/>
    <p:sldId id="3394" r:id="rId28"/>
    <p:sldId id="3395" r:id="rId29"/>
    <p:sldId id="3545" r:id="rId30"/>
    <p:sldId id="3396" r:id="rId31"/>
    <p:sldId id="3401" r:id="rId32"/>
    <p:sldId id="3509" r:id="rId33"/>
    <p:sldId id="3403" r:id="rId34"/>
    <p:sldId id="3531" r:id="rId35"/>
    <p:sldId id="3522" r:id="rId36"/>
    <p:sldId id="3523" r:id="rId37"/>
    <p:sldId id="3530" r:id="rId38"/>
    <p:sldId id="3498" r:id="rId39"/>
    <p:sldId id="272" r:id="rId40"/>
    <p:sldId id="3540" r:id="rId41"/>
    <p:sldId id="3539" r:id="rId42"/>
    <p:sldId id="3351" r:id="rId43"/>
    <p:sldId id="3489" r:id="rId44"/>
    <p:sldId id="3511" r:id="rId45"/>
    <p:sldId id="3546" r:id="rId46"/>
    <p:sldId id="3375" r:id="rId47"/>
    <p:sldId id="3512" r:id="rId48"/>
    <p:sldId id="3513" r:id="rId49"/>
    <p:sldId id="3516" r:id="rId50"/>
    <p:sldId id="3565" r:id="rId51"/>
    <p:sldId id="3529" r:id="rId52"/>
    <p:sldId id="3517" r:id="rId53"/>
    <p:sldId id="3518" r:id="rId54"/>
    <p:sldId id="3519" r:id="rId55"/>
    <p:sldId id="3520" r:id="rId56"/>
    <p:sldId id="3521" r:id="rId57"/>
    <p:sldId id="3452" r:id="rId58"/>
    <p:sldId id="3501" r:id="rId59"/>
    <p:sldId id="3502" r:id="rId60"/>
    <p:sldId id="3503" r:id="rId61"/>
    <p:sldId id="3420" r:id="rId62"/>
    <p:sldId id="3393" r:id="rId63"/>
    <p:sldId id="3568" r:id="rId64"/>
    <p:sldId id="3457" r:id="rId65"/>
    <p:sldId id="3421" r:id="rId66"/>
    <p:sldId id="3422" r:id="rId67"/>
    <p:sldId id="3423" r:id="rId68"/>
    <p:sldId id="3390" r:id="rId69"/>
    <p:sldId id="3525" r:id="rId70"/>
    <p:sldId id="3504" r:id="rId71"/>
    <p:sldId id="3441" r:id="rId72"/>
    <p:sldId id="3547" r:id="rId73"/>
    <p:sldId id="3398" r:id="rId74"/>
    <p:sldId id="3567" r:id="rId75"/>
    <p:sldId id="3532" r:id="rId76"/>
    <p:sldId id="3534" r:id="rId77"/>
    <p:sldId id="3536" r:id="rId78"/>
    <p:sldId id="3538" r:id="rId79"/>
    <p:sldId id="3548" r:id="rId80"/>
    <p:sldId id="3449" r:id="rId81"/>
    <p:sldId id="3320" r:id="rId82"/>
    <p:sldId id="3409" r:id="rId83"/>
    <p:sldId id="3419" r:id="rId84"/>
    <p:sldId id="3469" r:id="rId85"/>
    <p:sldId id="3462" r:id="rId86"/>
    <p:sldId id="3499" r:id="rId87"/>
    <p:sldId id="3258" r:id="rId88"/>
    <p:sldId id="3294" r:id="rId89"/>
    <p:sldId id="3490" r:id="rId90"/>
    <p:sldId id="3500" r:id="rId91"/>
    <p:sldId id="3497" r:id="rId92"/>
    <p:sldId id="3550" r:id="rId93"/>
    <p:sldId id="3417" r:id="rId94"/>
    <p:sldId id="3473" r:id="rId95"/>
    <p:sldId id="3477" r:id="rId96"/>
    <p:sldId id="3481" r:id="rId97"/>
    <p:sldId id="273" r:id="rId98"/>
    <p:sldId id="3478" r:id="rId99"/>
    <p:sldId id="3479" r:id="rId100"/>
    <p:sldId id="3541" r:id="rId101"/>
    <p:sldId id="3542" r:id="rId102"/>
    <p:sldId id="3566" r:id="rId103"/>
    <p:sldId id="3480" r:id="rId104"/>
    <p:sldId id="3543" r:id="rId105"/>
    <p:sldId id="3544" r:id="rId106"/>
    <p:sldId id="264" r:id="rId107"/>
    <p:sldId id="3474" r:id="rId108"/>
    <p:sldId id="3476" r:id="rId109"/>
    <p:sldId id="3560" r:id="rId110"/>
    <p:sldId id="3555" r:id="rId111"/>
    <p:sldId id="3562" r:id="rId112"/>
    <p:sldId id="3561" r:id="rId113"/>
    <p:sldId id="3528" r:id="rId114"/>
    <p:sldId id="3397" r:id="rId115"/>
  </p:sldIdLst>
  <p:sldSz cx="12192000" cy="6858000"/>
  <p:notesSz cx="7010400" cy="9296400"/>
  <p:custDataLst>
    <p:tags r:id="rId11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Tanisha" initials="LT" lastIdx="14" clrIdx="0">
    <p:extLst>
      <p:ext uri="{19B8F6BF-5375-455C-9EA6-DF929625EA0E}">
        <p15:presenceInfo xmlns:p15="http://schemas.microsoft.com/office/powerpoint/2012/main" userId="S::tanisha.lee@myflfamilies.com::8179eca3-2e74-43ff-9224-1a4a19ba94d4" providerId="AD"/>
      </p:ext>
    </p:extLst>
  </p:cmAuthor>
  <p:cmAuthor id="2" name="Snoddy, Vanessa" initials="SV" lastIdx="80" clrIdx="1">
    <p:extLst>
      <p:ext uri="{19B8F6BF-5375-455C-9EA6-DF929625EA0E}">
        <p15:presenceInfo xmlns:p15="http://schemas.microsoft.com/office/powerpoint/2012/main" userId="S::Vanessa.Snoddy@myflfamilies.com::34495290-3f32-44cd-9605-235ac2a982ab" providerId="AD"/>
      </p:ext>
    </p:extLst>
  </p:cmAuthor>
  <p:cmAuthor id="3" name="Marc Slager" initials="MS" lastIdx="12" clrIdx="2">
    <p:extLst>
      <p:ext uri="{19B8F6BF-5375-455C-9EA6-DF929625EA0E}">
        <p15:presenceInfo xmlns:p15="http://schemas.microsoft.com/office/powerpoint/2012/main" userId="S::marc@GrowingTreeSolutions.onmicrosoft.com::c92484ab-bee4-46fe-8953-18fc07d78179" providerId="AD"/>
      </p:ext>
    </p:extLst>
  </p:cmAuthor>
  <p:cmAuthor id="4" name="Allison Coniglio" initials="AC" lastIdx="1" clrIdx="3">
    <p:extLst>
      <p:ext uri="{19B8F6BF-5375-455C-9EA6-DF929625EA0E}">
        <p15:presenceInfo xmlns:p15="http://schemas.microsoft.com/office/powerpoint/2012/main" userId="Allison Conigli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CBEF"/>
    <a:srgbClr val="F7F7F7"/>
    <a:srgbClr val="79BCD2"/>
    <a:srgbClr val="CEECEB"/>
    <a:srgbClr val="CEE6EB"/>
    <a:srgbClr val="CDDFEA"/>
    <a:srgbClr val="CDD9E9"/>
    <a:srgbClr val="17B0E4"/>
    <a:srgbClr val="FFC267"/>
    <a:srgbClr val="F8FC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CD2D51-CDDD-4DC8-89F1-551867B534D8}" v="3" dt="2021-04-29T14:07:19.9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591" autoAdjust="0"/>
  </p:normalViewPr>
  <p:slideViewPr>
    <p:cSldViewPr snapToGrid="0">
      <p:cViewPr varScale="1">
        <p:scale>
          <a:sx n="58" d="100"/>
          <a:sy n="58" d="100"/>
        </p:scale>
        <p:origin x="1146"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ags" Target="tags/tag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notesMaster" Target="notesMasters/notesMaster1.xml"/><Relationship Id="rId124"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son Coniglio" userId="c144d442-ee59-484e-89f6-01956394ce7e" providerId="ADAL" clId="{4BCD2D51-CDDD-4DC8-89F1-551867B534D8}"/>
    <pc:docChg chg="custSel addSld delSld modSld sldOrd">
      <pc:chgData name="Allison Coniglio" userId="c144d442-ee59-484e-89f6-01956394ce7e" providerId="ADAL" clId="{4BCD2D51-CDDD-4DC8-89F1-551867B534D8}" dt="2021-05-03T19:37:51.609" v="16" actId="20577"/>
      <pc:docMkLst>
        <pc:docMk/>
      </pc:docMkLst>
      <pc:sldChg chg="modSp mod">
        <pc:chgData name="Allison Coniglio" userId="c144d442-ee59-484e-89f6-01956394ce7e" providerId="ADAL" clId="{4BCD2D51-CDDD-4DC8-89F1-551867B534D8}" dt="2021-04-30T16:06:57.236" v="5" actId="27107"/>
        <pc:sldMkLst>
          <pc:docMk/>
          <pc:sldMk cId="1674514448" sldId="3422"/>
        </pc:sldMkLst>
        <pc:spChg chg="mod">
          <ac:chgData name="Allison Coniglio" userId="c144d442-ee59-484e-89f6-01956394ce7e" providerId="ADAL" clId="{4BCD2D51-CDDD-4DC8-89F1-551867B534D8}" dt="2021-04-30T16:06:57.236" v="5" actId="27107"/>
          <ac:spMkLst>
            <pc:docMk/>
            <pc:sldMk cId="1674514448" sldId="3422"/>
            <ac:spMk id="11" creationId="{7D3681DD-8B39-4A66-812B-E3E8E9E7F04A}"/>
          </ac:spMkLst>
        </pc:spChg>
      </pc:sldChg>
      <pc:sldChg chg="modSp mod ord">
        <pc:chgData name="Allison Coniglio" userId="c144d442-ee59-484e-89f6-01956394ce7e" providerId="ADAL" clId="{4BCD2D51-CDDD-4DC8-89F1-551867B534D8}" dt="2021-04-30T16:08:58.072" v="6" actId="1076"/>
        <pc:sldMkLst>
          <pc:docMk/>
          <pc:sldMk cId="3714262375" sldId="3423"/>
        </pc:sldMkLst>
        <pc:spChg chg="mod">
          <ac:chgData name="Allison Coniglio" userId="c144d442-ee59-484e-89f6-01956394ce7e" providerId="ADAL" clId="{4BCD2D51-CDDD-4DC8-89F1-551867B534D8}" dt="2021-04-30T16:08:58.072" v="6" actId="1076"/>
          <ac:spMkLst>
            <pc:docMk/>
            <pc:sldMk cId="3714262375" sldId="3423"/>
            <ac:spMk id="11" creationId="{7D3681DD-8B39-4A66-812B-E3E8E9E7F04A}"/>
          </ac:spMkLst>
        </pc:spChg>
      </pc:sldChg>
      <pc:sldChg chg="modSp mod">
        <pc:chgData name="Allison Coniglio" userId="c144d442-ee59-484e-89f6-01956394ce7e" providerId="ADAL" clId="{4BCD2D51-CDDD-4DC8-89F1-551867B534D8}" dt="2021-05-03T19:37:51.609" v="16" actId="20577"/>
        <pc:sldMkLst>
          <pc:docMk/>
          <pc:sldMk cId="663819557" sldId="3441"/>
        </pc:sldMkLst>
        <pc:spChg chg="mod">
          <ac:chgData name="Allison Coniglio" userId="c144d442-ee59-484e-89f6-01956394ce7e" providerId="ADAL" clId="{4BCD2D51-CDDD-4DC8-89F1-551867B534D8}" dt="2021-05-03T19:37:51.609" v="16" actId="20577"/>
          <ac:spMkLst>
            <pc:docMk/>
            <pc:sldMk cId="663819557" sldId="3441"/>
            <ac:spMk id="3" creationId="{A5CFCE8E-D5CE-43B1-AEC9-045957CC2675}"/>
          </ac:spMkLst>
        </pc:spChg>
      </pc:sldChg>
      <pc:sldChg chg="del">
        <pc:chgData name="Allison Coniglio" userId="c144d442-ee59-484e-89f6-01956394ce7e" providerId="ADAL" clId="{4BCD2D51-CDDD-4DC8-89F1-551867B534D8}" dt="2021-04-29T14:07:34.389" v="2" actId="47"/>
        <pc:sldMkLst>
          <pc:docMk/>
          <pc:sldMk cId="338163045" sldId="3554"/>
        </pc:sldMkLst>
      </pc:sldChg>
      <pc:sldChg chg="modSp mod">
        <pc:chgData name="Allison Coniglio" userId="c144d442-ee59-484e-89f6-01956394ce7e" providerId="ADAL" clId="{4BCD2D51-CDDD-4DC8-89F1-551867B534D8}" dt="2021-05-03T19:35:02.334" v="13" actId="1076"/>
        <pc:sldMkLst>
          <pc:docMk/>
          <pc:sldMk cId="2198391722" sldId="3565"/>
        </pc:sldMkLst>
        <pc:spChg chg="mod">
          <ac:chgData name="Allison Coniglio" userId="c144d442-ee59-484e-89f6-01956394ce7e" providerId="ADAL" clId="{4BCD2D51-CDDD-4DC8-89F1-551867B534D8}" dt="2021-05-03T19:35:02.334" v="13" actId="1076"/>
          <ac:spMkLst>
            <pc:docMk/>
            <pc:sldMk cId="2198391722" sldId="3565"/>
            <ac:spMk id="13" creationId="{0A93A63A-5601-4794-A25D-1A69DBB92C9E}"/>
          </ac:spMkLst>
        </pc:spChg>
      </pc:sldChg>
      <pc:sldChg chg="addSp del delDesignElem">
        <pc:chgData name="Allison Coniglio" userId="c144d442-ee59-484e-89f6-01956394ce7e" providerId="ADAL" clId="{4BCD2D51-CDDD-4DC8-89F1-551867B534D8}" dt="2021-04-29T14:07:17.335" v="1"/>
        <pc:sldMkLst>
          <pc:docMk/>
          <pc:sldMk cId="2393634230" sldId="3568"/>
        </pc:sldMkLst>
        <pc:spChg chg="add">
          <ac:chgData name="Allison Coniglio" userId="c144d442-ee59-484e-89f6-01956394ce7e" providerId="ADAL" clId="{4BCD2D51-CDDD-4DC8-89F1-551867B534D8}" dt="2021-04-29T14:07:17.335" v="1"/>
          <ac:spMkLst>
            <pc:docMk/>
            <pc:sldMk cId="2393634230" sldId="3568"/>
            <ac:spMk id="8" creationId="{603AE127-802C-459A-A612-DB85B67F0DC0}"/>
          </ac:spMkLst>
        </pc:spChg>
        <pc:spChg chg="add">
          <ac:chgData name="Allison Coniglio" userId="c144d442-ee59-484e-89f6-01956394ce7e" providerId="ADAL" clId="{4BCD2D51-CDDD-4DC8-89F1-551867B534D8}" dt="2021-04-29T14:07:17.335" v="1"/>
          <ac:spMkLst>
            <pc:docMk/>
            <pc:sldMk cId="2393634230" sldId="3568"/>
            <ac:spMk id="10" creationId="{9323D83D-50D6-4040-A58B-FCEA340F886A}"/>
          </ac:spMkLst>
        </pc:spChg>
        <pc:spChg chg="add">
          <ac:chgData name="Allison Coniglio" userId="c144d442-ee59-484e-89f6-01956394ce7e" providerId="ADAL" clId="{4BCD2D51-CDDD-4DC8-89F1-551867B534D8}" dt="2021-04-29T14:07:17.335" v="1"/>
          <ac:spMkLst>
            <pc:docMk/>
            <pc:sldMk cId="2393634230" sldId="3568"/>
            <ac:spMk id="14" creationId="{F10FD715-4DCE-4779-B634-EC78315EA213}"/>
          </ac:spMkLst>
        </pc:spChg>
        <pc:cxnChg chg="add">
          <ac:chgData name="Allison Coniglio" userId="c144d442-ee59-484e-89f6-01956394ce7e" providerId="ADAL" clId="{4BCD2D51-CDDD-4DC8-89F1-551867B534D8}" dt="2021-04-29T14:07:17.335" v="1"/>
          <ac:cxnSpMkLst>
            <pc:docMk/>
            <pc:sldMk cId="2393634230" sldId="3568"/>
            <ac:cxnSpMk id="12" creationId="{1A1FE6BB-DFB2-4080-9B5E-076EF5DDE67B}"/>
          </ac:cxnSpMkLst>
        </pc:cxnChg>
      </pc:sldChg>
      <pc:sldChg chg="addSp delSp modSp add del mod modClrScheme delDesignElem chgLayout">
        <pc:chgData name="Allison Coniglio" userId="c144d442-ee59-484e-89f6-01956394ce7e" providerId="ADAL" clId="{4BCD2D51-CDDD-4DC8-89F1-551867B534D8}" dt="2021-05-03T19:36:57.929" v="14" actId="47"/>
        <pc:sldMkLst>
          <pc:docMk/>
          <pc:sldMk cId="3425126011" sldId="3569"/>
        </pc:sldMkLst>
        <pc:spChg chg="add del mod">
          <ac:chgData name="Allison Coniglio" userId="c144d442-ee59-484e-89f6-01956394ce7e" providerId="ADAL" clId="{4BCD2D51-CDDD-4DC8-89F1-551867B534D8}" dt="2021-05-03T13:06:17.244" v="12" actId="478"/>
          <ac:spMkLst>
            <pc:docMk/>
            <pc:sldMk cId="3425126011" sldId="3569"/>
            <ac:spMk id="4" creationId="{B5976E7F-829E-4EF4-B3FF-DB4662F27655}"/>
          </ac:spMkLst>
        </pc:spChg>
        <pc:spChg chg="del">
          <ac:chgData name="Allison Coniglio" userId="c144d442-ee59-484e-89f6-01956394ce7e" providerId="ADAL" clId="{4BCD2D51-CDDD-4DC8-89F1-551867B534D8}" dt="2021-05-03T13:06:13.415" v="10" actId="700"/>
          <ac:spMkLst>
            <pc:docMk/>
            <pc:sldMk cId="3425126011" sldId="3569"/>
            <ac:spMk id="8" creationId="{603AE127-802C-459A-A612-DB85B67F0DC0}"/>
          </ac:spMkLst>
        </pc:spChg>
        <pc:spChg chg="del">
          <ac:chgData name="Allison Coniglio" userId="c144d442-ee59-484e-89f6-01956394ce7e" providerId="ADAL" clId="{4BCD2D51-CDDD-4DC8-89F1-551867B534D8}" dt="2021-05-03T13:06:13.415" v="10" actId="700"/>
          <ac:spMkLst>
            <pc:docMk/>
            <pc:sldMk cId="3425126011" sldId="3569"/>
            <ac:spMk id="10" creationId="{9323D83D-50D6-4040-A58B-FCEA340F886A}"/>
          </ac:spMkLst>
        </pc:spChg>
        <pc:spChg chg="del mod ord">
          <ac:chgData name="Allison Coniglio" userId="c144d442-ee59-484e-89f6-01956394ce7e" providerId="ADAL" clId="{4BCD2D51-CDDD-4DC8-89F1-551867B534D8}" dt="2021-05-03T13:06:15.683" v="11" actId="478"/>
          <ac:spMkLst>
            <pc:docMk/>
            <pc:sldMk cId="3425126011" sldId="3569"/>
            <ac:spMk id="13" creationId="{2704DCC4-5820-49EE-9986-D2FFDB1B4435}"/>
          </ac:spMkLst>
        </pc:spChg>
        <pc:spChg chg="del">
          <ac:chgData name="Allison Coniglio" userId="c144d442-ee59-484e-89f6-01956394ce7e" providerId="ADAL" clId="{4BCD2D51-CDDD-4DC8-89F1-551867B534D8}" dt="2021-05-03T13:06:13.415" v="10" actId="700"/>
          <ac:spMkLst>
            <pc:docMk/>
            <pc:sldMk cId="3425126011" sldId="3569"/>
            <ac:spMk id="14" creationId="{F10FD715-4DCE-4779-B634-EC78315EA213}"/>
          </ac:spMkLst>
        </pc:spChg>
        <pc:cxnChg chg="del">
          <ac:chgData name="Allison Coniglio" userId="c144d442-ee59-484e-89f6-01956394ce7e" providerId="ADAL" clId="{4BCD2D51-CDDD-4DC8-89F1-551867B534D8}" dt="2021-05-03T13:06:13.415" v="10" actId="700"/>
          <ac:cxnSpMkLst>
            <pc:docMk/>
            <pc:sldMk cId="3425126011" sldId="3569"/>
            <ac:cxnSpMk id="12" creationId="{1A1FE6BB-DFB2-4080-9B5E-076EF5DDE67B}"/>
          </ac:cxnSpMkLst>
        </pc:cxnChg>
      </pc:sldChg>
      <pc:sldChg chg="new del">
        <pc:chgData name="Allison Coniglio" userId="c144d442-ee59-484e-89f6-01956394ce7e" providerId="ADAL" clId="{4BCD2D51-CDDD-4DC8-89F1-551867B534D8}" dt="2021-05-03T13:06:05.346" v="9" actId="47"/>
        <pc:sldMkLst>
          <pc:docMk/>
          <pc:sldMk cId="1197935411" sldId="357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856800195824709E-2"/>
          <c:y val="0.18873812412489849"/>
          <c:w val="0.61061805126837121"/>
          <c:h val="0.80194050814420881"/>
        </c:manualLayout>
      </c:layout>
      <c:pieChart>
        <c:varyColors val="1"/>
        <c:ser>
          <c:idx val="0"/>
          <c:order val="0"/>
          <c:tx>
            <c:strRef>
              <c:f>Sheet1!$B$1</c:f>
              <c:strCache>
                <c:ptCount val="1"/>
                <c:pt idx="0">
                  <c:v>Sales</c:v>
                </c:pt>
              </c:strCache>
            </c:strRef>
          </c:tx>
          <c:dPt>
            <c:idx val="0"/>
            <c:bubble3D val="0"/>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1-CD28-4D6D-9F08-51F32DA23CB1}"/>
              </c:ext>
            </c:extLst>
          </c:dPt>
          <c:dPt>
            <c:idx val="1"/>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3-CD28-4D6D-9F08-51F32DA23CB1}"/>
              </c:ext>
            </c:extLst>
          </c:dPt>
          <c:dPt>
            <c:idx val="2"/>
            <c:bubble3D val="0"/>
            <c:spPr>
              <a:gradFill rotWithShape="1">
                <a:gsLst>
                  <a:gs pos="0">
                    <a:schemeClr val="accent3">
                      <a:shade val="85000"/>
                      <a:satMod val="130000"/>
                    </a:schemeClr>
                  </a:gs>
                  <a:gs pos="34000">
                    <a:schemeClr val="accent3">
                      <a:shade val="87000"/>
                      <a:satMod val="125000"/>
                    </a:schemeClr>
                  </a:gs>
                  <a:gs pos="70000">
                    <a:schemeClr val="accent3">
                      <a:tint val="100000"/>
                      <a:shade val="90000"/>
                      <a:satMod val="130000"/>
                    </a:schemeClr>
                  </a:gs>
                  <a:gs pos="100000">
                    <a:schemeClr val="accent3">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5-CD28-4D6D-9F08-51F32DA23CB1}"/>
              </c:ext>
            </c:extLst>
          </c:dPt>
          <c:dPt>
            <c:idx val="3"/>
            <c:bubble3D val="0"/>
            <c:spPr>
              <a:gradFill rotWithShape="1">
                <a:gsLst>
                  <a:gs pos="0">
                    <a:schemeClr val="accent4">
                      <a:shade val="85000"/>
                      <a:satMod val="130000"/>
                    </a:schemeClr>
                  </a:gs>
                  <a:gs pos="34000">
                    <a:schemeClr val="accent4">
                      <a:shade val="87000"/>
                      <a:satMod val="125000"/>
                    </a:schemeClr>
                  </a:gs>
                  <a:gs pos="70000">
                    <a:schemeClr val="accent4">
                      <a:tint val="100000"/>
                      <a:shade val="90000"/>
                      <a:satMod val="130000"/>
                    </a:schemeClr>
                  </a:gs>
                  <a:gs pos="100000">
                    <a:schemeClr val="accent4">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7-CD28-4D6D-9F08-51F32DA23CB1}"/>
              </c:ext>
            </c:extLst>
          </c:dPt>
          <c:dPt>
            <c:idx val="4"/>
            <c:bubble3D val="0"/>
            <c:spPr>
              <a:gradFill rotWithShape="1">
                <a:gsLst>
                  <a:gs pos="0">
                    <a:schemeClr val="accent5">
                      <a:shade val="85000"/>
                      <a:satMod val="130000"/>
                    </a:schemeClr>
                  </a:gs>
                  <a:gs pos="34000">
                    <a:schemeClr val="accent5">
                      <a:shade val="87000"/>
                      <a:satMod val="125000"/>
                    </a:schemeClr>
                  </a:gs>
                  <a:gs pos="70000">
                    <a:schemeClr val="accent5">
                      <a:tint val="100000"/>
                      <a:shade val="90000"/>
                      <a:satMod val="130000"/>
                    </a:schemeClr>
                  </a:gs>
                  <a:gs pos="100000">
                    <a:schemeClr val="accent5">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9-CD28-4D6D-9F08-51F32DA23CB1}"/>
              </c:ext>
            </c:extLst>
          </c:dPt>
          <c:dPt>
            <c:idx val="5"/>
            <c:bubble3D val="0"/>
            <c:spPr>
              <a:gradFill rotWithShape="1">
                <a:gsLst>
                  <a:gs pos="0">
                    <a:schemeClr val="accent6">
                      <a:shade val="85000"/>
                      <a:satMod val="130000"/>
                    </a:schemeClr>
                  </a:gs>
                  <a:gs pos="34000">
                    <a:schemeClr val="accent6">
                      <a:shade val="87000"/>
                      <a:satMod val="125000"/>
                    </a:schemeClr>
                  </a:gs>
                  <a:gs pos="70000">
                    <a:schemeClr val="accent6">
                      <a:tint val="100000"/>
                      <a:shade val="90000"/>
                      <a:satMod val="130000"/>
                    </a:schemeClr>
                  </a:gs>
                  <a:gs pos="100000">
                    <a:schemeClr val="accent6">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B-CD28-4D6D-9F08-51F32DA23CB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Title  IV-E</c:v>
                </c:pt>
                <c:pt idx="1">
                  <c:v>TANF</c:v>
                </c:pt>
                <c:pt idx="2">
                  <c:v>Social Services Block Grant</c:v>
                </c:pt>
                <c:pt idx="3">
                  <c:v>Medicaid</c:v>
                </c:pt>
                <c:pt idx="4">
                  <c:v>Title IV-B</c:v>
                </c:pt>
                <c:pt idx="5">
                  <c:v>Other Federal Funding</c:v>
                </c:pt>
              </c:strCache>
            </c:strRef>
          </c:cat>
          <c:val>
            <c:numRef>
              <c:f>Sheet1!$B$2:$B$7</c:f>
              <c:numCache>
                <c:formatCode>0%</c:formatCode>
                <c:ptCount val="6"/>
                <c:pt idx="0">
                  <c:v>0.53</c:v>
                </c:pt>
                <c:pt idx="1">
                  <c:v>0.22</c:v>
                </c:pt>
                <c:pt idx="2">
                  <c:v>0.1</c:v>
                </c:pt>
                <c:pt idx="3">
                  <c:v>7.0000000000000007E-2</c:v>
                </c:pt>
                <c:pt idx="4">
                  <c:v>0.05</c:v>
                </c:pt>
                <c:pt idx="5">
                  <c:v>0.03</c:v>
                </c:pt>
              </c:numCache>
            </c:numRef>
          </c:val>
          <c:extLst>
            <c:ext xmlns:c16="http://schemas.microsoft.com/office/drawing/2014/chart" uri="{C3380CC4-5D6E-409C-BE32-E72D297353CC}">
              <c16:uniqueId val="{0000000C-CD28-4D6D-9F08-51F32DA23CB1}"/>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67391254131376166"/>
          <c:y val="0.19248428640036913"/>
          <c:w val="0.3254045311663456"/>
          <c:h val="0.8075157135996308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15.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9.png"/><Relationship Id="rId18" Type="http://schemas.openxmlformats.org/officeDocument/2006/relationships/image" Target="../media/image32.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6.svg"/><Relationship Id="rId17" Type="http://schemas.openxmlformats.org/officeDocument/2006/relationships/image" Target="../media/image21.png"/><Relationship Id="rId2" Type="http://schemas.openxmlformats.org/officeDocument/2006/relationships/image" Target="../media/image16.svg"/><Relationship Id="rId16" Type="http://schemas.openxmlformats.org/officeDocument/2006/relationships/image" Target="../media/image30.svg"/><Relationship Id="rId1" Type="http://schemas.openxmlformats.org/officeDocument/2006/relationships/image" Target="../media/image13.png"/><Relationship Id="rId6" Type="http://schemas.openxmlformats.org/officeDocument/2006/relationships/image" Target="../media/image20.sv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0.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17.png"/><Relationship Id="rId14" Type="http://schemas.openxmlformats.org/officeDocument/2006/relationships/image" Target="../media/image28.svg"/></Relationships>
</file>

<file path=ppt/diagrams/_rels/data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jpe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diagrams/_rels/data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diagrams/_rels/data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image" Target="../media/image40.jpeg"/></Relationships>
</file>

<file path=ppt/diagrams/_rels/data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48.jpeg"/></Relationships>
</file>

<file path=ppt/diagrams/_rels/data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35.svg"/><Relationship Id="rId1" Type="http://schemas.openxmlformats.org/officeDocument/2006/relationships/image" Target="../media/image93.png"/><Relationship Id="rId4" Type="http://schemas.openxmlformats.org/officeDocument/2006/relationships/image" Target="../media/image137.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9.png"/><Relationship Id="rId18" Type="http://schemas.openxmlformats.org/officeDocument/2006/relationships/image" Target="../media/image32.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6.svg"/><Relationship Id="rId17" Type="http://schemas.openxmlformats.org/officeDocument/2006/relationships/image" Target="../media/image21.png"/><Relationship Id="rId2" Type="http://schemas.openxmlformats.org/officeDocument/2006/relationships/image" Target="../media/image16.svg"/><Relationship Id="rId16" Type="http://schemas.openxmlformats.org/officeDocument/2006/relationships/image" Target="../media/image30.svg"/><Relationship Id="rId1" Type="http://schemas.openxmlformats.org/officeDocument/2006/relationships/image" Target="../media/image13.png"/><Relationship Id="rId6" Type="http://schemas.openxmlformats.org/officeDocument/2006/relationships/image" Target="../media/image20.sv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0.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17.png"/><Relationship Id="rId14" Type="http://schemas.openxmlformats.org/officeDocument/2006/relationships/image" Target="../media/image28.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jpe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diagrams/_rels/drawing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diagrams/_rels/drawing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image" Target="../media/image40.jpeg"/></Relationships>
</file>

<file path=ppt/diagrams/_rels/drawing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48.jpeg"/></Relationships>
</file>

<file path=ppt/diagrams/_rels/drawing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35.svg"/><Relationship Id="rId1" Type="http://schemas.openxmlformats.org/officeDocument/2006/relationships/image" Target="../media/image93.png"/><Relationship Id="rId4" Type="http://schemas.openxmlformats.org/officeDocument/2006/relationships/image" Target="../media/image13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F08412-7B59-4FA4-BF00-9B8B7A39219F}"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C6F0B66A-C30F-4DC7-9E64-E31B397F388F}">
      <dgm:prSet/>
      <dgm:spPr/>
      <dgm:t>
        <a:bodyPr/>
        <a:lstStyle/>
        <a:p>
          <a:r>
            <a:rPr lang="en-US" b="0" i="0" baseline="0">
              <a:latin typeface="Avenir Next LT Pro" panose="020B0504020202020204" pitchFamily="34" charset="0"/>
            </a:rPr>
            <a:t>FFPSA Overview </a:t>
          </a:r>
          <a:endParaRPr lang="en-US">
            <a:latin typeface="Avenir Next LT Pro" panose="020B0504020202020204" pitchFamily="34" charset="0"/>
          </a:endParaRPr>
        </a:p>
      </dgm:t>
    </dgm:pt>
    <dgm:pt modelId="{21FB3F10-6CE0-4F70-A1AE-F4048EF40854}" type="parTrans" cxnId="{4E07A41A-A39E-4C0F-988F-921AEFA8DF3B}">
      <dgm:prSet/>
      <dgm:spPr/>
      <dgm:t>
        <a:bodyPr/>
        <a:lstStyle/>
        <a:p>
          <a:endParaRPr lang="en-US"/>
        </a:p>
      </dgm:t>
    </dgm:pt>
    <dgm:pt modelId="{B81E0940-C379-462B-A91E-3842D7B31322}" type="sibTrans" cxnId="{4E07A41A-A39E-4C0F-988F-921AEFA8DF3B}">
      <dgm:prSet/>
      <dgm:spPr/>
      <dgm:t>
        <a:bodyPr/>
        <a:lstStyle/>
        <a:p>
          <a:endParaRPr lang="en-US"/>
        </a:p>
      </dgm:t>
    </dgm:pt>
    <dgm:pt modelId="{EAE3F900-410E-4ED4-B9FD-251B13C31F43}">
      <dgm:prSet/>
      <dgm:spPr/>
      <dgm:t>
        <a:bodyPr/>
        <a:lstStyle/>
        <a:p>
          <a:r>
            <a:rPr lang="en-US" b="0" i="0" baseline="0">
              <a:latin typeface="Avenir Next LT Pro" panose="020B0504020202020204" pitchFamily="34" charset="0"/>
            </a:rPr>
            <a:t>Placement Decisions</a:t>
          </a:r>
          <a:endParaRPr lang="en-US">
            <a:latin typeface="Avenir Next LT Pro" panose="020B0504020202020204" pitchFamily="34" charset="0"/>
          </a:endParaRPr>
        </a:p>
      </dgm:t>
    </dgm:pt>
    <dgm:pt modelId="{F9271E46-9631-4D0B-8476-BF2CCB1B8B44}" type="parTrans" cxnId="{DDA52D80-361A-4EAA-A6CD-F8C60811BFE5}">
      <dgm:prSet/>
      <dgm:spPr/>
      <dgm:t>
        <a:bodyPr/>
        <a:lstStyle/>
        <a:p>
          <a:endParaRPr lang="en-US"/>
        </a:p>
      </dgm:t>
    </dgm:pt>
    <dgm:pt modelId="{B6553554-01EF-407A-B697-5C71284DC5C4}" type="sibTrans" cxnId="{DDA52D80-361A-4EAA-A6CD-F8C60811BFE5}">
      <dgm:prSet/>
      <dgm:spPr/>
      <dgm:t>
        <a:bodyPr/>
        <a:lstStyle/>
        <a:p>
          <a:endParaRPr lang="en-US"/>
        </a:p>
      </dgm:t>
    </dgm:pt>
    <dgm:pt modelId="{394E234E-2782-40AB-B51D-BE6C510D3E16}">
      <dgm:prSet/>
      <dgm:spPr/>
      <dgm:t>
        <a:bodyPr/>
        <a:lstStyle/>
        <a:p>
          <a:r>
            <a:rPr lang="en-US" b="0" i="0" baseline="0">
              <a:latin typeface="Avenir Next LT Pro" panose="020B0504020202020204" pitchFamily="34" charset="0"/>
            </a:rPr>
            <a:t>Qualified Settings and Program Requirements</a:t>
          </a:r>
          <a:endParaRPr lang="en-US">
            <a:latin typeface="Avenir Next LT Pro" panose="020B0504020202020204" pitchFamily="34" charset="0"/>
          </a:endParaRPr>
        </a:p>
      </dgm:t>
    </dgm:pt>
    <dgm:pt modelId="{D0BA346C-298B-447F-8F03-841727723DD8}" type="parTrans" cxnId="{4A5B5FE7-34E8-473B-8C16-FE3A7FD27B4E}">
      <dgm:prSet/>
      <dgm:spPr/>
      <dgm:t>
        <a:bodyPr/>
        <a:lstStyle/>
        <a:p>
          <a:endParaRPr lang="en-US"/>
        </a:p>
      </dgm:t>
    </dgm:pt>
    <dgm:pt modelId="{B65AC447-8FB0-41C6-98E1-296853BBF6F8}" type="sibTrans" cxnId="{4A5B5FE7-34E8-473B-8C16-FE3A7FD27B4E}">
      <dgm:prSet/>
      <dgm:spPr/>
      <dgm:t>
        <a:bodyPr/>
        <a:lstStyle/>
        <a:p>
          <a:endParaRPr lang="en-US"/>
        </a:p>
      </dgm:t>
    </dgm:pt>
    <dgm:pt modelId="{4F1DEB9C-9C89-413C-A900-6708847A0469}">
      <dgm:prSet/>
      <dgm:spPr/>
      <dgm:t>
        <a:bodyPr/>
        <a:lstStyle/>
        <a:p>
          <a:r>
            <a:rPr lang="en-US" b="0" i="0" baseline="0">
              <a:latin typeface="Avenir Next LT Pro" panose="020B0504020202020204" pitchFamily="34" charset="0"/>
            </a:rPr>
            <a:t>Age Differential Waiver Process</a:t>
          </a:r>
          <a:endParaRPr lang="en-US">
            <a:latin typeface="Avenir Next LT Pro" panose="020B0504020202020204" pitchFamily="34" charset="0"/>
          </a:endParaRPr>
        </a:p>
      </dgm:t>
    </dgm:pt>
    <dgm:pt modelId="{A4426761-249E-4A27-B27F-8B75A75C77D6}" type="parTrans" cxnId="{AF66EB8F-2AE7-4A25-AFDB-D7CFBE0F1DA0}">
      <dgm:prSet/>
      <dgm:spPr/>
      <dgm:t>
        <a:bodyPr/>
        <a:lstStyle/>
        <a:p>
          <a:endParaRPr lang="en-US"/>
        </a:p>
      </dgm:t>
    </dgm:pt>
    <dgm:pt modelId="{27D9029D-2A5A-4B06-BC30-02B072CEAB2F}" type="sibTrans" cxnId="{AF66EB8F-2AE7-4A25-AFDB-D7CFBE0F1DA0}">
      <dgm:prSet/>
      <dgm:spPr/>
      <dgm:t>
        <a:bodyPr/>
        <a:lstStyle/>
        <a:p>
          <a:endParaRPr lang="en-US"/>
        </a:p>
      </dgm:t>
    </dgm:pt>
    <dgm:pt modelId="{A7A9B5C0-488F-4B89-B62A-D43EEEB64FD7}">
      <dgm:prSet/>
      <dgm:spPr/>
      <dgm:t>
        <a:bodyPr/>
        <a:lstStyle/>
        <a:p>
          <a:r>
            <a:rPr lang="en-US" b="0" i="0" baseline="0">
              <a:latin typeface="Avenir Next LT Pro" panose="020B0504020202020204" pitchFamily="34" charset="0"/>
            </a:rPr>
            <a:t>Child Caring Agency</a:t>
          </a:r>
          <a:endParaRPr lang="en-US">
            <a:latin typeface="Avenir Next LT Pro" panose="020B0504020202020204" pitchFamily="34" charset="0"/>
          </a:endParaRPr>
        </a:p>
      </dgm:t>
    </dgm:pt>
    <dgm:pt modelId="{435E4BB5-0472-4CDE-8406-EC89C20A65A4}" type="parTrans" cxnId="{FFCE16E4-63F5-451B-A29B-6F391FD44BCA}">
      <dgm:prSet/>
      <dgm:spPr/>
      <dgm:t>
        <a:bodyPr/>
        <a:lstStyle/>
        <a:p>
          <a:endParaRPr lang="en-US"/>
        </a:p>
      </dgm:t>
    </dgm:pt>
    <dgm:pt modelId="{DA248DCE-058D-4602-8F33-F6730CC6B0F7}" type="sibTrans" cxnId="{FFCE16E4-63F5-451B-A29B-6F391FD44BCA}">
      <dgm:prSet/>
      <dgm:spPr/>
      <dgm:t>
        <a:bodyPr/>
        <a:lstStyle/>
        <a:p>
          <a:endParaRPr lang="en-US"/>
        </a:p>
      </dgm:t>
    </dgm:pt>
    <dgm:pt modelId="{7C736FF6-1054-4947-8EF7-BC8C085071C5}">
      <dgm:prSet/>
      <dgm:spPr/>
      <dgm:t>
        <a:bodyPr/>
        <a:lstStyle/>
        <a:p>
          <a:r>
            <a:rPr lang="en-US" b="0" i="0" baseline="0">
              <a:latin typeface="Avenir Next LT Pro" panose="020B0504020202020204" pitchFamily="34" charset="0"/>
            </a:rPr>
            <a:t>Case Planning and Petition</a:t>
          </a:r>
          <a:endParaRPr lang="en-US">
            <a:latin typeface="Avenir Next LT Pro" panose="020B0504020202020204" pitchFamily="34" charset="0"/>
          </a:endParaRPr>
        </a:p>
      </dgm:t>
    </dgm:pt>
    <dgm:pt modelId="{C83B6426-4181-44F9-9FAA-7DA67B8BD551}" type="parTrans" cxnId="{09A7CAB1-EE9E-4E5D-8CD0-BBCB62E10FCE}">
      <dgm:prSet/>
      <dgm:spPr/>
      <dgm:t>
        <a:bodyPr/>
        <a:lstStyle/>
        <a:p>
          <a:endParaRPr lang="en-US"/>
        </a:p>
      </dgm:t>
    </dgm:pt>
    <dgm:pt modelId="{B4C91E88-2362-4BE0-95DE-1622DA09D57A}" type="sibTrans" cxnId="{09A7CAB1-EE9E-4E5D-8CD0-BBCB62E10FCE}">
      <dgm:prSet/>
      <dgm:spPr/>
      <dgm:t>
        <a:bodyPr/>
        <a:lstStyle/>
        <a:p>
          <a:endParaRPr lang="en-US"/>
        </a:p>
      </dgm:t>
    </dgm:pt>
    <dgm:pt modelId="{7BADF1C7-DFC8-48F4-8DEA-A2AA637F119B}">
      <dgm:prSet/>
      <dgm:spPr/>
      <dgm:t>
        <a:bodyPr/>
        <a:lstStyle/>
        <a:p>
          <a:r>
            <a:rPr lang="en-US" b="0" i="0" baseline="0">
              <a:latin typeface="Avenir Next LT Pro" panose="020B0504020202020204" pitchFamily="34" charset="0"/>
            </a:rPr>
            <a:t>Notifications </a:t>
          </a:r>
          <a:endParaRPr lang="en-US">
            <a:latin typeface="Avenir Next LT Pro" panose="020B0504020202020204" pitchFamily="34" charset="0"/>
          </a:endParaRPr>
        </a:p>
      </dgm:t>
    </dgm:pt>
    <dgm:pt modelId="{91FE144D-744F-4F45-A845-6DFFED3B1A14}" type="parTrans" cxnId="{870B483F-2AF8-4E71-AAA5-9BA994F9D464}">
      <dgm:prSet/>
      <dgm:spPr/>
      <dgm:t>
        <a:bodyPr/>
        <a:lstStyle/>
        <a:p>
          <a:endParaRPr lang="en-US"/>
        </a:p>
      </dgm:t>
    </dgm:pt>
    <dgm:pt modelId="{C0B30FC6-FC81-49AF-8D03-4AEAFF940147}" type="sibTrans" cxnId="{870B483F-2AF8-4E71-AAA5-9BA994F9D464}">
      <dgm:prSet/>
      <dgm:spPr/>
      <dgm:t>
        <a:bodyPr/>
        <a:lstStyle/>
        <a:p>
          <a:endParaRPr lang="en-US"/>
        </a:p>
      </dgm:t>
    </dgm:pt>
    <dgm:pt modelId="{E76D7794-6AC1-47DB-B690-73F38387A1C7}">
      <dgm:prSet/>
      <dgm:spPr/>
      <dgm:t>
        <a:bodyPr/>
        <a:lstStyle/>
        <a:p>
          <a:r>
            <a:rPr lang="en-US" b="0" i="0" baseline="0">
              <a:latin typeface="Avenir Next LT Pro" panose="020B0504020202020204" pitchFamily="34" charset="0"/>
            </a:rPr>
            <a:t>Other FSFN Enhancements</a:t>
          </a:r>
          <a:endParaRPr lang="en-US">
            <a:latin typeface="Avenir Next LT Pro" panose="020B0504020202020204" pitchFamily="34" charset="0"/>
          </a:endParaRPr>
        </a:p>
      </dgm:t>
    </dgm:pt>
    <dgm:pt modelId="{4D4AD585-927C-41C4-A916-5DDFEA531925}" type="parTrans" cxnId="{29BA259D-3D80-420E-A49F-3D9002C294B0}">
      <dgm:prSet/>
      <dgm:spPr/>
      <dgm:t>
        <a:bodyPr/>
        <a:lstStyle/>
        <a:p>
          <a:endParaRPr lang="en-US"/>
        </a:p>
      </dgm:t>
    </dgm:pt>
    <dgm:pt modelId="{A268925F-64ED-4D45-BDE2-DCF629C2CB8C}" type="sibTrans" cxnId="{29BA259D-3D80-420E-A49F-3D9002C294B0}">
      <dgm:prSet/>
      <dgm:spPr/>
      <dgm:t>
        <a:bodyPr/>
        <a:lstStyle/>
        <a:p>
          <a:endParaRPr lang="en-US"/>
        </a:p>
      </dgm:t>
    </dgm:pt>
    <dgm:pt modelId="{E6CD68E4-14D7-4454-97A3-47546F4FFFCF}">
      <dgm:prSet/>
      <dgm:spPr/>
      <dgm:t>
        <a:bodyPr/>
        <a:lstStyle/>
        <a:p>
          <a:r>
            <a:rPr lang="en-US" b="0" i="0" baseline="0">
              <a:latin typeface="Avenir Next LT Pro" panose="020B0504020202020204" pitchFamily="34" charset="0"/>
            </a:rPr>
            <a:t>Q&amp;A </a:t>
          </a:r>
          <a:endParaRPr lang="en-US">
            <a:latin typeface="Avenir Next LT Pro" panose="020B0504020202020204" pitchFamily="34" charset="0"/>
          </a:endParaRPr>
        </a:p>
      </dgm:t>
    </dgm:pt>
    <dgm:pt modelId="{42BD86D6-AA2B-4AEF-8AC5-1591920836FD}" type="parTrans" cxnId="{FBA31B6C-B054-4B9C-8BDA-34E6B02CBFA7}">
      <dgm:prSet/>
      <dgm:spPr/>
      <dgm:t>
        <a:bodyPr/>
        <a:lstStyle/>
        <a:p>
          <a:endParaRPr lang="en-US"/>
        </a:p>
      </dgm:t>
    </dgm:pt>
    <dgm:pt modelId="{18DD6E9E-E090-44CD-8206-E368DD42BBA0}" type="sibTrans" cxnId="{FBA31B6C-B054-4B9C-8BDA-34E6B02CBFA7}">
      <dgm:prSet/>
      <dgm:spPr/>
      <dgm:t>
        <a:bodyPr/>
        <a:lstStyle/>
        <a:p>
          <a:endParaRPr lang="en-US"/>
        </a:p>
      </dgm:t>
    </dgm:pt>
    <dgm:pt modelId="{5FFEA5F3-C092-471F-95A1-06F9808C508C}" type="pres">
      <dgm:prSet presAssocID="{7AF08412-7B59-4FA4-BF00-9B8B7A39219F}" presName="linear" presStyleCnt="0">
        <dgm:presLayoutVars>
          <dgm:animLvl val="lvl"/>
          <dgm:resizeHandles val="exact"/>
        </dgm:presLayoutVars>
      </dgm:prSet>
      <dgm:spPr/>
      <dgm:t>
        <a:bodyPr/>
        <a:lstStyle/>
        <a:p>
          <a:endParaRPr lang="en-US"/>
        </a:p>
      </dgm:t>
    </dgm:pt>
    <dgm:pt modelId="{A5B60B32-C7DF-4C6A-B407-FB6300698893}" type="pres">
      <dgm:prSet presAssocID="{C6F0B66A-C30F-4DC7-9E64-E31B397F388F}" presName="parentText" presStyleLbl="node1" presStyleIdx="0" presStyleCnt="9">
        <dgm:presLayoutVars>
          <dgm:chMax val="0"/>
          <dgm:bulletEnabled val="1"/>
        </dgm:presLayoutVars>
      </dgm:prSet>
      <dgm:spPr/>
      <dgm:t>
        <a:bodyPr/>
        <a:lstStyle/>
        <a:p>
          <a:endParaRPr lang="en-US"/>
        </a:p>
      </dgm:t>
    </dgm:pt>
    <dgm:pt modelId="{936A6ED0-DC9F-4FFA-A85C-D8985B31521C}" type="pres">
      <dgm:prSet presAssocID="{B81E0940-C379-462B-A91E-3842D7B31322}" presName="spacer" presStyleCnt="0"/>
      <dgm:spPr/>
    </dgm:pt>
    <dgm:pt modelId="{5B31AB13-6714-42D8-B170-50979F5E0415}" type="pres">
      <dgm:prSet presAssocID="{394E234E-2782-40AB-B51D-BE6C510D3E16}" presName="parentText" presStyleLbl="node1" presStyleIdx="1" presStyleCnt="9">
        <dgm:presLayoutVars>
          <dgm:chMax val="0"/>
          <dgm:bulletEnabled val="1"/>
        </dgm:presLayoutVars>
      </dgm:prSet>
      <dgm:spPr/>
      <dgm:t>
        <a:bodyPr/>
        <a:lstStyle/>
        <a:p>
          <a:endParaRPr lang="en-US"/>
        </a:p>
      </dgm:t>
    </dgm:pt>
    <dgm:pt modelId="{CC519E86-50A3-4E4E-B355-9F0435464D2B}" type="pres">
      <dgm:prSet presAssocID="{B65AC447-8FB0-41C6-98E1-296853BBF6F8}" presName="spacer" presStyleCnt="0"/>
      <dgm:spPr/>
    </dgm:pt>
    <dgm:pt modelId="{343A269D-0107-4A73-82ED-0353AD0F1DD1}" type="pres">
      <dgm:prSet presAssocID="{EAE3F900-410E-4ED4-B9FD-251B13C31F43}" presName="parentText" presStyleLbl="node1" presStyleIdx="2" presStyleCnt="9">
        <dgm:presLayoutVars>
          <dgm:chMax val="0"/>
          <dgm:bulletEnabled val="1"/>
        </dgm:presLayoutVars>
      </dgm:prSet>
      <dgm:spPr/>
      <dgm:t>
        <a:bodyPr/>
        <a:lstStyle/>
        <a:p>
          <a:endParaRPr lang="en-US"/>
        </a:p>
      </dgm:t>
    </dgm:pt>
    <dgm:pt modelId="{2099202E-6FFB-4073-B269-67D98E78EA55}" type="pres">
      <dgm:prSet presAssocID="{B6553554-01EF-407A-B697-5C71284DC5C4}" presName="spacer" presStyleCnt="0"/>
      <dgm:spPr/>
    </dgm:pt>
    <dgm:pt modelId="{587B273E-F977-4DBE-A30F-3B096B2D53E3}" type="pres">
      <dgm:prSet presAssocID="{4F1DEB9C-9C89-413C-A900-6708847A0469}" presName="parentText" presStyleLbl="node1" presStyleIdx="3" presStyleCnt="9">
        <dgm:presLayoutVars>
          <dgm:chMax val="0"/>
          <dgm:bulletEnabled val="1"/>
        </dgm:presLayoutVars>
      </dgm:prSet>
      <dgm:spPr/>
      <dgm:t>
        <a:bodyPr/>
        <a:lstStyle/>
        <a:p>
          <a:endParaRPr lang="en-US"/>
        </a:p>
      </dgm:t>
    </dgm:pt>
    <dgm:pt modelId="{06B6EF52-5097-463A-AC84-E3B2DF720EEC}" type="pres">
      <dgm:prSet presAssocID="{27D9029D-2A5A-4B06-BC30-02B072CEAB2F}" presName="spacer" presStyleCnt="0"/>
      <dgm:spPr/>
    </dgm:pt>
    <dgm:pt modelId="{26CDAEAD-7AAB-4AD9-A726-F7A28771EB7C}" type="pres">
      <dgm:prSet presAssocID="{A7A9B5C0-488F-4B89-B62A-D43EEEB64FD7}" presName="parentText" presStyleLbl="node1" presStyleIdx="4" presStyleCnt="9">
        <dgm:presLayoutVars>
          <dgm:chMax val="0"/>
          <dgm:bulletEnabled val="1"/>
        </dgm:presLayoutVars>
      </dgm:prSet>
      <dgm:spPr/>
      <dgm:t>
        <a:bodyPr/>
        <a:lstStyle/>
        <a:p>
          <a:endParaRPr lang="en-US"/>
        </a:p>
      </dgm:t>
    </dgm:pt>
    <dgm:pt modelId="{C25E409A-738B-4106-B7A9-949071C36197}" type="pres">
      <dgm:prSet presAssocID="{DA248DCE-058D-4602-8F33-F6730CC6B0F7}" presName="spacer" presStyleCnt="0"/>
      <dgm:spPr/>
    </dgm:pt>
    <dgm:pt modelId="{2232764A-D3B4-4894-9408-430FD6DD2104}" type="pres">
      <dgm:prSet presAssocID="{7C736FF6-1054-4947-8EF7-BC8C085071C5}" presName="parentText" presStyleLbl="node1" presStyleIdx="5" presStyleCnt="9">
        <dgm:presLayoutVars>
          <dgm:chMax val="0"/>
          <dgm:bulletEnabled val="1"/>
        </dgm:presLayoutVars>
      </dgm:prSet>
      <dgm:spPr/>
      <dgm:t>
        <a:bodyPr/>
        <a:lstStyle/>
        <a:p>
          <a:endParaRPr lang="en-US"/>
        </a:p>
      </dgm:t>
    </dgm:pt>
    <dgm:pt modelId="{F2E706C3-D19D-4859-BB7C-1D317B5ED1CA}" type="pres">
      <dgm:prSet presAssocID="{B4C91E88-2362-4BE0-95DE-1622DA09D57A}" presName="spacer" presStyleCnt="0"/>
      <dgm:spPr/>
    </dgm:pt>
    <dgm:pt modelId="{3A353836-37DA-4655-BA36-D6F8AD1EFF91}" type="pres">
      <dgm:prSet presAssocID="{7BADF1C7-DFC8-48F4-8DEA-A2AA637F119B}" presName="parentText" presStyleLbl="node1" presStyleIdx="6" presStyleCnt="9">
        <dgm:presLayoutVars>
          <dgm:chMax val="0"/>
          <dgm:bulletEnabled val="1"/>
        </dgm:presLayoutVars>
      </dgm:prSet>
      <dgm:spPr/>
      <dgm:t>
        <a:bodyPr/>
        <a:lstStyle/>
        <a:p>
          <a:endParaRPr lang="en-US"/>
        </a:p>
      </dgm:t>
    </dgm:pt>
    <dgm:pt modelId="{2A60F2A4-B7CC-4168-AF25-060308CC1653}" type="pres">
      <dgm:prSet presAssocID="{C0B30FC6-FC81-49AF-8D03-4AEAFF940147}" presName="spacer" presStyleCnt="0"/>
      <dgm:spPr/>
    </dgm:pt>
    <dgm:pt modelId="{A44EF820-C24A-40E3-B1DA-253166556287}" type="pres">
      <dgm:prSet presAssocID="{E76D7794-6AC1-47DB-B690-73F38387A1C7}" presName="parentText" presStyleLbl="node1" presStyleIdx="7" presStyleCnt="9">
        <dgm:presLayoutVars>
          <dgm:chMax val="0"/>
          <dgm:bulletEnabled val="1"/>
        </dgm:presLayoutVars>
      </dgm:prSet>
      <dgm:spPr/>
      <dgm:t>
        <a:bodyPr/>
        <a:lstStyle/>
        <a:p>
          <a:endParaRPr lang="en-US"/>
        </a:p>
      </dgm:t>
    </dgm:pt>
    <dgm:pt modelId="{7997D7B4-1551-4350-8659-F97827FB58CB}" type="pres">
      <dgm:prSet presAssocID="{A268925F-64ED-4D45-BDE2-DCF629C2CB8C}" presName="spacer" presStyleCnt="0"/>
      <dgm:spPr/>
    </dgm:pt>
    <dgm:pt modelId="{A46B2614-4891-4813-8742-AEF29AA4F4A1}" type="pres">
      <dgm:prSet presAssocID="{E6CD68E4-14D7-4454-97A3-47546F4FFFCF}" presName="parentText" presStyleLbl="node1" presStyleIdx="8" presStyleCnt="9">
        <dgm:presLayoutVars>
          <dgm:chMax val="0"/>
          <dgm:bulletEnabled val="1"/>
        </dgm:presLayoutVars>
      </dgm:prSet>
      <dgm:spPr/>
      <dgm:t>
        <a:bodyPr/>
        <a:lstStyle/>
        <a:p>
          <a:endParaRPr lang="en-US"/>
        </a:p>
      </dgm:t>
    </dgm:pt>
  </dgm:ptLst>
  <dgm:cxnLst>
    <dgm:cxn modelId="{CEB5A8E4-7FBB-4D53-9709-667BDAF9BBF2}" type="presOf" srcId="{7AF08412-7B59-4FA4-BF00-9B8B7A39219F}" destId="{5FFEA5F3-C092-471F-95A1-06F9808C508C}" srcOrd="0" destOrd="0" presId="urn:microsoft.com/office/officeart/2005/8/layout/vList2"/>
    <dgm:cxn modelId="{FFCE16E4-63F5-451B-A29B-6F391FD44BCA}" srcId="{7AF08412-7B59-4FA4-BF00-9B8B7A39219F}" destId="{A7A9B5C0-488F-4B89-B62A-D43EEEB64FD7}" srcOrd="4" destOrd="0" parTransId="{435E4BB5-0472-4CDE-8406-EC89C20A65A4}" sibTransId="{DA248DCE-058D-4602-8F33-F6730CC6B0F7}"/>
    <dgm:cxn modelId="{870B483F-2AF8-4E71-AAA5-9BA994F9D464}" srcId="{7AF08412-7B59-4FA4-BF00-9B8B7A39219F}" destId="{7BADF1C7-DFC8-48F4-8DEA-A2AA637F119B}" srcOrd="6" destOrd="0" parTransId="{91FE144D-744F-4F45-A845-6DFFED3B1A14}" sibTransId="{C0B30FC6-FC81-49AF-8D03-4AEAFF940147}"/>
    <dgm:cxn modelId="{DDA52D80-361A-4EAA-A6CD-F8C60811BFE5}" srcId="{7AF08412-7B59-4FA4-BF00-9B8B7A39219F}" destId="{EAE3F900-410E-4ED4-B9FD-251B13C31F43}" srcOrd="2" destOrd="0" parTransId="{F9271E46-9631-4D0B-8476-BF2CCB1B8B44}" sibTransId="{B6553554-01EF-407A-B697-5C71284DC5C4}"/>
    <dgm:cxn modelId="{4E07A41A-A39E-4C0F-988F-921AEFA8DF3B}" srcId="{7AF08412-7B59-4FA4-BF00-9B8B7A39219F}" destId="{C6F0B66A-C30F-4DC7-9E64-E31B397F388F}" srcOrd="0" destOrd="0" parTransId="{21FB3F10-6CE0-4F70-A1AE-F4048EF40854}" sibTransId="{B81E0940-C379-462B-A91E-3842D7B31322}"/>
    <dgm:cxn modelId="{C1EF23C4-477E-4B0D-88DA-C99420795770}" type="presOf" srcId="{A7A9B5C0-488F-4B89-B62A-D43EEEB64FD7}" destId="{26CDAEAD-7AAB-4AD9-A726-F7A28771EB7C}" srcOrd="0" destOrd="0" presId="urn:microsoft.com/office/officeart/2005/8/layout/vList2"/>
    <dgm:cxn modelId="{AF66EB8F-2AE7-4A25-AFDB-D7CFBE0F1DA0}" srcId="{7AF08412-7B59-4FA4-BF00-9B8B7A39219F}" destId="{4F1DEB9C-9C89-413C-A900-6708847A0469}" srcOrd="3" destOrd="0" parTransId="{A4426761-249E-4A27-B27F-8B75A75C77D6}" sibTransId="{27D9029D-2A5A-4B06-BC30-02B072CEAB2F}"/>
    <dgm:cxn modelId="{D4FFBA25-97CD-4964-B5A0-7405CFC76520}" type="presOf" srcId="{EAE3F900-410E-4ED4-B9FD-251B13C31F43}" destId="{343A269D-0107-4A73-82ED-0353AD0F1DD1}" srcOrd="0" destOrd="0" presId="urn:microsoft.com/office/officeart/2005/8/layout/vList2"/>
    <dgm:cxn modelId="{1A6DF168-8D77-4494-B23B-C4E5001917D5}" type="presOf" srcId="{C6F0B66A-C30F-4DC7-9E64-E31B397F388F}" destId="{A5B60B32-C7DF-4C6A-B407-FB6300698893}" srcOrd="0" destOrd="0" presId="urn:microsoft.com/office/officeart/2005/8/layout/vList2"/>
    <dgm:cxn modelId="{9E1B8D2B-25F2-443C-909A-262BE4EEDE57}" type="presOf" srcId="{4F1DEB9C-9C89-413C-A900-6708847A0469}" destId="{587B273E-F977-4DBE-A30F-3B096B2D53E3}" srcOrd="0" destOrd="0" presId="urn:microsoft.com/office/officeart/2005/8/layout/vList2"/>
    <dgm:cxn modelId="{09A7CAB1-EE9E-4E5D-8CD0-BBCB62E10FCE}" srcId="{7AF08412-7B59-4FA4-BF00-9B8B7A39219F}" destId="{7C736FF6-1054-4947-8EF7-BC8C085071C5}" srcOrd="5" destOrd="0" parTransId="{C83B6426-4181-44F9-9FAA-7DA67B8BD551}" sibTransId="{B4C91E88-2362-4BE0-95DE-1622DA09D57A}"/>
    <dgm:cxn modelId="{29BA259D-3D80-420E-A49F-3D9002C294B0}" srcId="{7AF08412-7B59-4FA4-BF00-9B8B7A39219F}" destId="{E76D7794-6AC1-47DB-B690-73F38387A1C7}" srcOrd="7" destOrd="0" parTransId="{4D4AD585-927C-41C4-A916-5DDFEA531925}" sibTransId="{A268925F-64ED-4D45-BDE2-DCF629C2CB8C}"/>
    <dgm:cxn modelId="{4A5B5FE7-34E8-473B-8C16-FE3A7FD27B4E}" srcId="{7AF08412-7B59-4FA4-BF00-9B8B7A39219F}" destId="{394E234E-2782-40AB-B51D-BE6C510D3E16}" srcOrd="1" destOrd="0" parTransId="{D0BA346C-298B-447F-8F03-841727723DD8}" sibTransId="{B65AC447-8FB0-41C6-98E1-296853BBF6F8}"/>
    <dgm:cxn modelId="{FBA31B6C-B054-4B9C-8BDA-34E6B02CBFA7}" srcId="{7AF08412-7B59-4FA4-BF00-9B8B7A39219F}" destId="{E6CD68E4-14D7-4454-97A3-47546F4FFFCF}" srcOrd="8" destOrd="0" parTransId="{42BD86D6-AA2B-4AEF-8AC5-1591920836FD}" sibTransId="{18DD6E9E-E090-44CD-8206-E368DD42BBA0}"/>
    <dgm:cxn modelId="{B15F0AE5-8287-4964-B6CD-07BFAF4925AF}" type="presOf" srcId="{E6CD68E4-14D7-4454-97A3-47546F4FFFCF}" destId="{A46B2614-4891-4813-8742-AEF29AA4F4A1}" srcOrd="0" destOrd="0" presId="urn:microsoft.com/office/officeart/2005/8/layout/vList2"/>
    <dgm:cxn modelId="{3EB1A7C6-3660-4921-9D78-5613407A4105}" type="presOf" srcId="{7BADF1C7-DFC8-48F4-8DEA-A2AA637F119B}" destId="{3A353836-37DA-4655-BA36-D6F8AD1EFF91}" srcOrd="0" destOrd="0" presId="urn:microsoft.com/office/officeart/2005/8/layout/vList2"/>
    <dgm:cxn modelId="{52C8FF0D-6D38-4BBA-A175-A86878A70E36}" type="presOf" srcId="{7C736FF6-1054-4947-8EF7-BC8C085071C5}" destId="{2232764A-D3B4-4894-9408-430FD6DD2104}" srcOrd="0" destOrd="0" presId="urn:microsoft.com/office/officeart/2005/8/layout/vList2"/>
    <dgm:cxn modelId="{65CEB4A9-5CB0-4EEA-B00F-8A0450E4E65A}" type="presOf" srcId="{394E234E-2782-40AB-B51D-BE6C510D3E16}" destId="{5B31AB13-6714-42D8-B170-50979F5E0415}" srcOrd="0" destOrd="0" presId="urn:microsoft.com/office/officeart/2005/8/layout/vList2"/>
    <dgm:cxn modelId="{57B43FBB-DB1F-4B07-B212-387627FA5DF5}" type="presOf" srcId="{E76D7794-6AC1-47DB-B690-73F38387A1C7}" destId="{A44EF820-C24A-40E3-B1DA-253166556287}" srcOrd="0" destOrd="0" presId="urn:microsoft.com/office/officeart/2005/8/layout/vList2"/>
    <dgm:cxn modelId="{26C444EF-3792-4B99-9523-A79BB6F6995F}" type="presParOf" srcId="{5FFEA5F3-C092-471F-95A1-06F9808C508C}" destId="{A5B60B32-C7DF-4C6A-B407-FB6300698893}" srcOrd="0" destOrd="0" presId="urn:microsoft.com/office/officeart/2005/8/layout/vList2"/>
    <dgm:cxn modelId="{B6C362EE-4702-435E-B909-BFE004B4F758}" type="presParOf" srcId="{5FFEA5F3-C092-471F-95A1-06F9808C508C}" destId="{936A6ED0-DC9F-4FFA-A85C-D8985B31521C}" srcOrd="1" destOrd="0" presId="urn:microsoft.com/office/officeart/2005/8/layout/vList2"/>
    <dgm:cxn modelId="{914ED7AC-B39F-494C-B0D3-8593F347849E}" type="presParOf" srcId="{5FFEA5F3-C092-471F-95A1-06F9808C508C}" destId="{5B31AB13-6714-42D8-B170-50979F5E0415}" srcOrd="2" destOrd="0" presId="urn:microsoft.com/office/officeart/2005/8/layout/vList2"/>
    <dgm:cxn modelId="{A3473765-C786-4146-B22F-1F45BF6D3691}" type="presParOf" srcId="{5FFEA5F3-C092-471F-95A1-06F9808C508C}" destId="{CC519E86-50A3-4E4E-B355-9F0435464D2B}" srcOrd="3" destOrd="0" presId="urn:microsoft.com/office/officeart/2005/8/layout/vList2"/>
    <dgm:cxn modelId="{C61F5617-0392-41CE-944F-7DCA8F409A60}" type="presParOf" srcId="{5FFEA5F3-C092-471F-95A1-06F9808C508C}" destId="{343A269D-0107-4A73-82ED-0353AD0F1DD1}" srcOrd="4" destOrd="0" presId="urn:microsoft.com/office/officeart/2005/8/layout/vList2"/>
    <dgm:cxn modelId="{F496806C-F2BD-4A97-97AE-CAFDC4E3BC11}" type="presParOf" srcId="{5FFEA5F3-C092-471F-95A1-06F9808C508C}" destId="{2099202E-6FFB-4073-B269-67D98E78EA55}" srcOrd="5" destOrd="0" presId="urn:microsoft.com/office/officeart/2005/8/layout/vList2"/>
    <dgm:cxn modelId="{8C6498E9-0EAC-43A4-813C-0D45349FCD47}" type="presParOf" srcId="{5FFEA5F3-C092-471F-95A1-06F9808C508C}" destId="{587B273E-F977-4DBE-A30F-3B096B2D53E3}" srcOrd="6" destOrd="0" presId="urn:microsoft.com/office/officeart/2005/8/layout/vList2"/>
    <dgm:cxn modelId="{13175B10-428F-4FD1-9E40-74A2F64D97E5}" type="presParOf" srcId="{5FFEA5F3-C092-471F-95A1-06F9808C508C}" destId="{06B6EF52-5097-463A-AC84-E3B2DF720EEC}" srcOrd="7" destOrd="0" presId="urn:microsoft.com/office/officeart/2005/8/layout/vList2"/>
    <dgm:cxn modelId="{79D70A4E-693A-4E50-94FC-45A2267D1794}" type="presParOf" srcId="{5FFEA5F3-C092-471F-95A1-06F9808C508C}" destId="{26CDAEAD-7AAB-4AD9-A726-F7A28771EB7C}" srcOrd="8" destOrd="0" presId="urn:microsoft.com/office/officeart/2005/8/layout/vList2"/>
    <dgm:cxn modelId="{3FF44AE1-1232-41B2-8A07-0651A0ED676E}" type="presParOf" srcId="{5FFEA5F3-C092-471F-95A1-06F9808C508C}" destId="{C25E409A-738B-4106-B7A9-949071C36197}" srcOrd="9" destOrd="0" presId="urn:microsoft.com/office/officeart/2005/8/layout/vList2"/>
    <dgm:cxn modelId="{0FB0AA6D-7732-4740-9BF6-82672154D0B1}" type="presParOf" srcId="{5FFEA5F3-C092-471F-95A1-06F9808C508C}" destId="{2232764A-D3B4-4894-9408-430FD6DD2104}" srcOrd="10" destOrd="0" presId="urn:microsoft.com/office/officeart/2005/8/layout/vList2"/>
    <dgm:cxn modelId="{CBBE343B-C752-4534-A33D-2B9585F5B76F}" type="presParOf" srcId="{5FFEA5F3-C092-471F-95A1-06F9808C508C}" destId="{F2E706C3-D19D-4859-BB7C-1D317B5ED1CA}" srcOrd="11" destOrd="0" presId="urn:microsoft.com/office/officeart/2005/8/layout/vList2"/>
    <dgm:cxn modelId="{1946D515-F7C0-458A-8C1F-B79BA086668D}" type="presParOf" srcId="{5FFEA5F3-C092-471F-95A1-06F9808C508C}" destId="{3A353836-37DA-4655-BA36-D6F8AD1EFF91}" srcOrd="12" destOrd="0" presId="urn:microsoft.com/office/officeart/2005/8/layout/vList2"/>
    <dgm:cxn modelId="{EF2616C8-0D49-442C-BBFE-64F96D107CE4}" type="presParOf" srcId="{5FFEA5F3-C092-471F-95A1-06F9808C508C}" destId="{2A60F2A4-B7CC-4168-AF25-060308CC1653}" srcOrd="13" destOrd="0" presId="urn:microsoft.com/office/officeart/2005/8/layout/vList2"/>
    <dgm:cxn modelId="{53AE55D4-FCAA-44A1-AE72-00A309CD3C0E}" type="presParOf" srcId="{5FFEA5F3-C092-471F-95A1-06F9808C508C}" destId="{A44EF820-C24A-40E3-B1DA-253166556287}" srcOrd="14" destOrd="0" presId="urn:microsoft.com/office/officeart/2005/8/layout/vList2"/>
    <dgm:cxn modelId="{C171ABF3-D37B-4A43-A710-9054DA13206E}" type="presParOf" srcId="{5FFEA5F3-C092-471F-95A1-06F9808C508C}" destId="{7997D7B4-1551-4350-8659-F97827FB58CB}" srcOrd="15" destOrd="0" presId="urn:microsoft.com/office/officeart/2005/8/layout/vList2"/>
    <dgm:cxn modelId="{602D98F1-7E62-4C4C-99A1-11EC77644F9D}" type="presParOf" srcId="{5FFEA5F3-C092-471F-95A1-06F9808C508C}" destId="{A46B2614-4891-4813-8742-AEF29AA4F4A1}" srcOrd="1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B63721C-FB13-4735-B07B-D27F96EBF0D8}" type="doc">
      <dgm:prSet loTypeId="urn:microsoft.com/office/officeart/2005/8/layout/vList5" loCatId="list" qsTypeId="urn:microsoft.com/office/officeart/2005/8/quickstyle/simple1" qsCatId="simple" csTypeId="urn:microsoft.com/office/officeart/2005/8/colors/accent3_4" csCatId="accent3" phldr="1"/>
      <dgm:spPr/>
      <dgm:t>
        <a:bodyPr/>
        <a:lstStyle/>
        <a:p>
          <a:endParaRPr lang="en-US"/>
        </a:p>
      </dgm:t>
    </dgm:pt>
    <dgm:pt modelId="{70DFD277-27AC-498F-B9F4-41930ECF9C16}">
      <dgm:prSet custT="1"/>
      <dgm:spPr/>
      <dgm:t>
        <a:bodyPr/>
        <a:lstStyle/>
        <a:p>
          <a:r>
            <a:rPr lang="en-US" sz="2400">
              <a:latin typeface="Avenir Next LT Pro" panose="020B0504020202020204" pitchFamily="34" charset="0"/>
            </a:rPr>
            <a:t>Program service requirements include but are not limited to:</a:t>
          </a:r>
        </a:p>
      </dgm:t>
    </dgm:pt>
    <dgm:pt modelId="{89D04995-A529-4D63-A385-68C10FA54D21}" type="parTrans" cxnId="{5134CED2-6C74-4911-A909-2B0A12F488A9}">
      <dgm:prSet/>
      <dgm:spPr/>
      <dgm:t>
        <a:bodyPr/>
        <a:lstStyle/>
        <a:p>
          <a:endParaRPr lang="en-US"/>
        </a:p>
      </dgm:t>
    </dgm:pt>
    <dgm:pt modelId="{FF4685D8-79B5-4BC4-B1EE-25AD83FA6903}" type="sibTrans" cxnId="{5134CED2-6C74-4911-A909-2B0A12F488A9}">
      <dgm:prSet/>
      <dgm:spPr/>
      <dgm:t>
        <a:bodyPr/>
        <a:lstStyle/>
        <a:p>
          <a:endParaRPr lang="en-US"/>
        </a:p>
      </dgm:t>
    </dgm:pt>
    <dgm:pt modelId="{A8E7710A-EF5B-4708-A3AE-D3757B27DEEA}">
      <dgm:prSet/>
      <dgm:spPr/>
      <dgm:t>
        <a:bodyPr/>
        <a:lstStyle/>
        <a:p>
          <a:r>
            <a:rPr lang="en-US">
              <a:latin typeface="Avenir Next LT Pro" panose="020B0504020202020204" pitchFamily="34" charset="0"/>
            </a:rPr>
            <a:t>Victim-witness counseling</a:t>
          </a:r>
        </a:p>
      </dgm:t>
    </dgm:pt>
    <dgm:pt modelId="{6A1D3594-7829-4B21-9118-0707CB6B7AC2}" type="parTrans" cxnId="{2CC7CCF3-F106-4FA2-A4ED-2E575DBAC2F5}">
      <dgm:prSet/>
      <dgm:spPr/>
      <dgm:t>
        <a:bodyPr/>
        <a:lstStyle/>
        <a:p>
          <a:endParaRPr lang="en-US"/>
        </a:p>
      </dgm:t>
    </dgm:pt>
    <dgm:pt modelId="{467E8E10-C62B-44C8-8496-C454EAF69FCF}" type="sibTrans" cxnId="{2CC7CCF3-F106-4FA2-A4ED-2E575DBAC2F5}">
      <dgm:prSet/>
      <dgm:spPr/>
      <dgm:t>
        <a:bodyPr/>
        <a:lstStyle/>
        <a:p>
          <a:endParaRPr lang="en-US"/>
        </a:p>
      </dgm:t>
    </dgm:pt>
    <dgm:pt modelId="{8873C5D8-147D-4BAE-B45B-ED62EE3BA47E}">
      <dgm:prSet/>
      <dgm:spPr/>
      <dgm:t>
        <a:bodyPr/>
        <a:lstStyle/>
        <a:p>
          <a:r>
            <a:rPr lang="en-US">
              <a:latin typeface="Avenir Next LT Pro" panose="020B0504020202020204" pitchFamily="34" charset="0"/>
            </a:rPr>
            <a:t> Behavioral health care</a:t>
          </a:r>
        </a:p>
      </dgm:t>
    </dgm:pt>
    <dgm:pt modelId="{00C22C0A-6453-449A-A178-9F386353C3DE}" type="parTrans" cxnId="{7CC80821-6315-4201-8B75-AED4C150370B}">
      <dgm:prSet/>
      <dgm:spPr/>
      <dgm:t>
        <a:bodyPr/>
        <a:lstStyle/>
        <a:p>
          <a:endParaRPr lang="en-US"/>
        </a:p>
      </dgm:t>
    </dgm:pt>
    <dgm:pt modelId="{42F25AD9-C1E7-48E9-B6C8-E628810AA9B4}" type="sibTrans" cxnId="{7CC80821-6315-4201-8B75-AED4C150370B}">
      <dgm:prSet/>
      <dgm:spPr/>
      <dgm:t>
        <a:bodyPr/>
        <a:lstStyle/>
        <a:p>
          <a:endParaRPr lang="en-US"/>
        </a:p>
      </dgm:t>
    </dgm:pt>
    <dgm:pt modelId="{9161AB92-2E74-4794-BB02-0A6FEAB8058A}">
      <dgm:prSet/>
      <dgm:spPr/>
      <dgm:t>
        <a:bodyPr/>
        <a:lstStyle/>
        <a:p>
          <a:r>
            <a:rPr lang="en-US">
              <a:latin typeface="Avenir Next LT Pro" panose="020B0504020202020204" pitchFamily="34" charset="0"/>
            </a:rPr>
            <a:t> Treatment and intervention for sexual assault</a:t>
          </a:r>
        </a:p>
      </dgm:t>
    </dgm:pt>
    <dgm:pt modelId="{8EDF0301-9017-49EC-9248-171E5F37456D}" type="parTrans" cxnId="{0F181B39-F6FD-4273-963A-CA0312D7F493}">
      <dgm:prSet/>
      <dgm:spPr/>
      <dgm:t>
        <a:bodyPr/>
        <a:lstStyle/>
        <a:p>
          <a:endParaRPr lang="en-US"/>
        </a:p>
      </dgm:t>
    </dgm:pt>
    <dgm:pt modelId="{829ADCA5-5ECD-40A0-9A39-66A35C97D823}" type="sibTrans" cxnId="{0F181B39-F6FD-4273-963A-CA0312D7F493}">
      <dgm:prSet/>
      <dgm:spPr/>
      <dgm:t>
        <a:bodyPr/>
        <a:lstStyle/>
        <a:p>
          <a:endParaRPr lang="en-US"/>
        </a:p>
      </dgm:t>
    </dgm:pt>
    <dgm:pt modelId="{889DF6F6-E610-4294-A95A-1280CE125887}">
      <dgm:prSet/>
      <dgm:spPr/>
      <dgm:t>
        <a:bodyPr/>
        <a:lstStyle/>
        <a:p>
          <a:r>
            <a:rPr lang="en-US">
              <a:latin typeface="Avenir Next LT Pro" panose="020B0504020202020204" pitchFamily="34" charset="0"/>
            </a:rPr>
            <a:t>Survivor mentoring support </a:t>
          </a:r>
        </a:p>
      </dgm:t>
    </dgm:pt>
    <dgm:pt modelId="{A2EFDC38-0071-43D0-8362-01677E98C57C}" type="parTrans" cxnId="{C7875095-7638-42E4-BFDD-81902D70732F}">
      <dgm:prSet/>
      <dgm:spPr/>
      <dgm:t>
        <a:bodyPr/>
        <a:lstStyle/>
        <a:p>
          <a:endParaRPr lang="en-US"/>
        </a:p>
      </dgm:t>
    </dgm:pt>
    <dgm:pt modelId="{5C6C123B-010E-48B5-87BE-F5B38D4A12A1}" type="sibTrans" cxnId="{C7875095-7638-42E4-BFDD-81902D70732F}">
      <dgm:prSet/>
      <dgm:spPr/>
      <dgm:t>
        <a:bodyPr/>
        <a:lstStyle/>
        <a:p>
          <a:endParaRPr lang="en-US"/>
        </a:p>
      </dgm:t>
    </dgm:pt>
    <dgm:pt modelId="{C48C2072-EA26-4C09-8266-08928C714220}" type="pres">
      <dgm:prSet presAssocID="{3B63721C-FB13-4735-B07B-D27F96EBF0D8}" presName="Name0" presStyleCnt="0">
        <dgm:presLayoutVars>
          <dgm:dir/>
          <dgm:animLvl val="lvl"/>
          <dgm:resizeHandles val="exact"/>
        </dgm:presLayoutVars>
      </dgm:prSet>
      <dgm:spPr/>
      <dgm:t>
        <a:bodyPr/>
        <a:lstStyle/>
        <a:p>
          <a:endParaRPr lang="en-US"/>
        </a:p>
      </dgm:t>
    </dgm:pt>
    <dgm:pt modelId="{8E2D6365-2E1B-4958-9A5D-5A2B4F74D769}" type="pres">
      <dgm:prSet presAssocID="{70DFD277-27AC-498F-B9F4-41930ECF9C16}" presName="linNode" presStyleCnt="0"/>
      <dgm:spPr/>
    </dgm:pt>
    <dgm:pt modelId="{BEA40D78-E410-48C5-906E-A91A67651B49}" type="pres">
      <dgm:prSet presAssocID="{70DFD277-27AC-498F-B9F4-41930ECF9C16}" presName="parentText" presStyleLbl="node1" presStyleIdx="0" presStyleCnt="1" custScaleX="82598" custScaleY="83254">
        <dgm:presLayoutVars>
          <dgm:chMax val="1"/>
          <dgm:bulletEnabled val="1"/>
        </dgm:presLayoutVars>
      </dgm:prSet>
      <dgm:spPr/>
      <dgm:t>
        <a:bodyPr/>
        <a:lstStyle/>
        <a:p>
          <a:endParaRPr lang="en-US"/>
        </a:p>
      </dgm:t>
    </dgm:pt>
    <dgm:pt modelId="{8282CDE1-ECB1-4E4B-9219-E5AB488A49D8}" type="pres">
      <dgm:prSet presAssocID="{70DFD277-27AC-498F-B9F4-41930ECF9C16}" presName="descendantText" presStyleLbl="alignAccFollowNode1" presStyleIdx="0" presStyleCnt="1">
        <dgm:presLayoutVars>
          <dgm:bulletEnabled val="1"/>
        </dgm:presLayoutVars>
      </dgm:prSet>
      <dgm:spPr/>
      <dgm:t>
        <a:bodyPr/>
        <a:lstStyle/>
        <a:p>
          <a:endParaRPr lang="en-US"/>
        </a:p>
      </dgm:t>
    </dgm:pt>
  </dgm:ptLst>
  <dgm:cxnLst>
    <dgm:cxn modelId="{0A4403E8-6CA2-4C21-A9A8-FF1BB77FA02F}" type="presOf" srcId="{9161AB92-2E74-4794-BB02-0A6FEAB8058A}" destId="{8282CDE1-ECB1-4E4B-9219-E5AB488A49D8}" srcOrd="0" destOrd="2" presId="urn:microsoft.com/office/officeart/2005/8/layout/vList5"/>
    <dgm:cxn modelId="{2CC7CCF3-F106-4FA2-A4ED-2E575DBAC2F5}" srcId="{70DFD277-27AC-498F-B9F4-41930ECF9C16}" destId="{A8E7710A-EF5B-4708-A3AE-D3757B27DEEA}" srcOrd="0" destOrd="0" parTransId="{6A1D3594-7829-4B21-9118-0707CB6B7AC2}" sibTransId="{467E8E10-C62B-44C8-8496-C454EAF69FCF}"/>
    <dgm:cxn modelId="{0F181B39-F6FD-4273-963A-CA0312D7F493}" srcId="{70DFD277-27AC-498F-B9F4-41930ECF9C16}" destId="{9161AB92-2E74-4794-BB02-0A6FEAB8058A}" srcOrd="2" destOrd="0" parTransId="{8EDF0301-9017-49EC-9248-171E5F37456D}" sibTransId="{829ADCA5-5ECD-40A0-9A39-66A35C97D823}"/>
    <dgm:cxn modelId="{5134CED2-6C74-4911-A909-2B0A12F488A9}" srcId="{3B63721C-FB13-4735-B07B-D27F96EBF0D8}" destId="{70DFD277-27AC-498F-B9F4-41930ECF9C16}" srcOrd="0" destOrd="0" parTransId="{89D04995-A529-4D63-A385-68C10FA54D21}" sibTransId="{FF4685D8-79B5-4BC4-B1EE-25AD83FA6903}"/>
    <dgm:cxn modelId="{83C06C07-7ADC-488C-8C9E-EAB100609701}" type="presOf" srcId="{889DF6F6-E610-4294-A95A-1280CE125887}" destId="{8282CDE1-ECB1-4E4B-9219-E5AB488A49D8}" srcOrd="0" destOrd="3" presId="urn:microsoft.com/office/officeart/2005/8/layout/vList5"/>
    <dgm:cxn modelId="{5F8B0F8A-4DD8-4888-9A13-564E55BB6EAE}" type="presOf" srcId="{3B63721C-FB13-4735-B07B-D27F96EBF0D8}" destId="{C48C2072-EA26-4C09-8266-08928C714220}" srcOrd="0" destOrd="0" presId="urn:microsoft.com/office/officeart/2005/8/layout/vList5"/>
    <dgm:cxn modelId="{485404ED-1988-4110-9AB7-5612DA183E77}" type="presOf" srcId="{8873C5D8-147D-4BAE-B45B-ED62EE3BA47E}" destId="{8282CDE1-ECB1-4E4B-9219-E5AB488A49D8}" srcOrd="0" destOrd="1" presId="urn:microsoft.com/office/officeart/2005/8/layout/vList5"/>
    <dgm:cxn modelId="{2732BA4D-4387-41D9-8FB0-A7CE7B86217A}" type="presOf" srcId="{A8E7710A-EF5B-4708-A3AE-D3757B27DEEA}" destId="{8282CDE1-ECB1-4E4B-9219-E5AB488A49D8}" srcOrd="0" destOrd="0" presId="urn:microsoft.com/office/officeart/2005/8/layout/vList5"/>
    <dgm:cxn modelId="{7CC80821-6315-4201-8B75-AED4C150370B}" srcId="{70DFD277-27AC-498F-B9F4-41930ECF9C16}" destId="{8873C5D8-147D-4BAE-B45B-ED62EE3BA47E}" srcOrd="1" destOrd="0" parTransId="{00C22C0A-6453-449A-A178-9F386353C3DE}" sibTransId="{42F25AD9-C1E7-48E9-B6C8-E628810AA9B4}"/>
    <dgm:cxn modelId="{8B7D661A-6153-4509-9E45-4D56017357AA}" type="presOf" srcId="{70DFD277-27AC-498F-B9F4-41930ECF9C16}" destId="{BEA40D78-E410-48C5-906E-A91A67651B49}" srcOrd="0" destOrd="0" presId="urn:microsoft.com/office/officeart/2005/8/layout/vList5"/>
    <dgm:cxn modelId="{C7875095-7638-42E4-BFDD-81902D70732F}" srcId="{70DFD277-27AC-498F-B9F4-41930ECF9C16}" destId="{889DF6F6-E610-4294-A95A-1280CE125887}" srcOrd="3" destOrd="0" parTransId="{A2EFDC38-0071-43D0-8362-01677E98C57C}" sibTransId="{5C6C123B-010E-48B5-87BE-F5B38D4A12A1}"/>
    <dgm:cxn modelId="{1001313B-2076-444B-9791-F9BC9ADA383E}" type="presParOf" srcId="{C48C2072-EA26-4C09-8266-08928C714220}" destId="{8E2D6365-2E1B-4958-9A5D-5A2B4F74D769}" srcOrd="0" destOrd="0" presId="urn:microsoft.com/office/officeart/2005/8/layout/vList5"/>
    <dgm:cxn modelId="{16848CD6-C2BE-4122-8334-16B2EE929970}" type="presParOf" srcId="{8E2D6365-2E1B-4958-9A5D-5A2B4F74D769}" destId="{BEA40D78-E410-48C5-906E-A91A67651B49}" srcOrd="0" destOrd="0" presId="urn:microsoft.com/office/officeart/2005/8/layout/vList5"/>
    <dgm:cxn modelId="{7055B19E-E098-478F-856D-B9442DC11693}" type="presParOf" srcId="{8E2D6365-2E1B-4958-9A5D-5A2B4F74D769}" destId="{8282CDE1-ECB1-4E4B-9219-E5AB488A49D8}"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20DEC94-C91D-4962-9D19-CA42BA42A327}" type="doc">
      <dgm:prSet loTypeId="urn:microsoft.com/office/officeart/2005/8/layout/hList1" loCatId="list" qsTypeId="urn:microsoft.com/office/officeart/2005/8/quickstyle/simple1" qsCatId="simple" csTypeId="urn:microsoft.com/office/officeart/2005/8/colors/accent6_2" csCatId="accent6" phldr="1"/>
      <dgm:spPr/>
      <dgm:t>
        <a:bodyPr/>
        <a:lstStyle/>
        <a:p>
          <a:endParaRPr lang="en-US"/>
        </a:p>
      </dgm:t>
    </dgm:pt>
    <dgm:pt modelId="{4F02EF93-9991-4859-9A02-1778B973C222}">
      <dgm:prSet phldrT="[Text]"/>
      <dgm:spPr/>
      <dgm:t>
        <a:bodyPr/>
        <a:lstStyle/>
        <a:p>
          <a:r>
            <a:rPr lang="en-US" b="1" i="0" u="none"/>
            <a:t>Tier 1</a:t>
          </a:r>
          <a:endParaRPr lang="en-US"/>
        </a:p>
      </dgm:t>
    </dgm:pt>
    <dgm:pt modelId="{5F6307EB-882E-4A0E-BD29-C3E1EA68E87B}" type="parTrans" cxnId="{194B3F51-BF3D-43BD-A57F-98BCDA48169D}">
      <dgm:prSet/>
      <dgm:spPr/>
      <dgm:t>
        <a:bodyPr/>
        <a:lstStyle/>
        <a:p>
          <a:endParaRPr lang="en-US"/>
        </a:p>
      </dgm:t>
    </dgm:pt>
    <dgm:pt modelId="{12815908-0ECD-478D-83D1-6E528D9B8C5F}" type="sibTrans" cxnId="{194B3F51-BF3D-43BD-A57F-98BCDA48169D}">
      <dgm:prSet/>
      <dgm:spPr/>
      <dgm:t>
        <a:bodyPr/>
        <a:lstStyle/>
        <a:p>
          <a:endParaRPr lang="en-US"/>
        </a:p>
      </dgm:t>
    </dgm:pt>
    <dgm:pt modelId="{27B90CCC-2573-473A-AABD-BAB33D8B8A78}">
      <dgm:prSet/>
      <dgm:spPr/>
      <dgm:t>
        <a:bodyPr/>
        <a:lstStyle/>
        <a:p>
          <a:r>
            <a:rPr lang="en-US" b="0" i="0" u="none"/>
            <a:t>Step down option from Tier 2</a:t>
          </a:r>
        </a:p>
      </dgm:t>
    </dgm:pt>
    <dgm:pt modelId="{7D544254-D560-4CC5-9AAA-DCA7DE649273}" type="parTrans" cxnId="{B87339F9-3011-4BD4-953A-3ABE4B4DBF02}">
      <dgm:prSet/>
      <dgm:spPr/>
      <dgm:t>
        <a:bodyPr/>
        <a:lstStyle/>
        <a:p>
          <a:endParaRPr lang="en-US"/>
        </a:p>
      </dgm:t>
    </dgm:pt>
    <dgm:pt modelId="{6353DCC0-0D8E-458D-ABA2-78BD381AB0F7}" type="sibTrans" cxnId="{B87339F9-3011-4BD4-953A-3ABE4B4DBF02}">
      <dgm:prSet/>
      <dgm:spPr/>
      <dgm:t>
        <a:bodyPr/>
        <a:lstStyle/>
        <a:p>
          <a:endParaRPr lang="en-US"/>
        </a:p>
      </dgm:t>
    </dgm:pt>
    <dgm:pt modelId="{FBB7136C-FB65-4423-B3C2-A5093E87021A}">
      <dgm:prSet/>
      <dgm:spPr/>
      <dgm:t>
        <a:bodyPr/>
        <a:lstStyle/>
        <a:p>
          <a:r>
            <a:rPr lang="en-US" b="0" i="0" u="none" dirty="0"/>
            <a:t>New Safe House assessment</a:t>
          </a:r>
        </a:p>
      </dgm:t>
    </dgm:pt>
    <dgm:pt modelId="{C372ACA8-0993-40A1-A2C9-BD25BF22C7DD}" type="parTrans" cxnId="{74339AA3-09BF-4CD0-8CCA-EA59B00C6809}">
      <dgm:prSet/>
      <dgm:spPr/>
      <dgm:t>
        <a:bodyPr/>
        <a:lstStyle/>
        <a:p>
          <a:endParaRPr lang="en-US"/>
        </a:p>
      </dgm:t>
    </dgm:pt>
    <dgm:pt modelId="{C442CFD6-2677-42C5-8CB7-8E6FEEA8364E}" type="sibTrans" cxnId="{74339AA3-09BF-4CD0-8CCA-EA59B00C6809}">
      <dgm:prSet/>
      <dgm:spPr/>
      <dgm:t>
        <a:bodyPr/>
        <a:lstStyle/>
        <a:p>
          <a:endParaRPr lang="en-US"/>
        </a:p>
      </dgm:t>
    </dgm:pt>
    <dgm:pt modelId="{BF4317FD-E519-49B0-8A2C-D814276C73D8}">
      <dgm:prSet/>
      <dgm:spPr/>
      <dgm:t>
        <a:bodyPr/>
        <a:lstStyle/>
        <a:p>
          <a:r>
            <a:rPr lang="en-US" b="0" i="0" u="none"/>
            <a:t>Initial placement based on the HTST/MDT recommendation</a:t>
          </a:r>
        </a:p>
      </dgm:t>
    </dgm:pt>
    <dgm:pt modelId="{3F2C1073-C5A3-4FD9-BF25-5E1897B99356}" type="parTrans" cxnId="{A92DDD87-190F-4FDF-B041-D2FA7E44F235}">
      <dgm:prSet/>
      <dgm:spPr/>
      <dgm:t>
        <a:bodyPr/>
        <a:lstStyle/>
        <a:p>
          <a:endParaRPr lang="en-US"/>
        </a:p>
      </dgm:t>
    </dgm:pt>
    <dgm:pt modelId="{9C0479AF-BF2E-4FA9-8C13-788E9F66A6B0}" type="sibTrans" cxnId="{A92DDD87-190F-4FDF-B041-D2FA7E44F235}">
      <dgm:prSet/>
      <dgm:spPr/>
      <dgm:t>
        <a:bodyPr/>
        <a:lstStyle/>
        <a:p>
          <a:endParaRPr lang="en-US"/>
        </a:p>
      </dgm:t>
    </dgm:pt>
    <dgm:pt modelId="{4F8036A0-851B-4779-8AF3-6E0918450CCE}">
      <dgm:prSet/>
      <dgm:spPr/>
      <dgm:t>
        <a:bodyPr/>
        <a:lstStyle/>
        <a:p>
          <a:r>
            <a:rPr lang="en-US" b="0" i="0" u="none"/>
            <a:t>Less restrictive policies related to normalcy</a:t>
          </a:r>
        </a:p>
      </dgm:t>
    </dgm:pt>
    <dgm:pt modelId="{E35C77EE-A29B-48C3-9031-7C53D1930E1A}" type="parTrans" cxnId="{6F466C59-8C3A-4883-9AC0-51F4CBAC5991}">
      <dgm:prSet/>
      <dgm:spPr/>
      <dgm:t>
        <a:bodyPr/>
        <a:lstStyle/>
        <a:p>
          <a:endParaRPr lang="en-US"/>
        </a:p>
      </dgm:t>
    </dgm:pt>
    <dgm:pt modelId="{3DA4D937-A4BC-472C-A236-17D794F6A8E0}" type="sibTrans" cxnId="{6F466C59-8C3A-4883-9AC0-51F4CBAC5991}">
      <dgm:prSet/>
      <dgm:spPr/>
      <dgm:t>
        <a:bodyPr/>
        <a:lstStyle/>
        <a:p>
          <a:endParaRPr lang="en-US"/>
        </a:p>
      </dgm:t>
    </dgm:pt>
    <dgm:pt modelId="{C2D8AD93-A23A-470C-8A13-26ECC12E6D5D}">
      <dgm:prSet/>
      <dgm:spPr/>
      <dgm:t>
        <a:bodyPr/>
        <a:lstStyle/>
        <a:p>
          <a:r>
            <a:rPr lang="en-US" b="0" i="0" u="none" dirty="0"/>
            <a:t>School options</a:t>
          </a:r>
        </a:p>
      </dgm:t>
    </dgm:pt>
    <dgm:pt modelId="{73E25AA0-1583-4743-AF9E-462500ADCC78}" type="parTrans" cxnId="{2D00530A-3A36-4A7F-847C-C61445F43914}">
      <dgm:prSet/>
      <dgm:spPr/>
      <dgm:t>
        <a:bodyPr/>
        <a:lstStyle/>
        <a:p>
          <a:endParaRPr lang="en-US"/>
        </a:p>
      </dgm:t>
    </dgm:pt>
    <dgm:pt modelId="{6F478B5C-6E74-4E81-BCD4-E9D5E1D5FF30}" type="sibTrans" cxnId="{2D00530A-3A36-4A7F-847C-C61445F43914}">
      <dgm:prSet/>
      <dgm:spPr/>
      <dgm:t>
        <a:bodyPr/>
        <a:lstStyle/>
        <a:p>
          <a:endParaRPr lang="en-US"/>
        </a:p>
      </dgm:t>
    </dgm:pt>
    <dgm:pt modelId="{13953477-BCBD-48A8-B33F-64238177AFF1}">
      <dgm:prSet/>
      <dgm:spPr/>
      <dgm:t>
        <a:bodyPr/>
        <a:lstStyle/>
        <a:p>
          <a:r>
            <a:rPr lang="en-US" b="0" i="0" u="none" dirty="0"/>
            <a:t>Cell phones</a:t>
          </a:r>
        </a:p>
      </dgm:t>
    </dgm:pt>
    <dgm:pt modelId="{84A69AFC-8FAB-4F9E-B980-7BC8F8B47A0F}" type="parTrans" cxnId="{F34B53E7-A5B7-420E-9FD3-11D371DF5CB5}">
      <dgm:prSet/>
      <dgm:spPr/>
      <dgm:t>
        <a:bodyPr/>
        <a:lstStyle/>
        <a:p>
          <a:endParaRPr lang="en-US"/>
        </a:p>
      </dgm:t>
    </dgm:pt>
    <dgm:pt modelId="{D5F87C9E-55D3-440A-A6BA-6A994F479CA7}" type="sibTrans" cxnId="{F34B53E7-A5B7-420E-9FD3-11D371DF5CB5}">
      <dgm:prSet/>
      <dgm:spPr/>
      <dgm:t>
        <a:bodyPr/>
        <a:lstStyle/>
        <a:p>
          <a:endParaRPr lang="en-US"/>
        </a:p>
      </dgm:t>
    </dgm:pt>
    <dgm:pt modelId="{5C308F26-B32D-43A3-BBEE-E2826A31B351}">
      <dgm:prSet/>
      <dgm:spPr/>
      <dgm:t>
        <a:bodyPr/>
        <a:lstStyle/>
        <a:p>
          <a:r>
            <a:rPr lang="en-US" b="0" i="0" u="none" dirty="0"/>
            <a:t>Outside activities</a:t>
          </a:r>
        </a:p>
      </dgm:t>
    </dgm:pt>
    <dgm:pt modelId="{A3C6C5C0-2E7D-4431-9910-C609974EAC60}" type="parTrans" cxnId="{4585E2B9-6A91-4D9B-8CE7-30CEA48D63B1}">
      <dgm:prSet/>
      <dgm:spPr/>
      <dgm:t>
        <a:bodyPr/>
        <a:lstStyle/>
        <a:p>
          <a:endParaRPr lang="en-US"/>
        </a:p>
      </dgm:t>
    </dgm:pt>
    <dgm:pt modelId="{62DDC62A-08B8-4485-911F-1A9121E65425}" type="sibTrans" cxnId="{4585E2B9-6A91-4D9B-8CE7-30CEA48D63B1}">
      <dgm:prSet/>
      <dgm:spPr/>
      <dgm:t>
        <a:bodyPr/>
        <a:lstStyle/>
        <a:p>
          <a:endParaRPr lang="en-US"/>
        </a:p>
      </dgm:t>
    </dgm:pt>
    <dgm:pt modelId="{8F8018A8-B8E4-4B1B-83BD-B63A1843F9E6}">
      <dgm:prSet/>
      <dgm:spPr/>
      <dgm:t>
        <a:bodyPr/>
        <a:lstStyle/>
        <a:p>
          <a:r>
            <a:rPr lang="en-US" b="0" i="0" u="none"/>
            <a:t>Usually, the initial housing option for youth recommended for a safe house placement</a:t>
          </a:r>
        </a:p>
      </dgm:t>
    </dgm:pt>
    <dgm:pt modelId="{4C3BDD28-6536-461D-98BD-57D32230B540}" type="parTrans" cxnId="{14EAAC0E-2A30-459A-B29F-93BFEF3F75C8}">
      <dgm:prSet/>
      <dgm:spPr/>
      <dgm:t>
        <a:bodyPr/>
        <a:lstStyle/>
        <a:p>
          <a:endParaRPr lang="en-US"/>
        </a:p>
      </dgm:t>
    </dgm:pt>
    <dgm:pt modelId="{96ABA2D2-2385-458F-800D-EB7A98149621}" type="sibTrans" cxnId="{14EAAC0E-2A30-459A-B29F-93BFEF3F75C8}">
      <dgm:prSet/>
      <dgm:spPr/>
      <dgm:t>
        <a:bodyPr/>
        <a:lstStyle/>
        <a:p>
          <a:endParaRPr lang="en-US"/>
        </a:p>
      </dgm:t>
    </dgm:pt>
    <dgm:pt modelId="{CD8FFD90-3B40-4689-BC3F-EC871D9705D5}">
      <dgm:prSet/>
      <dgm:spPr/>
      <dgm:t>
        <a:bodyPr/>
        <a:lstStyle/>
        <a:p>
          <a:r>
            <a:rPr lang="en-US" b="0" i="0" u="none"/>
            <a:t>Tier 2</a:t>
          </a:r>
        </a:p>
      </dgm:t>
    </dgm:pt>
    <dgm:pt modelId="{718E72DE-5D34-4528-9BE0-B524A8CEE77C}" type="parTrans" cxnId="{5BA1F5C1-802A-48C9-96C4-A1D435E2A54F}">
      <dgm:prSet/>
      <dgm:spPr/>
      <dgm:t>
        <a:bodyPr/>
        <a:lstStyle/>
        <a:p>
          <a:endParaRPr lang="en-US"/>
        </a:p>
      </dgm:t>
    </dgm:pt>
    <dgm:pt modelId="{B54EC7AC-925F-4920-BBD6-46B94138D842}" type="sibTrans" cxnId="{5BA1F5C1-802A-48C9-96C4-A1D435E2A54F}">
      <dgm:prSet/>
      <dgm:spPr/>
      <dgm:t>
        <a:bodyPr/>
        <a:lstStyle/>
        <a:p>
          <a:endParaRPr lang="en-US"/>
        </a:p>
      </dgm:t>
    </dgm:pt>
    <dgm:pt modelId="{8D2AB55D-ED40-40B1-BEED-6B85DD2F5DD7}" type="pres">
      <dgm:prSet presAssocID="{820DEC94-C91D-4962-9D19-CA42BA42A327}" presName="Name0" presStyleCnt="0">
        <dgm:presLayoutVars>
          <dgm:dir/>
          <dgm:animLvl val="lvl"/>
          <dgm:resizeHandles val="exact"/>
        </dgm:presLayoutVars>
      </dgm:prSet>
      <dgm:spPr/>
      <dgm:t>
        <a:bodyPr/>
        <a:lstStyle/>
        <a:p>
          <a:endParaRPr lang="en-US"/>
        </a:p>
      </dgm:t>
    </dgm:pt>
    <dgm:pt modelId="{66973FB2-D194-4EAE-AA43-BDB7D2E9AA69}" type="pres">
      <dgm:prSet presAssocID="{4F02EF93-9991-4859-9A02-1778B973C222}" presName="composite" presStyleCnt="0"/>
      <dgm:spPr/>
    </dgm:pt>
    <dgm:pt modelId="{175075EF-0CDE-40C4-A9BA-8FBA551887FF}" type="pres">
      <dgm:prSet presAssocID="{4F02EF93-9991-4859-9A02-1778B973C222}" presName="parTx" presStyleLbl="alignNode1" presStyleIdx="0" presStyleCnt="2">
        <dgm:presLayoutVars>
          <dgm:chMax val="0"/>
          <dgm:chPref val="0"/>
          <dgm:bulletEnabled val="1"/>
        </dgm:presLayoutVars>
      </dgm:prSet>
      <dgm:spPr/>
      <dgm:t>
        <a:bodyPr/>
        <a:lstStyle/>
        <a:p>
          <a:endParaRPr lang="en-US"/>
        </a:p>
      </dgm:t>
    </dgm:pt>
    <dgm:pt modelId="{992AE036-3BEF-4E2B-917A-506B580DB815}" type="pres">
      <dgm:prSet presAssocID="{4F02EF93-9991-4859-9A02-1778B973C222}" presName="desTx" presStyleLbl="alignAccFollowNode1" presStyleIdx="0" presStyleCnt="2">
        <dgm:presLayoutVars>
          <dgm:bulletEnabled val="1"/>
        </dgm:presLayoutVars>
      </dgm:prSet>
      <dgm:spPr/>
      <dgm:t>
        <a:bodyPr/>
        <a:lstStyle/>
        <a:p>
          <a:endParaRPr lang="en-US"/>
        </a:p>
      </dgm:t>
    </dgm:pt>
    <dgm:pt modelId="{C1DA2367-C797-4ED2-B55D-826FDB5C68CE}" type="pres">
      <dgm:prSet presAssocID="{12815908-0ECD-478D-83D1-6E528D9B8C5F}" presName="space" presStyleCnt="0"/>
      <dgm:spPr/>
    </dgm:pt>
    <dgm:pt modelId="{E208B104-41F2-4FBF-834E-42D7394B2F12}" type="pres">
      <dgm:prSet presAssocID="{CD8FFD90-3B40-4689-BC3F-EC871D9705D5}" presName="composite" presStyleCnt="0"/>
      <dgm:spPr/>
    </dgm:pt>
    <dgm:pt modelId="{2A41D104-F087-4293-841B-A5A7F796D255}" type="pres">
      <dgm:prSet presAssocID="{CD8FFD90-3B40-4689-BC3F-EC871D9705D5}" presName="parTx" presStyleLbl="alignNode1" presStyleIdx="1" presStyleCnt="2">
        <dgm:presLayoutVars>
          <dgm:chMax val="0"/>
          <dgm:chPref val="0"/>
          <dgm:bulletEnabled val="1"/>
        </dgm:presLayoutVars>
      </dgm:prSet>
      <dgm:spPr/>
      <dgm:t>
        <a:bodyPr/>
        <a:lstStyle/>
        <a:p>
          <a:endParaRPr lang="en-US"/>
        </a:p>
      </dgm:t>
    </dgm:pt>
    <dgm:pt modelId="{A20812B2-702B-43C9-A951-0D6AB19B56F8}" type="pres">
      <dgm:prSet presAssocID="{CD8FFD90-3B40-4689-BC3F-EC871D9705D5}" presName="desTx" presStyleLbl="alignAccFollowNode1" presStyleIdx="1" presStyleCnt="2">
        <dgm:presLayoutVars>
          <dgm:bulletEnabled val="1"/>
        </dgm:presLayoutVars>
      </dgm:prSet>
      <dgm:spPr/>
      <dgm:t>
        <a:bodyPr/>
        <a:lstStyle/>
        <a:p>
          <a:endParaRPr lang="en-US"/>
        </a:p>
      </dgm:t>
    </dgm:pt>
  </dgm:ptLst>
  <dgm:cxnLst>
    <dgm:cxn modelId="{2D00530A-3A36-4A7F-847C-C61445F43914}" srcId="{4F8036A0-851B-4779-8AF3-6E0918450CCE}" destId="{C2D8AD93-A23A-470C-8A13-26ECC12E6D5D}" srcOrd="0" destOrd="0" parTransId="{73E25AA0-1583-4743-AF9E-462500ADCC78}" sibTransId="{6F478B5C-6E74-4E81-BCD4-E9D5E1D5FF30}"/>
    <dgm:cxn modelId="{5BA1F5C1-802A-48C9-96C4-A1D435E2A54F}" srcId="{820DEC94-C91D-4962-9D19-CA42BA42A327}" destId="{CD8FFD90-3B40-4689-BC3F-EC871D9705D5}" srcOrd="1" destOrd="0" parTransId="{718E72DE-5D34-4528-9BE0-B524A8CEE77C}" sibTransId="{B54EC7AC-925F-4920-BBD6-46B94138D842}"/>
    <dgm:cxn modelId="{12B625BA-EFDE-4C9F-925C-0A9AE591CC3F}" type="presOf" srcId="{13953477-BCBD-48A8-B33F-64238177AFF1}" destId="{992AE036-3BEF-4E2B-917A-506B580DB815}" srcOrd="0" destOrd="5" presId="urn:microsoft.com/office/officeart/2005/8/layout/hList1"/>
    <dgm:cxn modelId="{21C662ED-792B-4BF1-A155-FDA8F13B6C82}" type="presOf" srcId="{C2D8AD93-A23A-470C-8A13-26ECC12E6D5D}" destId="{992AE036-3BEF-4E2B-917A-506B580DB815}" srcOrd="0" destOrd="4" presId="urn:microsoft.com/office/officeart/2005/8/layout/hList1"/>
    <dgm:cxn modelId="{BE98F6FD-7439-4A50-B12E-6922A04D0491}" type="presOf" srcId="{8F8018A8-B8E4-4B1B-83BD-B63A1843F9E6}" destId="{A20812B2-702B-43C9-A951-0D6AB19B56F8}" srcOrd="0" destOrd="0" presId="urn:microsoft.com/office/officeart/2005/8/layout/hList1"/>
    <dgm:cxn modelId="{194B3F51-BF3D-43BD-A57F-98BCDA48169D}" srcId="{820DEC94-C91D-4962-9D19-CA42BA42A327}" destId="{4F02EF93-9991-4859-9A02-1778B973C222}" srcOrd="0" destOrd="0" parTransId="{5F6307EB-882E-4A0E-BD29-C3E1EA68E87B}" sibTransId="{12815908-0ECD-478D-83D1-6E528D9B8C5F}"/>
    <dgm:cxn modelId="{F34B53E7-A5B7-420E-9FD3-11D371DF5CB5}" srcId="{4F8036A0-851B-4779-8AF3-6E0918450CCE}" destId="{13953477-BCBD-48A8-B33F-64238177AFF1}" srcOrd="1" destOrd="0" parTransId="{84A69AFC-8FAB-4F9E-B980-7BC8F8B47A0F}" sibTransId="{D5F87C9E-55D3-440A-A6BA-6A994F479CA7}"/>
    <dgm:cxn modelId="{8187E05E-4E14-4B24-930E-87F0D5CC09AD}" type="presOf" srcId="{FBB7136C-FB65-4423-B3C2-A5093E87021A}" destId="{992AE036-3BEF-4E2B-917A-506B580DB815}" srcOrd="0" destOrd="1" presId="urn:microsoft.com/office/officeart/2005/8/layout/hList1"/>
    <dgm:cxn modelId="{4585E2B9-6A91-4D9B-8CE7-30CEA48D63B1}" srcId="{4F8036A0-851B-4779-8AF3-6E0918450CCE}" destId="{5C308F26-B32D-43A3-BBEE-E2826A31B351}" srcOrd="2" destOrd="0" parTransId="{A3C6C5C0-2E7D-4431-9910-C609974EAC60}" sibTransId="{62DDC62A-08B8-4485-911F-1A9121E65425}"/>
    <dgm:cxn modelId="{CA7B90B3-0B8A-4FFC-A84D-CF6EBD8C8052}" type="presOf" srcId="{CD8FFD90-3B40-4689-BC3F-EC871D9705D5}" destId="{2A41D104-F087-4293-841B-A5A7F796D255}" srcOrd="0" destOrd="0" presId="urn:microsoft.com/office/officeart/2005/8/layout/hList1"/>
    <dgm:cxn modelId="{14EAAC0E-2A30-459A-B29F-93BFEF3F75C8}" srcId="{CD8FFD90-3B40-4689-BC3F-EC871D9705D5}" destId="{8F8018A8-B8E4-4B1B-83BD-B63A1843F9E6}" srcOrd="0" destOrd="0" parTransId="{4C3BDD28-6536-461D-98BD-57D32230B540}" sibTransId="{96ABA2D2-2385-458F-800D-EB7A98149621}"/>
    <dgm:cxn modelId="{F6F52965-9592-488F-A326-F19A566A6417}" type="presOf" srcId="{4F8036A0-851B-4779-8AF3-6E0918450CCE}" destId="{992AE036-3BEF-4E2B-917A-506B580DB815}" srcOrd="0" destOrd="3" presId="urn:microsoft.com/office/officeart/2005/8/layout/hList1"/>
    <dgm:cxn modelId="{6AC3C78F-22A1-4922-B12F-56129EB0F91A}" type="presOf" srcId="{27B90CCC-2573-473A-AABD-BAB33D8B8A78}" destId="{992AE036-3BEF-4E2B-917A-506B580DB815}" srcOrd="0" destOrd="0" presId="urn:microsoft.com/office/officeart/2005/8/layout/hList1"/>
    <dgm:cxn modelId="{A92DDD87-190F-4FDF-B041-D2FA7E44F235}" srcId="{4F02EF93-9991-4859-9A02-1778B973C222}" destId="{BF4317FD-E519-49B0-8A2C-D814276C73D8}" srcOrd="1" destOrd="0" parTransId="{3F2C1073-C5A3-4FD9-BF25-5E1897B99356}" sibTransId="{9C0479AF-BF2E-4FA9-8C13-788E9F66A6B0}"/>
    <dgm:cxn modelId="{B87339F9-3011-4BD4-953A-3ABE4B4DBF02}" srcId="{4F02EF93-9991-4859-9A02-1778B973C222}" destId="{27B90CCC-2573-473A-AABD-BAB33D8B8A78}" srcOrd="0" destOrd="0" parTransId="{7D544254-D560-4CC5-9AAA-DCA7DE649273}" sibTransId="{6353DCC0-0D8E-458D-ABA2-78BD381AB0F7}"/>
    <dgm:cxn modelId="{74339AA3-09BF-4CD0-8CCA-EA59B00C6809}" srcId="{27B90CCC-2573-473A-AABD-BAB33D8B8A78}" destId="{FBB7136C-FB65-4423-B3C2-A5093E87021A}" srcOrd="0" destOrd="0" parTransId="{C372ACA8-0993-40A1-A2C9-BD25BF22C7DD}" sibTransId="{C442CFD6-2677-42C5-8CB7-8E6FEEA8364E}"/>
    <dgm:cxn modelId="{17928A52-F8A9-453E-BF73-4F14D21137D2}" type="presOf" srcId="{5C308F26-B32D-43A3-BBEE-E2826A31B351}" destId="{992AE036-3BEF-4E2B-917A-506B580DB815}" srcOrd="0" destOrd="6" presId="urn:microsoft.com/office/officeart/2005/8/layout/hList1"/>
    <dgm:cxn modelId="{D7D28770-5F7F-47D0-B54C-0145727AC55F}" type="presOf" srcId="{BF4317FD-E519-49B0-8A2C-D814276C73D8}" destId="{992AE036-3BEF-4E2B-917A-506B580DB815}" srcOrd="0" destOrd="2" presId="urn:microsoft.com/office/officeart/2005/8/layout/hList1"/>
    <dgm:cxn modelId="{6F466C59-8C3A-4883-9AC0-51F4CBAC5991}" srcId="{4F02EF93-9991-4859-9A02-1778B973C222}" destId="{4F8036A0-851B-4779-8AF3-6E0918450CCE}" srcOrd="2" destOrd="0" parTransId="{E35C77EE-A29B-48C3-9031-7C53D1930E1A}" sibTransId="{3DA4D937-A4BC-472C-A236-17D794F6A8E0}"/>
    <dgm:cxn modelId="{C183B2AA-82D6-4027-8A65-0021D5E68D95}" type="presOf" srcId="{820DEC94-C91D-4962-9D19-CA42BA42A327}" destId="{8D2AB55D-ED40-40B1-BEED-6B85DD2F5DD7}" srcOrd="0" destOrd="0" presId="urn:microsoft.com/office/officeart/2005/8/layout/hList1"/>
    <dgm:cxn modelId="{C440563F-9472-417C-80EE-88FD2C67ED21}" type="presOf" srcId="{4F02EF93-9991-4859-9A02-1778B973C222}" destId="{175075EF-0CDE-40C4-A9BA-8FBA551887FF}" srcOrd="0" destOrd="0" presId="urn:microsoft.com/office/officeart/2005/8/layout/hList1"/>
    <dgm:cxn modelId="{EC80B4A7-A386-4EF9-9D0F-17CC8E4B4474}" type="presParOf" srcId="{8D2AB55D-ED40-40B1-BEED-6B85DD2F5DD7}" destId="{66973FB2-D194-4EAE-AA43-BDB7D2E9AA69}" srcOrd="0" destOrd="0" presId="urn:microsoft.com/office/officeart/2005/8/layout/hList1"/>
    <dgm:cxn modelId="{4AD75047-FA1A-4D9C-8006-CF39742159D6}" type="presParOf" srcId="{66973FB2-D194-4EAE-AA43-BDB7D2E9AA69}" destId="{175075EF-0CDE-40C4-A9BA-8FBA551887FF}" srcOrd="0" destOrd="0" presId="urn:microsoft.com/office/officeart/2005/8/layout/hList1"/>
    <dgm:cxn modelId="{ACFD9F9B-51CC-474B-B262-784D0D461F81}" type="presParOf" srcId="{66973FB2-D194-4EAE-AA43-BDB7D2E9AA69}" destId="{992AE036-3BEF-4E2B-917A-506B580DB815}" srcOrd="1" destOrd="0" presId="urn:microsoft.com/office/officeart/2005/8/layout/hList1"/>
    <dgm:cxn modelId="{C4957361-66FD-4E4D-B396-DB99C24C82E2}" type="presParOf" srcId="{8D2AB55D-ED40-40B1-BEED-6B85DD2F5DD7}" destId="{C1DA2367-C797-4ED2-B55D-826FDB5C68CE}" srcOrd="1" destOrd="0" presId="urn:microsoft.com/office/officeart/2005/8/layout/hList1"/>
    <dgm:cxn modelId="{B54D6290-A1AB-4FB9-B8F1-FC139AC7B733}" type="presParOf" srcId="{8D2AB55D-ED40-40B1-BEED-6B85DD2F5DD7}" destId="{E208B104-41F2-4FBF-834E-42D7394B2F12}" srcOrd="2" destOrd="0" presId="urn:microsoft.com/office/officeart/2005/8/layout/hList1"/>
    <dgm:cxn modelId="{01EBC236-75D4-4699-A578-0EC383901F1E}" type="presParOf" srcId="{E208B104-41F2-4FBF-834E-42D7394B2F12}" destId="{2A41D104-F087-4293-841B-A5A7F796D255}" srcOrd="0" destOrd="0" presId="urn:microsoft.com/office/officeart/2005/8/layout/hList1"/>
    <dgm:cxn modelId="{61862EE9-FB6E-41B5-83E8-8AF370550FC0}" type="presParOf" srcId="{E208B104-41F2-4FBF-834E-42D7394B2F12}" destId="{A20812B2-702B-43C9-A951-0D6AB19B56F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48DB695-265D-4355-B7D9-D74CB4F4F070}" type="doc">
      <dgm:prSet loTypeId="urn:microsoft.com/office/officeart/2005/8/layout/default" loCatId="list" qsTypeId="urn:microsoft.com/office/officeart/2005/8/quickstyle/simple1" qsCatId="simple" csTypeId="urn:microsoft.com/office/officeart/2005/8/colors/accent4_2" csCatId="accent4" phldr="1"/>
      <dgm:spPr/>
      <dgm:t>
        <a:bodyPr/>
        <a:lstStyle/>
        <a:p>
          <a:endParaRPr lang="en-US"/>
        </a:p>
      </dgm:t>
    </dgm:pt>
    <dgm:pt modelId="{C1B61D7E-CEE7-45D3-BC8E-5295C750AA77}">
      <dgm:prSet phldrT="[Text]"/>
      <dgm:spPr/>
      <dgm:t>
        <a:bodyPr/>
        <a:lstStyle/>
        <a:p>
          <a:r>
            <a:rPr lang="en-US"/>
            <a:t>Running Away</a:t>
          </a:r>
        </a:p>
      </dgm:t>
    </dgm:pt>
    <dgm:pt modelId="{FF9EB090-2136-4205-B0A8-BF484D6987DE}" type="parTrans" cxnId="{4DA53847-982A-4E98-B0D3-E59514BE1D13}">
      <dgm:prSet/>
      <dgm:spPr/>
      <dgm:t>
        <a:bodyPr/>
        <a:lstStyle/>
        <a:p>
          <a:endParaRPr lang="en-US"/>
        </a:p>
      </dgm:t>
    </dgm:pt>
    <dgm:pt modelId="{75601969-EAA1-4EF3-B7E6-ABEF4B90A950}" type="sibTrans" cxnId="{4DA53847-982A-4E98-B0D3-E59514BE1D13}">
      <dgm:prSet/>
      <dgm:spPr/>
      <dgm:t>
        <a:bodyPr/>
        <a:lstStyle/>
        <a:p>
          <a:endParaRPr lang="en-US"/>
        </a:p>
      </dgm:t>
    </dgm:pt>
    <dgm:pt modelId="{DA79384A-E2D1-4DB2-91E2-AB597943A6C1}">
      <dgm:prSet phldrT="[Text]"/>
      <dgm:spPr/>
      <dgm:t>
        <a:bodyPr/>
        <a:lstStyle/>
        <a:p>
          <a:r>
            <a:rPr lang="en-US"/>
            <a:t>Nonviolent Delinquent Offense</a:t>
          </a:r>
        </a:p>
      </dgm:t>
    </dgm:pt>
    <dgm:pt modelId="{C2E6CFD2-6349-403F-B9CB-2A77A512B065}" type="parTrans" cxnId="{CE451916-F21B-4826-AF93-AD67B4F88B3E}">
      <dgm:prSet/>
      <dgm:spPr/>
      <dgm:t>
        <a:bodyPr/>
        <a:lstStyle/>
        <a:p>
          <a:endParaRPr lang="en-US"/>
        </a:p>
      </dgm:t>
    </dgm:pt>
    <dgm:pt modelId="{6FAFE04D-4428-42DC-AF0A-29430B8723CC}" type="sibTrans" cxnId="{CE451916-F21B-4826-AF93-AD67B4F88B3E}">
      <dgm:prSet/>
      <dgm:spPr/>
      <dgm:t>
        <a:bodyPr/>
        <a:lstStyle/>
        <a:p>
          <a:endParaRPr lang="en-US"/>
        </a:p>
      </dgm:t>
    </dgm:pt>
    <dgm:pt modelId="{40C803F8-BC24-4A93-B5A8-B929C0D0CAFE}">
      <dgm:prSet phldrT="[Text]"/>
      <dgm:spPr/>
      <dgm:t>
        <a:bodyPr/>
        <a:lstStyle/>
        <a:p>
          <a:r>
            <a:rPr lang="en-US"/>
            <a:t>Recruitment</a:t>
          </a:r>
        </a:p>
      </dgm:t>
    </dgm:pt>
    <dgm:pt modelId="{86459AB3-3D11-4F9F-BC14-A67BAC1BA3BD}" type="parTrans" cxnId="{32B58ECC-261B-4B45-9517-8FA5FC606B92}">
      <dgm:prSet/>
      <dgm:spPr/>
      <dgm:t>
        <a:bodyPr/>
        <a:lstStyle/>
        <a:p>
          <a:endParaRPr lang="en-US"/>
        </a:p>
      </dgm:t>
    </dgm:pt>
    <dgm:pt modelId="{6DCBC28A-AEAF-4D2F-BE0C-B7F05693D3E8}" type="sibTrans" cxnId="{32B58ECC-261B-4B45-9517-8FA5FC606B92}">
      <dgm:prSet/>
      <dgm:spPr/>
      <dgm:t>
        <a:bodyPr/>
        <a:lstStyle/>
        <a:p>
          <a:endParaRPr lang="en-US"/>
        </a:p>
      </dgm:t>
    </dgm:pt>
    <dgm:pt modelId="{DD14BD2E-0E73-41E6-BAFF-379CCBBBC29E}">
      <dgm:prSet phldrT="[Text]"/>
      <dgm:spPr/>
      <dgm:t>
        <a:bodyPr/>
        <a:lstStyle/>
        <a:p>
          <a:r>
            <a:rPr lang="en-US"/>
            <a:t>Violent offenses that do not pose an immanent risk to others</a:t>
          </a:r>
        </a:p>
      </dgm:t>
    </dgm:pt>
    <dgm:pt modelId="{B8C76F7E-E3CF-4909-AFA8-67771BB986E2}" type="parTrans" cxnId="{167666A5-8694-4E3C-8DA8-4F37FCF711D6}">
      <dgm:prSet/>
      <dgm:spPr/>
      <dgm:t>
        <a:bodyPr/>
        <a:lstStyle/>
        <a:p>
          <a:endParaRPr lang="en-US"/>
        </a:p>
      </dgm:t>
    </dgm:pt>
    <dgm:pt modelId="{411F1029-3003-4559-8361-BB919C59E9A8}" type="sibTrans" cxnId="{167666A5-8694-4E3C-8DA8-4F37FCF711D6}">
      <dgm:prSet/>
      <dgm:spPr/>
      <dgm:t>
        <a:bodyPr/>
        <a:lstStyle/>
        <a:p>
          <a:endParaRPr lang="en-US"/>
        </a:p>
      </dgm:t>
    </dgm:pt>
    <dgm:pt modelId="{102282C0-7FFA-4F4C-88B6-11F028A31F84}">
      <dgm:prSet phldrT="[Text]"/>
      <dgm:spPr/>
      <dgm:t>
        <a:bodyPr/>
        <a:lstStyle/>
        <a:p>
          <a:r>
            <a:rPr lang="en-US"/>
            <a:t>Mental Health diagnosis that requires a higher level of care</a:t>
          </a:r>
        </a:p>
      </dgm:t>
    </dgm:pt>
    <dgm:pt modelId="{0E0D5673-E2D0-42E7-8B60-8C2A96C47259}" type="parTrans" cxnId="{C855E511-3AE2-486F-8743-4802D2D7DE48}">
      <dgm:prSet/>
      <dgm:spPr/>
      <dgm:t>
        <a:bodyPr/>
        <a:lstStyle/>
        <a:p>
          <a:endParaRPr lang="en-US"/>
        </a:p>
      </dgm:t>
    </dgm:pt>
    <dgm:pt modelId="{F602B1FE-D16C-4FA9-B48E-B5848006F868}" type="sibTrans" cxnId="{C855E511-3AE2-486F-8743-4802D2D7DE48}">
      <dgm:prSet/>
      <dgm:spPr/>
      <dgm:t>
        <a:bodyPr/>
        <a:lstStyle/>
        <a:p>
          <a:endParaRPr lang="en-US"/>
        </a:p>
      </dgm:t>
    </dgm:pt>
    <dgm:pt modelId="{2E2ECB49-F797-4BD5-9F84-6FEA81E30325}">
      <dgm:prSet phldrT="[Text]"/>
      <dgm:spPr/>
      <dgm:t>
        <a:bodyPr/>
        <a:lstStyle/>
        <a:p>
          <a:r>
            <a:rPr lang="en-US"/>
            <a:t>Occasional Substance Abuse</a:t>
          </a:r>
        </a:p>
      </dgm:t>
    </dgm:pt>
    <dgm:pt modelId="{158BB06B-69BF-4517-815A-E21073C6100C}" type="parTrans" cxnId="{AEE2A96C-277D-4ECD-B01F-E822B724E95E}">
      <dgm:prSet/>
      <dgm:spPr/>
      <dgm:t>
        <a:bodyPr/>
        <a:lstStyle/>
        <a:p>
          <a:endParaRPr lang="en-US"/>
        </a:p>
      </dgm:t>
    </dgm:pt>
    <dgm:pt modelId="{47A9BDAC-C749-4F38-B02D-89CC5057C605}" type="sibTrans" cxnId="{AEE2A96C-277D-4ECD-B01F-E822B724E95E}">
      <dgm:prSet/>
      <dgm:spPr/>
      <dgm:t>
        <a:bodyPr/>
        <a:lstStyle/>
        <a:p>
          <a:endParaRPr lang="en-US"/>
        </a:p>
      </dgm:t>
    </dgm:pt>
    <dgm:pt modelId="{CE772B07-D4C1-4AFE-A244-472A3D440073}" type="pres">
      <dgm:prSet presAssocID="{D48DB695-265D-4355-B7D9-D74CB4F4F070}" presName="diagram" presStyleCnt="0">
        <dgm:presLayoutVars>
          <dgm:dir/>
          <dgm:resizeHandles val="exact"/>
        </dgm:presLayoutVars>
      </dgm:prSet>
      <dgm:spPr/>
      <dgm:t>
        <a:bodyPr/>
        <a:lstStyle/>
        <a:p>
          <a:endParaRPr lang="en-US"/>
        </a:p>
      </dgm:t>
    </dgm:pt>
    <dgm:pt modelId="{C7F8C358-CD7C-4F8C-8D0C-E90C9CF2AA78}" type="pres">
      <dgm:prSet presAssocID="{C1B61D7E-CEE7-45D3-BC8E-5295C750AA77}" presName="node" presStyleLbl="node1" presStyleIdx="0" presStyleCnt="6">
        <dgm:presLayoutVars>
          <dgm:bulletEnabled val="1"/>
        </dgm:presLayoutVars>
      </dgm:prSet>
      <dgm:spPr/>
      <dgm:t>
        <a:bodyPr/>
        <a:lstStyle/>
        <a:p>
          <a:endParaRPr lang="en-US"/>
        </a:p>
      </dgm:t>
    </dgm:pt>
    <dgm:pt modelId="{F5B730D3-94A5-40A9-88FC-48BC717DFEB7}" type="pres">
      <dgm:prSet presAssocID="{75601969-EAA1-4EF3-B7E6-ABEF4B90A950}" presName="sibTrans" presStyleCnt="0"/>
      <dgm:spPr/>
    </dgm:pt>
    <dgm:pt modelId="{15872BB9-E003-4D6E-B610-62971A97E895}" type="pres">
      <dgm:prSet presAssocID="{DA79384A-E2D1-4DB2-91E2-AB597943A6C1}" presName="node" presStyleLbl="node1" presStyleIdx="1" presStyleCnt="6">
        <dgm:presLayoutVars>
          <dgm:bulletEnabled val="1"/>
        </dgm:presLayoutVars>
      </dgm:prSet>
      <dgm:spPr/>
      <dgm:t>
        <a:bodyPr/>
        <a:lstStyle/>
        <a:p>
          <a:endParaRPr lang="en-US"/>
        </a:p>
      </dgm:t>
    </dgm:pt>
    <dgm:pt modelId="{43BD945E-575C-4B26-945D-F11ACF007104}" type="pres">
      <dgm:prSet presAssocID="{6FAFE04D-4428-42DC-AF0A-29430B8723CC}" presName="sibTrans" presStyleCnt="0"/>
      <dgm:spPr/>
    </dgm:pt>
    <dgm:pt modelId="{BC26C9D7-5D37-4E72-8B3D-0A66D5345F32}" type="pres">
      <dgm:prSet presAssocID="{40C803F8-BC24-4A93-B5A8-B929C0D0CAFE}" presName="node" presStyleLbl="node1" presStyleIdx="2" presStyleCnt="6">
        <dgm:presLayoutVars>
          <dgm:bulletEnabled val="1"/>
        </dgm:presLayoutVars>
      </dgm:prSet>
      <dgm:spPr/>
      <dgm:t>
        <a:bodyPr/>
        <a:lstStyle/>
        <a:p>
          <a:endParaRPr lang="en-US"/>
        </a:p>
      </dgm:t>
    </dgm:pt>
    <dgm:pt modelId="{56E528DC-52F5-492A-B512-71A8734D8E4B}" type="pres">
      <dgm:prSet presAssocID="{6DCBC28A-AEAF-4D2F-BE0C-B7F05693D3E8}" presName="sibTrans" presStyleCnt="0"/>
      <dgm:spPr/>
    </dgm:pt>
    <dgm:pt modelId="{69C38F3A-4C0B-40C9-A0DE-9BB758A7F718}" type="pres">
      <dgm:prSet presAssocID="{DD14BD2E-0E73-41E6-BAFF-379CCBBBC29E}" presName="node" presStyleLbl="node1" presStyleIdx="3" presStyleCnt="6">
        <dgm:presLayoutVars>
          <dgm:bulletEnabled val="1"/>
        </dgm:presLayoutVars>
      </dgm:prSet>
      <dgm:spPr/>
      <dgm:t>
        <a:bodyPr/>
        <a:lstStyle/>
        <a:p>
          <a:endParaRPr lang="en-US"/>
        </a:p>
      </dgm:t>
    </dgm:pt>
    <dgm:pt modelId="{557C5142-E922-4899-8DFB-4C1FF797E11F}" type="pres">
      <dgm:prSet presAssocID="{411F1029-3003-4559-8361-BB919C59E9A8}" presName="sibTrans" presStyleCnt="0"/>
      <dgm:spPr/>
    </dgm:pt>
    <dgm:pt modelId="{CD26BF8D-BE8C-41ED-B6B3-FBB3CA529E94}" type="pres">
      <dgm:prSet presAssocID="{102282C0-7FFA-4F4C-88B6-11F028A31F84}" presName="node" presStyleLbl="node1" presStyleIdx="4" presStyleCnt="6">
        <dgm:presLayoutVars>
          <dgm:bulletEnabled val="1"/>
        </dgm:presLayoutVars>
      </dgm:prSet>
      <dgm:spPr/>
      <dgm:t>
        <a:bodyPr/>
        <a:lstStyle/>
        <a:p>
          <a:endParaRPr lang="en-US"/>
        </a:p>
      </dgm:t>
    </dgm:pt>
    <dgm:pt modelId="{A337CF23-E8A3-445E-A342-8FAC9A8220E2}" type="pres">
      <dgm:prSet presAssocID="{F602B1FE-D16C-4FA9-B48E-B5848006F868}" presName="sibTrans" presStyleCnt="0"/>
      <dgm:spPr/>
    </dgm:pt>
    <dgm:pt modelId="{4A63265D-CEC7-433F-9588-B526F5089ECE}" type="pres">
      <dgm:prSet presAssocID="{2E2ECB49-F797-4BD5-9F84-6FEA81E30325}" presName="node" presStyleLbl="node1" presStyleIdx="5" presStyleCnt="6">
        <dgm:presLayoutVars>
          <dgm:bulletEnabled val="1"/>
        </dgm:presLayoutVars>
      </dgm:prSet>
      <dgm:spPr/>
      <dgm:t>
        <a:bodyPr/>
        <a:lstStyle/>
        <a:p>
          <a:endParaRPr lang="en-US"/>
        </a:p>
      </dgm:t>
    </dgm:pt>
  </dgm:ptLst>
  <dgm:cxnLst>
    <dgm:cxn modelId="{29E572AD-4A5E-43E3-8B87-E08339F8C11F}" type="presOf" srcId="{D48DB695-265D-4355-B7D9-D74CB4F4F070}" destId="{CE772B07-D4C1-4AFE-A244-472A3D440073}" srcOrd="0" destOrd="0" presId="urn:microsoft.com/office/officeart/2005/8/layout/default"/>
    <dgm:cxn modelId="{167666A5-8694-4E3C-8DA8-4F37FCF711D6}" srcId="{D48DB695-265D-4355-B7D9-D74CB4F4F070}" destId="{DD14BD2E-0E73-41E6-BAFF-379CCBBBC29E}" srcOrd="3" destOrd="0" parTransId="{B8C76F7E-E3CF-4909-AFA8-67771BB986E2}" sibTransId="{411F1029-3003-4559-8361-BB919C59E9A8}"/>
    <dgm:cxn modelId="{CE451916-F21B-4826-AF93-AD67B4F88B3E}" srcId="{D48DB695-265D-4355-B7D9-D74CB4F4F070}" destId="{DA79384A-E2D1-4DB2-91E2-AB597943A6C1}" srcOrd="1" destOrd="0" parTransId="{C2E6CFD2-6349-403F-B9CB-2A77A512B065}" sibTransId="{6FAFE04D-4428-42DC-AF0A-29430B8723CC}"/>
    <dgm:cxn modelId="{32B58ECC-261B-4B45-9517-8FA5FC606B92}" srcId="{D48DB695-265D-4355-B7D9-D74CB4F4F070}" destId="{40C803F8-BC24-4A93-B5A8-B929C0D0CAFE}" srcOrd="2" destOrd="0" parTransId="{86459AB3-3D11-4F9F-BC14-A67BAC1BA3BD}" sibTransId="{6DCBC28A-AEAF-4D2F-BE0C-B7F05693D3E8}"/>
    <dgm:cxn modelId="{4DA53847-982A-4E98-B0D3-E59514BE1D13}" srcId="{D48DB695-265D-4355-B7D9-D74CB4F4F070}" destId="{C1B61D7E-CEE7-45D3-BC8E-5295C750AA77}" srcOrd="0" destOrd="0" parTransId="{FF9EB090-2136-4205-B0A8-BF484D6987DE}" sibTransId="{75601969-EAA1-4EF3-B7E6-ABEF4B90A950}"/>
    <dgm:cxn modelId="{C855E511-3AE2-486F-8743-4802D2D7DE48}" srcId="{D48DB695-265D-4355-B7D9-D74CB4F4F070}" destId="{102282C0-7FFA-4F4C-88B6-11F028A31F84}" srcOrd="4" destOrd="0" parTransId="{0E0D5673-E2D0-42E7-8B60-8C2A96C47259}" sibTransId="{F602B1FE-D16C-4FA9-B48E-B5848006F868}"/>
    <dgm:cxn modelId="{5251EA7C-705D-437A-A3C8-C71F14CFA176}" type="presOf" srcId="{DA79384A-E2D1-4DB2-91E2-AB597943A6C1}" destId="{15872BB9-E003-4D6E-B610-62971A97E895}" srcOrd="0" destOrd="0" presId="urn:microsoft.com/office/officeart/2005/8/layout/default"/>
    <dgm:cxn modelId="{00578112-BB4D-44EE-B734-A96677A87049}" type="presOf" srcId="{2E2ECB49-F797-4BD5-9F84-6FEA81E30325}" destId="{4A63265D-CEC7-433F-9588-B526F5089ECE}" srcOrd="0" destOrd="0" presId="urn:microsoft.com/office/officeart/2005/8/layout/default"/>
    <dgm:cxn modelId="{AEE2A96C-277D-4ECD-B01F-E822B724E95E}" srcId="{D48DB695-265D-4355-B7D9-D74CB4F4F070}" destId="{2E2ECB49-F797-4BD5-9F84-6FEA81E30325}" srcOrd="5" destOrd="0" parTransId="{158BB06B-69BF-4517-815A-E21073C6100C}" sibTransId="{47A9BDAC-C749-4F38-B02D-89CC5057C605}"/>
    <dgm:cxn modelId="{8C1AA34B-F1DE-4FAD-A6E0-45C657DF796C}" type="presOf" srcId="{102282C0-7FFA-4F4C-88B6-11F028A31F84}" destId="{CD26BF8D-BE8C-41ED-B6B3-FBB3CA529E94}" srcOrd="0" destOrd="0" presId="urn:microsoft.com/office/officeart/2005/8/layout/default"/>
    <dgm:cxn modelId="{5040A6C4-6865-4CF0-B98B-78293564B893}" type="presOf" srcId="{40C803F8-BC24-4A93-B5A8-B929C0D0CAFE}" destId="{BC26C9D7-5D37-4E72-8B3D-0A66D5345F32}" srcOrd="0" destOrd="0" presId="urn:microsoft.com/office/officeart/2005/8/layout/default"/>
    <dgm:cxn modelId="{9BF576AB-71BA-48CC-8309-4DDEBE5EC11B}" type="presOf" srcId="{DD14BD2E-0E73-41E6-BAFF-379CCBBBC29E}" destId="{69C38F3A-4C0B-40C9-A0DE-9BB758A7F718}" srcOrd="0" destOrd="0" presId="urn:microsoft.com/office/officeart/2005/8/layout/default"/>
    <dgm:cxn modelId="{4E4F5F96-855E-4EEE-A4FD-2AF1F023C4DB}" type="presOf" srcId="{C1B61D7E-CEE7-45D3-BC8E-5295C750AA77}" destId="{C7F8C358-CD7C-4F8C-8D0C-E90C9CF2AA78}" srcOrd="0" destOrd="0" presId="urn:microsoft.com/office/officeart/2005/8/layout/default"/>
    <dgm:cxn modelId="{5DB6E038-0866-41B7-AC1F-646266990B77}" type="presParOf" srcId="{CE772B07-D4C1-4AFE-A244-472A3D440073}" destId="{C7F8C358-CD7C-4F8C-8D0C-E90C9CF2AA78}" srcOrd="0" destOrd="0" presId="urn:microsoft.com/office/officeart/2005/8/layout/default"/>
    <dgm:cxn modelId="{5A612AF1-3C7B-4993-A641-719AE2F8E48F}" type="presParOf" srcId="{CE772B07-D4C1-4AFE-A244-472A3D440073}" destId="{F5B730D3-94A5-40A9-88FC-48BC717DFEB7}" srcOrd="1" destOrd="0" presId="urn:microsoft.com/office/officeart/2005/8/layout/default"/>
    <dgm:cxn modelId="{0DFD5FB3-C22E-409B-B64A-B2FB7F105AFA}" type="presParOf" srcId="{CE772B07-D4C1-4AFE-A244-472A3D440073}" destId="{15872BB9-E003-4D6E-B610-62971A97E895}" srcOrd="2" destOrd="0" presId="urn:microsoft.com/office/officeart/2005/8/layout/default"/>
    <dgm:cxn modelId="{14B3E834-C39E-48A3-A6F2-C16AC95E1349}" type="presParOf" srcId="{CE772B07-D4C1-4AFE-A244-472A3D440073}" destId="{43BD945E-575C-4B26-945D-F11ACF007104}" srcOrd="3" destOrd="0" presId="urn:microsoft.com/office/officeart/2005/8/layout/default"/>
    <dgm:cxn modelId="{6BF723F6-7BC1-479F-81CF-E2883084C70A}" type="presParOf" srcId="{CE772B07-D4C1-4AFE-A244-472A3D440073}" destId="{BC26C9D7-5D37-4E72-8B3D-0A66D5345F32}" srcOrd="4" destOrd="0" presId="urn:microsoft.com/office/officeart/2005/8/layout/default"/>
    <dgm:cxn modelId="{16D30AB7-5DE6-4BAF-93F2-DDF41AF7850D}" type="presParOf" srcId="{CE772B07-D4C1-4AFE-A244-472A3D440073}" destId="{56E528DC-52F5-492A-B512-71A8734D8E4B}" srcOrd="5" destOrd="0" presId="urn:microsoft.com/office/officeart/2005/8/layout/default"/>
    <dgm:cxn modelId="{AC2B708A-F16C-4C76-8C70-51B34E65F409}" type="presParOf" srcId="{CE772B07-D4C1-4AFE-A244-472A3D440073}" destId="{69C38F3A-4C0B-40C9-A0DE-9BB758A7F718}" srcOrd="6" destOrd="0" presId="urn:microsoft.com/office/officeart/2005/8/layout/default"/>
    <dgm:cxn modelId="{2C974EE6-860A-4347-ADE5-EF8F72A342C9}" type="presParOf" srcId="{CE772B07-D4C1-4AFE-A244-472A3D440073}" destId="{557C5142-E922-4899-8DFB-4C1FF797E11F}" srcOrd="7" destOrd="0" presId="urn:microsoft.com/office/officeart/2005/8/layout/default"/>
    <dgm:cxn modelId="{201F3058-9FA3-4F21-86D7-3577D9AA8C11}" type="presParOf" srcId="{CE772B07-D4C1-4AFE-A244-472A3D440073}" destId="{CD26BF8D-BE8C-41ED-B6B3-FBB3CA529E94}" srcOrd="8" destOrd="0" presId="urn:microsoft.com/office/officeart/2005/8/layout/default"/>
    <dgm:cxn modelId="{A4F11297-E126-4227-85B7-6F823229F6CB}" type="presParOf" srcId="{CE772B07-D4C1-4AFE-A244-472A3D440073}" destId="{A337CF23-E8A3-445E-A342-8FAC9A8220E2}" srcOrd="9" destOrd="0" presId="urn:microsoft.com/office/officeart/2005/8/layout/default"/>
    <dgm:cxn modelId="{270BFEC7-6C79-49C4-B78F-6ADE81FC1831}" type="presParOf" srcId="{CE772B07-D4C1-4AFE-A244-472A3D440073}" destId="{4A63265D-CEC7-433F-9588-B526F5089ECE}"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1D17108-D816-4877-BA54-E5567286AA03}" type="doc">
      <dgm:prSet loTypeId="urn:microsoft.com/office/officeart/2005/8/layout/lProcess2" loCatId="list" qsTypeId="urn:microsoft.com/office/officeart/2005/8/quickstyle/simple1" qsCatId="simple" csTypeId="urn:microsoft.com/office/officeart/2005/8/colors/accent4_2" csCatId="accent4" phldr="1"/>
      <dgm:spPr/>
      <dgm:t>
        <a:bodyPr/>
        <a:lstStyle/>
        <a:p>
          <a:endParaRPr lang="en-US"/>
        </a:p>
      </dgm:t>
    </dgm:pt>
    <dgm:pt modelId="{F6285137-2A60-442E-95E6-D830BC90AFC9}">
      <dgm:prSet custT="1"/>
      <dgm:spPr/>
      <dgm:t>
        <a:bodyPr/>
        <a:lstStyle/>
        <a:p>
          <a:r>
            <a:rPr lang="en-US" sz="4800"/>
            <a:t>Prior to discharge</a:t>
          </a:r>
        </a:p>
      </dgm:t>
    </dgm:pt>
    <dgm:pt modelId="{5571A9DA-7317-45CF-A1B7-22F83D55BB9F}" type="parTrans" cxnId="{B6C3E6BE-38E2-4C13-90E7-04C2AC6B6FB5}">
      <dgm:prSet/>
      <dgm:spPr/>
      <dgm:t>
        <a:bodyPr/>
        <a:lstStyle/>
        <a:p>
          <a:endParaRPr lang="en-US"/>
        </a:p>
      </dgm:t>
    </dgm:pt>
    <dgm:pt modelId="{8D1E93B3-A6A0-4F89-BD91-BB0DC5E9BAB3}" type="sibTrans" cxnId="{B6C3E6BE-38E2-4C13-90E7-04C2AC6B6FB5}">
      <dgm:prSet/>
      <dgm:spPr/>
      <dgm:t>
        <a:bodyPr/>
        <a:lstStyle/>
        <a:p>
          <a:endParaRPr lang="en-US"/>
        </a:p>
      </dgm:t>
    </dgm:pt>
    <dgm:pt modelId="{D96B5393-C262-49A3-85AE-C64ADA336285}">
      <dgm:prSet/>
      <dgm:spPr/>
      <dgm:t>
        <a:bodyPr/>
        <a:lstStyle/>
        <a:p>
          <a:r>
            <a:rPr lang="en-US">
              <a:latin typeface="Avenir Next LT Pro" panose="020B0504020202020204" pitchFamily="34" charset="0"/>
            </a:rPr>
            <a:t>Re-evaluation of the child’s service/treatment plan </a:t>
          </a:r>
        </a:p>
      </dgm:t>
    </dgm:pt>
    <dgm:pt modelId="{2BD4C82D-BC7F-45EE-82FB-9A927985451D}" type="parTrans" cxnId="{B0BF9818-5268-44A7-ACB9-A35FBB8B364A}">
      <dgm:prSet/>
      <dgm:spPr/>
      <dgm:t>
        <a:bodyPr/>
        <a:lstStyle/>
        <a:p>
          <a:endParaRPr lang="en-US"/>
        </a:p>
      </dgm:t>
    </dgm:pt>
    <dgm:pt modelId="{6E3ED1E9-79DA-4227-BFCE-C711433EC2A8}" type="sibTrans" cxnId="{B0BF9818-5268-44A7-ACB9-A35FBB8B364A}">
      <dgm:prSet/>
      <dgm:spPr/>
      <dgm:t>
        <a:bodyPr/>
        <a:lstStyle/>
        <a:p>
          <a:endParaRPr lang="en-US"/>
        </a:p>
      </dgm:t>
    </dgm:pt>
    <dgm:pt modelId="{5CB2BC7F-4032-4282-A61F-9495BFC3E608}">
      <dgm:prSet/>
      <dgm:spPr/>
      <dgm:t>
        <a:bodyPr/>
        <a:lstStyle/>
        <a:p>
          <a:r>
            <a:rPr lang="en-US">
              <a:latin typeface="Avenir Next LT Pro" panose="020B0504020202020204" pitchFamily="34" charset="0"/>
            </a:rPr>
            <a:t>Multidisciplinary team staffing with the case management agency and community-based care’s human trafficking liaison. </a:t>
          </a:r>
        </a:p>
      </dgm:t>
    </dgm:pt>
    <dgm:pt modelId="{4253CC0E-F410-466B-BA5C-667BD795F41C}" type="parTrans" cxnId="{81B2CF64-C19F-402F-B069-483DABAC995C}">
      <dgm:prSet/>
      <dgm:spPr/>
      <dgm:t>
        <a:bodyPr/>
        <a:lstStyle/>
        <a:p>
          <a:endParaRPr lang="en-US"/>
        </a:p>
      </dgm:t>
    </dgm:pt>
    <dgm:pt modelId="{F8DCCDF7-925B-47F6-8048-CD139423248B}" type="sibTrans" cxnId="{81B2CF64-C19F-402F-B069-483DABAC995C}">
      <dgm:prSet/>
      <dgm:spPr/>
      <dgm:t>
        <a:bodyPr/>
        <a:lstStyle/>
        <a:p>
          <a:endParaRPr lang="en-US"/>
        </a:p>
      </dgm:t>
    </dgm:pt>
    <dgm:pt modelId="{F6A77EAA-8739-4008-A06B-6EF1C1BF858C}" type="pres">
      <dgm:prSet presAssocID="{91D17108-D816-4877-BA54-E5567286AA03}" presName="theList" presStyleCnt="0">
        <dgm:presLayoutVars>
          <dgm:dir/>
          <dgm:animLvl val="lvl"/>
          <dgm:resizeHandles val="exact"/>
        </dgm:presLayoutVars>
      </dgm:prSet>
      <dgm:spPr/>
      <dgm:t>
        <a:bodyPr/>
        <a:lstStyle/>
        <a:p>
          <a:endParaRPr lang="en-US"/>
        </a:p>
      </dgm:t>
    </dgm:pt>
    <dgm:pt modelId="{245697F7-DD90-45BC-9091-E3EAAF4C9B90}" type="pres">
      <dgm:prSet presAssocID="{F6285137-2A60-442E-95E6-D830BC90AFC9}" presName="compNode" presStyleCnt="0"/>
      <dgm:spPr/>
    </dgm:pt>
    <dgm:pt modelId="{770588EC-5805-4C1B-8CA2-E75B8D463F6C}" type="pres">
      <dgm:prSet presAssocID="{F6285137-2A60-442E-95E6-D830BC90AFC9}" presName="aNode" presStyleLbl="bgShp" presStyleIdx="0" presStyleCnt="1"/>
      <dgm:spPr/>
      <dgm:t>
        <a:bodyPr/>
        <a:lstStyle/>
        <a:p>
          <a:endParaRPr lang="en-US"/>
        </a:p>
      </dgm:t>
    </dgm:pt>
    <dgm:pt modelId="{9C281CC0-A7C8-4C6F-94CE-2072D60A836C}" type="pres">
      <dgm:prSet presAssocID="{F6285137-2A60-442E-95E6-D830BC90AFC9}" presName="textNode" presStyleLbl="bgShp" presStyleIdx="0" presStyleCnt="1"/>
      <dgm:spPr/>
      <dgm:t>
        <a:bodyPr/>
        <a:lstStyle/>
        <a:p>
          <a:endParaRPr lang="en-US"/>
        </a:p>
      </dgm:t>
    </dgm:pt>
    <dgm:pt modelId="{7896E425-BACC-4EC0-99EF-B3AAA8086597}" type="pres">
      <dgm:prSet presAssocID="{F6285137-2A60-442E-95E6-D830BC90AFC9}" presName="compChildNode" presStyleCnt="0"/>
      <dgm:spPr/>
    </dgm:pt>
    <dgm:pt modelId="{11D13091-A130-4FA0-9B6B-86596D07BD53}" type="pres">
      <dgm:prSet presAssocID="{F6285137-2A60-442E-95E6-D830BC90AFC9}" presName="theInnerList" presStyleCnt="0"/>
      <dgm:spPr/>
    </dgm:pt>
    <dgm:pt modelId="{0A8772A4-719C-4886-843F-5F6072036539}" type="pres">
      <dgm:prSet presAssocID="{D96B5393-C262-49A3-85AE-C64ADA336285}" presName="childNode" presStyleLbl="node1" presStyleIdx="0" presStyleCnt="2">
        <dgm:presLayoutVars>
          <dgm:bulletEnabled val="1"/>
        </dgm:presLayoutVars>
      </dgm:prSet>
      <dgm:spPr/>
      <dgm:t>
        <a:bodyPr/>
        <a:lstStyle/>
        <a:p>
          <a:endParaRPr lang="en-US"/>
        </a:p>
      </dgm:t>
    </dgm:pt>
    <dgm:pt modelId="{73249BFF-0AC5-4FCD-A758-3DB774E06553}" type="pres">
      <dgm:prSet presAssocID="{D96B5393-C262-49A3-85AE-C64ADA336285}" presName="aSpace2" presStyleCnt="0"/>
      <dgm:spPr/>
    </dgm:pt>
    <dgm:pt modelId="{9654872D-66D5-43D5-AC57-419D88FDFCF0}" type="pres">
      <dgm:prSet presAssocID="{5CB2BC7F-4032-4282-A61F-9495BFC3E608}" presName="childNode" presStyleLbl="node1" presStyleIdx="1" presStyleCnt="2">
        <dgm:presLayoutVars>
          <dgm:bulletEnabled val="1"/>
        </dgm:presLayoutVars>
      </dgm:prSet>
      <dgm:spPr/>
      <dgm:t>
        <a:bodyPr/>
        <a:lstStyle/>
        <a:p>
          <a:endParaRPr lang="en-US"/>
        </a:p>
      </dgm:t>
    </dgm:pt>
  </dgm:ptLst>
  <dgm:cxnLst>
    <dgm:cxn modelId="{81B2CF64-C19F-402F-B069-483DABAC995C}" srcId="{F6285137-2A60-442E-95E6-D830BC90AFC9}" destId="{5CB2BC7F-4032-4282-A61F-9495BFC3E608}" srcOrd="1" destOrd="0" parTransId="{4253CC0E-F410-466B-BA5C-667BD795F41C}" sibTransId="{F8DCCDF7-925B-47F6-8048-CD139423248B}"/>
    <dgm:cxn modelId="{A53B01CB-82A3-4394-84DE-E5EAD222146F}" type="presOf" srcId="{91D17108-D816-4877-BA54-E5567286AA03}" destId="{F6A77EAA-8739-4008-A06B-6EF1C1BF858C}" srcOrd="0" destOrd="0" presId="urn:microsoft.com/office/officeart/2005/8/layout/lProcess2"/>
    <dgm:cxn modelId="{B6C3E6BE-38E2-4C13-90E7-04C2AC6B6FB5}" srcId="{91D17108-D816-4877-BA54-E5567286AA03}" destId="{F6285137-2A60-442E-95E6-D830BC90AFC9}" srcOrd="0" destOrd="0" parTransId="{5571A9DA-7317-45CF-A1B7-22F83D55BB9F}" sibTransId="{8D1E93B3-A6A0-4F89-BD91-BB0DC5E9BAB3}"/>
    <dgm:cxn modelId="{B0BF9818-5268-44A7-ACB9-A35FBB8B364A}" srcId="{F6285137-2A60-442E-95E6-D830BC90AFC9}" destId="{D96B5393-C262-49A3-85AE-C64ADA336285}" srcOrd="0" destOrd="0" parTransId="{2BD4C82D-BC7F-45EE-82FB-9A927985451D}" sibTransId="{6E3ED1E9-79DA-4227-BFCE-C711433EC2A8}"/>
    <dgm:cxn modelId="{DC8EF9BD-BE25-49A4-A117-7D4B8E5BFB59}" type="presOf" srcId="{5CB2BC7F-4032-4282-A61F-9495BFC3E608}" destId="{9654872D-66D5-43D5-AC57-419D88FDFCF0}" srcOrd="0" destOrd="0" presId="urn:microsoft.com/office/officeart/2005/8/layout/lProcess2"/>
    <dgm:cxn modelId="{6A5FFC7C-A9F3-4439-BBF6-DF484485C379}" type="presOf" srcId="{F6285137-2A60-442E-95E6-D830BC90AFC9}" destId="{770588EC-5805-4C1B-8CA2-E75B8D463F6C}" srcOrd="0" destOrd="0" presId="urn:microsoft.com/office/officeart/2005/8/layout/lProcess2"/>
    <dgm:cxn modelId="{8D59F36F-C065-417E-8603-5B06A02CCB61}" type="presOf" srcId="{D96B5393-C262-49A3-85AE-C64ADA336285}" destId="{0A8772A4-719C-4886-843F-5F6072036539}" srcOrd="0" destOrd="0" presId="urn:microsoft.com/office/officeart/2005/8/layout/lProcess2"/>
    <dgm:cxn modelId="{BD9FECB3-1FEE-451D-97EA-9FF6C3FAC831}" type="presOf" srcId="{F6285137-2A60-442E-95E6-D830BC90AFC9}" destId="{9C281CC0-A7C8-4C6F-94CE-2072D60A836C}" srcOrd="1" destOrd="0" presId="urn:microsoft.com/office/officeart/2005/8/layout/lProcess2"/>
    <dgm:cxn modelId="{EBE0B54F-8276-4ACD-88E4-C36B4A6FD4BE}" type="presParOf" srcId="{F6A77EAA-8739-4008-A06B-6EF1C1BF858C}" destId="{245697F7-DD90-45BC-9091-E3EAAF4C9B90}" srcOrd="0" destOrd="0" presId="urn:microsoft.com/office/officeart/2005/8/layout/lProcess2"/>
    <dgm:cxn modelId="{65241C0C-5B70-41E4-9DBC-E7EF59BA7611}" type="presParOf" srcId="{245697F7-DD90-45BC-9091-E3EAAF4C9B90}" destId="{770588EC-5805-4C1B-8CA2-E75B8D463F6C}" srcOrd="0" destOrd="0" presId="urn:microsoft.com/office/officeart/2005/8/layout/lProcess2"/>
    <dgm:cxn modelId="{8925DBFF-88BD-4B1A-A123-FFE966821D38}" type="presParOf" srcId="{245697F7-DD90-45BC-9091-E3EAAF4C9B90}" destId="{9C281CC0-A7C8-4C6F-94CE-2072D60A836C}" srcOrd="1" destOrd="0" presId="urn:microsoft.com/office/officeart/2005/8/layout/lProcess2"/>
    <dgm:cxn modelId="{B5FD1B2B-3EBA-458A-85E0-B17F0844EAD6}" type="presParOf" srcId="{245697F7-DD90-45BC-9091-E3EAAF4C9B90}" destId="{7896E425-BACC-4EC0-99EF-B3AAA8086597}" srcOrd="2" destOrd="0" presId="urn:microsoft.com/office/officeart/2005/8/layout/lProcess2"/>
    <dgm:cxn modelId="{417BAECF-9255-4521-80EB-65FCE3C9D00D}" type="presParOf" srcId="{7896E425-BACC-4EC0-99EF-B3AAA8086597}" destId="{11D13091-A130-4FA0-9B6B-86596D07BD53}" srcOrd="0" destOrd="0" presId="urn:microsoft.com/office/officeart/2005/8/layout/lProcess2"/>
    <dgm:cxn modelId="{635DE4D1-2E02-4DFD-9526-FB9F2D8811E8}" type="presParOf" srcId="{11D13091-A130-4FA0-9B6B-86596D07BD53}" destId="{0A8772A4-719C-4886-843F-5F6072036539}" srcOrd="0" destOrd="0" presId="urn:microsoft.com/office/officeart/2005/8/layout/lProcess2"/>
    <dgm:cxn modelId="{F90048F8-D98D-401D-9549-A9675766382C}" type="presParOf" srcId="{11D13091-A130-4FA0-9B6B-86596D07BD53}" destId="{73249BFF-0AC5-4FCD-A758-3DB774E06553}" srcOrd="1" destOrd="0" presId="urn:microsoft.com/office/officeart/2005/8/layout/lProcess2"/>
    <dgm:cxn modelId="{49AC439D-9009-4555-BD32-0B8691898AE3}" type="presParOf" srcId="{11D13091-A130-4FA0-9B6B-86596D07BD53}" destId="{9654872D-66D5-43D5-AC57-419D88FDFCF0}"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44DB2DE-609D-4603-B0A6-7986DBE288C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8236857-FD3B-4FB4-BA4E-391120FDA34D}">
      <dgm:prSet custT="1"/>
      <dgm:spPr/>
      <dgm:t>
        <a:bodyPr/>
        <a:lstStyle/>
        <a:p>
          <a:r>
            <a:rPr lang="en-US" sz="2000" b="1"/>
            <a:t>“Child or youth at risk of sex trafficking” means an individual who has experienced trauma, such as abuse, neglect, and/or maltreatment, and presents with one or more of the accompanying risk factors:</a:t>
          </a:r>
        </a:p>
      </dgm:t>
    </dgm:pt>
    <dgm:pt modelId="{EBB0420D-B6BB-4536-9197-F80B4348CE00}" type="parTrans" cxnId="{4C9C01D7-26E4-48EE-8551-18FEFBB52D47}">
      <dgm:prSet/>
      <dgm:spPr/>
      <dgm:t>
        <a:bodyPr/>
        <a:lstStyle/>
        <a:p>
          <a:endParaRPr lang="en-US"/>
        </a:p>
      </dgm:t>
    </dgm:pt>
    <dgm:pt modelId="{0AF47DE1-BC47-4B87-B8E3-EF2CB51C5A7D}" type="sibTrans" cxnId="{4C9C01D7-26E4-48EE-8551-18FEFBB52D47}">
      <dgm:prSet/>
      <dgm:spPr/>
      <dgm:t>
        <a:bodyPr/>
        <a:lstStyle/>
        <a:p>
          <a:endParaRPr lang="en-US"/>
        </a:p>
      </dgm:t>
    </dgm:pt>
    <dgm:pt modelId="{3BE8D12D-FD7D-4F0C-8DBB-A0794451B3F7}">
      <dgm:prSet custT="1"/>
      <dgm:spPr/>
      <dgm:t>
        <a:bodyPr/>
        <a:lstStyle/>
        <a:p>
          <a:r>
            <a:rPr lang="en-US" sz="1600">
              <a:latin typeface="Avenir Next LT Pro" panose="020B0504020202020204" pitchFamily="34" charset="0"/>
            </a:rPr>
            <a:t>History of running away and/or homelessness.</a:t>
          </a:r>
        </a:p>
      </dgm:t>
    </dgm:pt>
    <dgm:pt modelId="{46C2E5A2-1268-4F79-A287-E7BC8A92B7B6}" type="parTrans" cxnId="{5222935E-6A28-4B50-8839-8FCDC5D430BD}">
      <dgm:prSet/>
      <dgm:spPr/>
      <dgm:t>
        <a:bodyPr/>
        <a:lstStyle/>
        <a:p>
          <a:endParaRPr lang="en-US"/>
        </a:p>
      </dgm:t>
    </dgm:pt>
    <dgm:pt modelId="{413BD838-4917-492D-9874-F9D606E734A8}" type="sibTrans" cxnId="{5222935E-6A28-4B50-8839-8FCDC5D430BD}">
      <dgm:prSet/>
      <dgm:spPr/>
      <dgm:t>
        <a:bodyPr/>
        <a:lstStyle/>
        <a:p>
          <a:endParaRPr lang="en-US"/>
        </a:p>
      </dgm:t>
    </dgm:pt>
    <dgm:pt modelId="{22B2AF11-1521-4F80-830D-CB6BFAF11CD7}">
      <dgm:prSet custT="1"/>
      <dgm:spPr/>
      <dgm:t>
        <a:bodyPr/>
        <a:lstStyle/>
        <a:p>
          <a:r>
            <a:rPr lang="en-US" sz="1600">
              <a:latin typeface="Avenir Next LT Pro" panose="020B0504020202020204" pitchFamily="34" charset="0"/>
            </a:rPr>
            <a:t>History of sexual abuse and/or sexually acting out behavior.</a:t>
          </a:r>
        </a:p>
      </dgm:t>
    </dgm:pt>
    <dgm:pt modelId="{4EF2840E-D202-4FAB-BA20-17A9B68C9A3F}" type="parTrans" cxnId="{D02CA775-31AE-4141-A9DF-E08B594BA536}">
      <dgm:prSet/>
      <dgm:spPr/>
      <dgm:t>
        <a:bodyPr/>
        <a:lstStyle/>
        <a:p>
          <a:endParaRPr lang="en-US"/>
        </a:p>
      </dgm:t>
    </dgm:pt>
    <dgm:pt modelId="{CDC027C3-BFE0-418C-98F5-070F817D85A6}" type="sibTrans" cxnId="{D02CA775-31AE-4141-A9DF-E08B594BA536}">
      <dgm:prSet/>
      <dgm:spPr/>
      <dgm:t>
        <a:bodyPr/>
        <a:lstStyle/>
        <a:p>
          <a:endParaRPr lang="en-US"/>
        </a:p>
      </dgm:t>
    </dgm:pt>
    <dgm:pt modelId="{4F4180DF-5193-4E40-82BB-4A2EEBFA4517}">
      <dgm:prSet custT="1"/>
      <dgm:spPr/>
      <dgm:t>
        <a:bodyPr/>
        <a:lstStyle/>
        <a:p>
          <a:r>
            <a:rPr lang="en-US" sz="1600">
              <a:latin typeface="Avenir Next LT Pro" panose="020B0504020202020204" pitchFamily="34" charset="0"/>
            </a:rPr>
            <a:t>Inappropriate* interpersonal and/or social media boundaries.</a:t>
          </a:r>
        </a:p>
      </dgm:t>
    </dgm:pt>
    <dgm:pt modelId="{242D6099-9E9E-42EB-98C6-56B5A708918B}" type="parTrans" cxnId="{36BEF5EB-588D-432B-B907-ECC307E9575F}">
      <dgm:prSet/>
      <dgm:spPr/>
      <dgm:t>
        <a:bodyPr/>
        <a:lstStyle/>
        <a:p>
          <a:endParaRPr lang="en-US"/>
        </a:p>
      </dgm:t>
    </dgm:pt>
    <dgm:pt modelId="{57FB8CA8-FA48-412D-B5C6-1D7A55016BA2}" type="sibTrans" cxnId="{36BEF5EB-588D-432B-B907-ECC307E9575F}">
      <dgm:prSet/>
      <dgm:spPr/>
      <dgm:t>
        <a:bodyPr/>
        <a:lstStyle/>
        <a:p>
          <a:endParaRPr lang="en-US"/>
        </a:p>
      </dgm:t>
    </dgm:pt>
    <dgm:pt modelId="{AF9BC776-BC92-426C-A712-FFD33BCC9F64}">
      <dgm:prSet custT="1"/>
      <dgm:spPr/>
      <dgm:t>
        <a:bodyPr/>
        <a:lstStyle/>
        <a:p>
          <a:r>
            <a:rPr lang="en-US" sz="1600">
              <a:latin typeface="Avenir Next LT Pro" panose="020B0504020202020204" pitchFamily="34" charset="0"/>
            </a:rPr>
            <a:t>Family history of or exposure to human trafficking.</a:t>
          </a:r>
        </a:p>
      </dgm:t>
    </dgm:pt>
    <dgm:pt modelId="{BDE94448-6D89-4FEE-BB3A-439673CAA775}" type="parTrans" cxnId="{98398D21-A917-4B3B-9DD5-025F3A8C77EF}">
      <dgm:prSet/>
      <dgm:spPr/>
      <dgm:t>
        <a:bodyPr/>
        <a:lstStyle/>
        <a:p>
          <a:endParaRPr lang="en-US"/>
        </a:p>
      </dgm:t>
    </dgm:pt>
    <dgm:pt modelId="{BDC11831-5298-41F2-9B22-45D59FA2D985}" type="sibTrans" cxnId="{98398D21-A917-4B3B-9DD5-025F3A8C77EF}">
      <dgm:prSet/>
      <dgm:spPr/>
      <dgm:t>
        <a:bodyPr/>
        <a:lstStyle/>
        <a:p>
          <a:endParaRPr lang="en-US"/>
        </a:p>
      </dgm:t>
    </dgm:pt>
    <dgm:pt modelId="{3DE939B8-BA33-4104-B619-B2DD52A3A804}">
      <dgm:prSet custT="1"/>
      <dgm:spPr/>
      <dgm:t>
        <a:bodyPr/>
        <a:lstStyle/>
        <a:p>
          <a:r>
            <a:rPr lang="en-US" sz="1600">
              <a:latin typeface="Avenir Next LT Pro" panose="020B0504020202020204" pitchFamily="34" charset="0"/>
            </a:rPr>
            <a:t>Out-of-home placement instability demonstrated by repeated moves from less restrictive levels of care.</a:t>
          </a:r>
        </a:p>
      </dgm:t>
    </dgm:pt>
    <dgm:pt modelId="{2E623100-0B2E-4A6B-8209-CAAE3502521E}" type="parTrans" cxnId="{5A292365-002F-4730-9A31-BD022087F4E1}">
      <dgm:prSet/>
      <dgm:spPr/>
      <dgm:t>
        <a:bodyPr/>
        <a:lstStyle/>
        <a:p>
          <a:endParaRPr lang="en-US"/>
        </a:p>
      </dgm:t>
    </dgm:pt>
    <dgm:pt modelId="{0D06F2EB-73AA-4378-B51B-21142AEB52D8}" type="sibTrans" cxnId="{5A292365-002F-4730-9A31-BD022087F4E1}">
      <dgm:prSet/>
      <dgm:spPr/>
      <dgm:t>
        <a:bodyPr/>
        <a:lstStyle/>
        <a:p>
          <a:endParaRPr lang="en-US"/>
        </a:p>
      </dgm:t>
    </dgm:pt>
    <dgm:pt modelId="{DEE478BC-F3A3-4287-A3A4-CF92AB0AC918}" type="pres">
      <dgm:prSet presAssocID="{744DB2DE-609D-4603-B0A6-7986DBE288CE}" presName="vert0" presStyleCnt="0">
        <dgm:presLayoutVars>
          <dgm:dir/>
          <dgm:animOne val="branch"/>
          <dgm:animLvl val="lvl"/>
        </dgm:presLayoutVars>
      </dgm:prSet>
      <dgm:spPr/>
      <dgm:t>
        <a:bodyPr/>
        <a:lstStyle/>
        <a:p>
          <a:endParaRPr lang="en-US"/>
        </a:p>
      </dgm:t>
    </dgm:pt>
    <dgm:pt modelId="{B02944A2-83A6-429C-BD4D-83E93E5CC2C1}" type="pres">
      <dgm:prSet presAssocID="{88236857-FD3B-4FB4-BA4E-391120FDA34D}" presName="thickLine" presStyleLbl="alignNode1" presStyleIdx="0" presStyleCnt="1"/>
      <dgm:spPr/>
    </dgm:pt>
    <dgm:pt modelId="{D6148AE8-DD47-490B-AF75-88B4CCE0D743}" type="pres">
      <dgm:prSet presAssocID="{88236857-FD3B-4FB4-BA4E-391120FDA34D}" presName="horz1" presStyleCnt="0"/>
      <dgm:spPr/>
    </dgm:pt>
    <dgm:pt modelId="{6B809C23-6C99-4813-B4D5-67E64D74ED6E}" type="pres">
      <dgm:prSet presAssocID="{88236857-FD3B-4FB4-BA4E-391120FDA34D}" presName="tx1" presStyleLbl="revTx" presStyleIdx="0" presStyleCnt="6" custScaleX="230169"/>
      <dgm:spPr/>
      <dgm:t>
        <a:bodyPr/>
        <a:lstStyle/>
        <a:p>
          <a:endParaRPr lang="en-US"/>
        </a:p>
      </dgm:t>
    </dgm:pt>
    <dgm:pt modelId="{0F16BEEE-1930-4FA7-9557-9E3AA36884C8}" type="pres">
      <dgm:prSet presAssocID="{88236857-FD3B-4FB4-BA4E-391120FDA34D}" presName="vert1" presStyleCnt="0"/>
      <dgm:spPr/>
    </dgm:pt>
    <dgm:pt modelId="{83FC46BA-8C7A-4032-A44C-20B75F1346E7}" type="pres">
      <dgm:prSet presAssocID="{3BE8D12D-FD7D-4F0C-8DBB-A0794451B3F7}" presName="vertSpace2a" presStyleCnt="0"/>
      <dgm:spPr/>
    </dgm:pt>
    <dgm:pt modelId="{E8D822F9-6EBF-4BED-B762-E7C2178BBC04}" type="pres">
      <dgm:prSet presAssocID="{3BE8D12D-FD7D-4F0C-8DBB-A0794451B3F7}" presName="horz2" presStyleCnt="0"/>
      <dgm:spPr/>
    </dgm:pt>
    <dgm:pt modelId="{A95B9621-5F60-4CD9-A44F-F5999EA9E38C}" type="pres">
      <dgm:prSet presAssocID="{3BE8D12D-FD7D-4F0C-8DBB-A0794451B3F7}" presName="horzSpace2" presStyleCnt="0"/>
      <dgm:spPr/>
    </dgm:pt>
    <dgm:pt modelId="{2F25E216-F539-4DF7-82C4-0FB936A58EB7}" type="pres">
      <dgm:prSet presAssocID="{3BE8D12D-FD7D-4F0C-8DBB-A0794451B3F7}" presName="tx2" presStyleLbl="revTx" presStyleIdx="1" presStyleCnt="6" custScaleX="100897" custScaleY="103245" custLinFactNeighborX="22150"/>
      <dgm:spPr/>
      <dgm:t>
        <a:bodyPr/>
        <a:lstStyle/>
        <a:p>
          <a:endParaRPr lang="en-US"/>
        </a:p>
      </dgm:t>
    </dgm:pt>
    <dgm:pt modelId="{58845DAA-D8F8-4C3E-9672-F5FDF8FC695E}" type="pres">
      <dgm:prSet presAssocID="{3BE8D12D-FD7D-4F0C-8DBB-A0794451B3F7}" presName="vert2" presStyleCnt="0"/>
      <dgm:spPr/>
    </dgm:pt>
    <dgm:pt modelId="{D6846C3C-3F29-4192-8E43-71DA78578A2F}" type="pres">
      <dgm:prSet presAssocID="{3BE8D12D-FD7D-4F0C-8DBB-A0794451B3F7}" presName="thinLine2b" presStyleLbl="callout" presStyleIdx="0" presStyleCnt="5"/>
      <dgm:spPr/>
    </dgm:pt>
    <dgm:pt modelId="{CCC6C066-1286-4A09-9C8D-D760375AD9F7}" type="pres">
      <dgm:prSet presAssocID="{3BE8D12D-FD7D-4F0C-8DBB-A0794451B3F7}" presName="vertSpace2b" presStyleCnt="0"/>
      <dgm:spPr/>
    </dgm:pt>
    <dgm:pt modelId="{E5FDBF7E-1EDA-48F6-ACE5-FAE107F28151}" type="pres">
      <dgm:prSet presAssocID="{22B2AF11-1521-4F80-830D-CB6BFAF11CD7}" presName="horz2" presStyleCnt="0"/>
      <dgm:spPr/>
    </dgm:pt>
    <dgm:pt modelId="{44F5984A-3880-4FCA-9F68-E655334AC3FC}" type="pres">
      <dgm:prSet presAssocID="{22B2AF11-1521-4F80-830D-CB6BFAF11CD7}" presName="horzSpace2" presStyleCnt="0"/>
      <dgm:spPr/>
    </dgm:pt>
    <dgm:pt modelId="{A1A1782E-AB05-4564-B82B-C858A62039F4}" type="pres">
      <dgm:prSet presAssocID="{22B2AF11-1521-4F80-830D-CB6BFAF11CD7}" presName="tx2" presStyleLbl="revTx" presStyleIdx="2" presStyleCnt="6" custScaleX="100897" custScaleY="103245" custLinFactNeighborX="22150"/>
      <dgm:spPr/>
      <dgm:t>
        <a:bodyPr/>
        <a:lstStyle/>
        <a:p>
          <a:endParaRPr lang="en-US"/>
        </a:p>
      </dgm:t>
    </dgm:pt>
    <dgm:pt modelId="{A9C923A0-35F8-4B8A-B037-BC75D1BA988F}" type="pres">
      <dgm:prSet presAssocID="{22B2AF11-1521-4F80-830D-CB6BFAF11CD7}" presName="vert2" presStyleCnt="0"/>
      <dgm:spPr/>
    </dgm:pt>
    <dgm:pt modelId="{E20360E0-5A79-47C5-909B-74D263DCF041}" type="pres">
      <dgm:prSet presAssocID="{22B2AF11-1521-4F80-830D-CB6BFAF11CD7}" presName="thinLine2b" presStyleLbl="callout" presStyleIdx="1" presStyleCnt="5"/>
      <dgm:spPr/>
    </dgm:pt>
    <dgm:pt modelId="{3DFE9A56-5440-41D0-9002-3446E14EAD4F}" type="pres">
      <dgm:prSet presAssocID="{22B2AF11-1521-4F80-830D-CB6BFAF11CD7}" presName="vertSpace2b" presStyleCnt="0"/>
      <dgm:spPr/>
    </dgm:pt>
    <dgm:pt modelId="{7C8033AB-D6A0-4D14-8A47-96A6765F01F6}" type="pres">
      <dgm:prSet presAssocID="{4F4180DF-5193-4E40-82BB-4A2EEBFA4517}" presName="horz2" presStyleCnt="0"/>
      <dgm:spPr/>
    </dgm:pt>
    <dgm:pt modelId="{612C786B-6C84-4BE1-8F92-718917BD922E}" type="pres">
      <dgm:prSet presAssocID="{4F4180DF-5193-4E40-82BB-4A2EEBFA4517}" presName="horzSpace2" presStyleCnt="0"/>
      <dgm:spPr/>
    </dgm:pt>
    <dgm:pt modelId="{FA106637-B229-474F-8E69-B570FF32727D}" type="pres">
      <dgm:prSet presAssocID="{4F4180DF-5193-4E40-82BB-4A2EEBFA4517}" presName="tx2" presStyleLbl="revTx" presStyleIdx="3" presStyleCnt="6" custScaleX="100897" custScaleY="103245" custLinFactNeighborX="22150"/>
      <dgm:spPr/>
      <dgm:t>
        <a:bodyPr/>
        <a:lstStyle/>
        <a:p>
          <a:endParaRPr lang="en-US"/>
        </a:p>
      </dgm:t>
    </dgm:pt>
    <dgm:pt modelId="{D2EB8077-F3A7-47B9-8BF1-BAA6B5C98A33}" type="pres">
      <dgm:prSet presAssocID="{4F4180DF-5193-4E40-82BB-4A2EEBFA4517}" presName="vert2" presStyleCnt="0"/>
      <dgm:spPr/>
    </dgm:pt>
    <dgm:pt modelId="{B94F3369-D6B4-4451-9E5D-9D4A6210CBEF}" type="pres">
      <dgm:prSet presAssocID="{4F4180DF-5193-4E40-82BB-4A2EEBFA4517}" presName="thinLine2b" presStyleLbl="callout" presStyleIdx="2" presStyleCnt="5"/>
      <dgm:spPr/>
    </dgm:pt>
    <dgm:pt modelId="{69960AD5-2178-416C-B00A-60CFF0890F24}" type="pres">
      <dgm:prSet presAssocID="{4F4180DF-5193-4E40-82BB-4A2EEBFA4517}" presName="vertSpace2b" presStyleCnt="0"/>
      <dgm:spPr/>
    </dgm:pt>
    <dgm:pt modelId="{BD8D3DA7-4D29-41C1-A736-889384E11E00}" type="pres">
      <dgm:prSet presAssocID="{AF9BC776-BC92-426C-A712-FFD33BCC9F64}" presName="horz2" presStyleCnt="0"/>
      <dgm:spPr/>
    </dgm:pt>
    <dgm:pt modelId="{BECD52CB-6930-422D-8957-78F3D2979086}" type="pres">
      <dgm:prSet presAssocID="{AF9BC776-BC92-426C-A712-FFD33BCC9F64}" presName="horzSpace2" presStyleCnt="0"/>
      <dgm:spPr/>
    </dgm:pt>
    <dgm:pt modelId="{92441B01-2E37-47BA-AA13-ABEF37B9D70C}" type="pres">
      <dgm:prSet presAssocID="{AF9BC776-BC92-426C-A712-FFD33BCC9F64}" presName="tx2" presStyleLbl="revTx" presStyleIdx="4" presStyleCnt="6" custScaleX="100897" custScaleY="103245" custLinFactNeighborX="22150"/>
      <dgm:spPr/>
      <dgm:t>
        <a:bodyPr/>
        <a:lstStyle/>
        <a:p>
          <a:endParaRPr lang="en-US"/>
        </a:p>
      </dgm:t>
    </dgm:pt>
    <dgm:pt modelId="{FA1799FF-7C88-4070-94D6-5F229AC5F5F9}" type="pres">
      <dgm:prSet presAssocID="{AF9BC776-BC92-426C-A712-FFD33BCC9F64}" presName="vert2" presStyleCnt="0"/>
      <dgm:spPr/>
    </dgm:pt>
    <dgm:pt modelId="{915AD7D6-CF91-4FAD-9FF6-7FBE52E327AE}" type="pres">
      <dgm:prSet presAssocID="{AF9BC776-BC92-426C-A712-FFD33BCC9F64}" presName="thinLine2b" presStyleLbl="callout" presStyleIdx="3" presStyleCnt="5"/>
      <dgm:spPr/>
    </dgm:pt>
    <dgm:pt modelId="{49C75C93-15CF-4BAB-B1BA-97E559917BF3}" type="pres">
      <dgm:prSet presAssocID="{AF9BC776-BC92-426C-A712-FFD33BCC9F64}" presName="vertSpace2b" presStyleCnt="0"/>
      <dgm:spPr/>
    </dgm:pt>
    <dgm:pt modelId="{2C3000D3-0ABD-4991-8BB5-9B718B92247F}" type="pres">
      <dgm:prSet presAssocID="{3DE939B8-BA33-4104-B619-B2DD52A3A804}" presName="horz2" presStyleCnt="0"/>
      <dgm:spPr/>
    </dgm:pt>
    <dgm:pt modelId="{4EDB7B9D-D966-43E3-ADA3-6E94D9A9DC76}" type="pres">
      <dgm:prSet presAssocID="{3DE939B8-BA33-4104-B619-B2DD52A3A804}" presName="horzSpace2" presStyleCnt="0"/>
      <dgm:spPr/>
    </dgm:pt>
    <dgm:pt modelId="{C76689DA-C1E5-4494-BC97-E0A420A31EAB}" type="pres">
      <dgm:prSet presAssocID="{3DE939B8-BA33-4104-B619-B2DD52A3A804}" presName="tx2" presStyleLbl="revTx" presStyleIdx="5" presStyleCnt="6" custScaleX="100897" custScaleY="103245" custLinFactNeighborX="22150"/>
      <dgm:spPr/>
      <dgm:t>
        <a:bodyPr/>
        <a:lstStyle/>
        <a:p>
          <a:endParaRPr lang="en-US"/>
        </a:p>
      </dgm:t>
    </dgm:pt>
    <dgm:pt modelId="{E3AFBF16-1C14-4752-A97E-79D5329C4E4A}" type="pres">
      <dgm:prSet presAssocID="{3DE939B8-BA33-4104-B619-B2DD52A3A804}" presName="vert2" presStyleCnt="0"/>
      <dgm:spPr/>
    </dgm:pt>
    <dgm:pt modelId="{E09E6F8B-F761-41B5-A376-C3DDAD2DAC88}" type="pres">
      <dgm:prSet presAssocID="{3DE939B8-BA33-4104-B619-B2DD52A3A804}" presName="thinLine2b" presStyleLbl="callout" presStyleIdx="4" presStyleCnt="5"/>
      <dgm:spPr/>
    </dgm:pt>
    <dgm:pt modelId="{9DE1A220-3513-4D03-B1E9-CE68189BF29B}" type="pres">
      <dgm:prSet presAssocID="{3DE939B8-BA33-4104-B619-B2DD52A3A804}" presName="vertSpace2b" presStyleCnt="0"/>
      <dgm:spPr/>
    </dgm:pt>
  </dgm:ptLst>
  <dgm:cxnLst>
    <dgm:cxn modelId="{7BA61FC6-F29B-4362-A400-36F808C7D8AE}" type="presOf" srcId="{744DB2DE-609D-4603-B0A6-7986DBE288CE}" destId="{DEE478BC-F3A3-4287-A3A4-CF92AB0AC918}" srcOrd="0" destOrd="0" presId="urn:microsoft.com/office/officeart/2008/layout/LinedList"/>
    <dgm:cxn modelId="{25040C73-0CE4-46D4-B79F-539EE50C7220}" type="presOf" srcId="{22B2AF11-1521-4F80-830D-CB6BFAF11CD7}" destId="{A1A1782E-AB05-4564-B82B-C858A62039F4}" srcOrd="0" destOrd="0" presId="urn:microsoft.com/office/officeart/2008/layout/LinedList"/>
    <dgm:cxn modelId="{4C9C01D7-26E4-48EE-8551-18FEFBB52D47}" srcId="{744DB2DE-609D-4603-B0A6-7986DBE288CE}" destId="{88236857-FD3B-4FB4-BA4E-391120FDA34D}" srcOrd="0" destOrd="0" parTransId="{EBB0420D-B6BB-4536-9197-F80B4348CE00}" sibTransId="{0AF47DE1-BC47-4B87-B8E3-EF2CB51C5A7D}"/>
    <dgm:cxn modelId="{E0F6F2F6-63BC-454B-A266-099F076F6CBA}" type="presOf" srcId="{88236857-FD3B-4FB4-BA4E-391120FDA34D}" destId="{6B809C23-6C99-4813-B4D5-67E64D74ED6E}" srcOrd="0" destOrd="0" presId="urn:microsoft.com/office/officeart/2008/layout/LinedList"/>
    <dgm:cxn modelId="{98398D21-A917-4B3B-9DD5-025F3A8C77EF}" srcId="{88236857-FD3B-4FB4-BA4E-391120FDA34D}" destId="{AF9BC776-BC92-426C-A712-FFD33BCC9F64}" srcOrd="3" destOrd="0" parTransId="{BDE94448-6D89-4FEE-BB3A-439673CAA775}" sibTransId="{BDC11831-5298-41F2-9B22-45D59FA2D985}"/>
    <dgm:cxn modelId="{A2A25305-9E3A-467A-A150-3AFAF2F9396F}" type="presOf" srcId="{4F4180DF-5193-4E40-82BB-4A2EEBFA4517}" destId="{FA106637-B229-474F-8E69-B570FF32727D}" srcOrd="0" destOrd="0" presId="urn:microsoft.com/office/officeart/2008/layout/LinedList"/>
    <dgm:cxn modelId="{D02CA775-31AE-4141-A9DF-E08B594BA536}" srcId="{88236857-FD3B-4FB4-BA4E-391120FDA34D}" destId="{22B2AF11-1521-4F80-830D-CB6BFAF11CD7}" srcOrd="1" destOrd="0" parTransId="{4EF2840E-D202-4FAB-BA20-17A9B68C9A3F}" sibTransId="{CDC027C3-BFE0-418C-98F5-070F817D85A6}"/>
    <dgm:cxn modelId="{C4C0D3FD-21E0-470B-8755-45F9AF8554D7}" type="presOf" srcId="{3DE939B8-BA33-4104-B619-B2DD52A3A804}" destId="{C76689DA-C1E5-4494-BC97-E0A420A31EAB}" srcOrd="0" destOrd="0" presId="urn:microsoft.com/office/officeart/2008/layout/LinedList"/>
    <dgm:cxn modelId="{5222935E-6A28-4B50-8839-8FCDC5D430BD}" srcId="{88236857-FD3B-4FB4-BA4E-391120FDA34D}" destId="{3BE8D12D-FD7D-4F0C-8DBB-A0794451B3F7}" srcOrd="0" destOrd="0" parTransId="{46C2E5A2-1268-4F79-A287-E7BC8A92B7B6}" sibTransId="{413BD838-4917-492D-9874-F9D606E734A8}"/>
    <dgm:cxn modelId="{ABC20FC8-B010-4C7A-8992-2F56052991AD}" type="presOf" srcId="{3BE8D12D-FD7D-4F0C-8DBB-A0794451B3F7}" destId="{2F25E216-F539-4DF7-82C4-0FB936A58EB7}" srcOrd="0" destOrd="0" presId="urn:microsoft.com/office/officeart/2008/layout/LinedList"/>
    <dgm:cxn modelId="{36BEF5EB-588D-432B-B907-ECC307E9575F}" srcId="{88236857-FD3B-4FB4-BA4E-391120FDA34D}" destId="{4F4180DF-5193-4E40-82BB-4A2EEBFA4517}" srcOrd="2" destOrd="0" parTransId="{242D6099-9E9E-42EB-98C6-56B5A708918B}" sibTransId="{57FB8CA8-FA48-412D-B5C6-1D7A55016BA2}"/>
    <dgm:cxn modelId="{5A292365-002F-4730-9A31-BD022087F4E1}" srcId="{88236857-FD3B-4FB4-BA4E-391120FDA34D}" destId="{3DE939B8-BA33-4104-B619-B2DD52A3A804}" srcOrd="4" destOrd="0" parTransId="{2E623100-0B2E-4A6B-8209-CAAE3502521E}" sibTransId="{0D06F2EB-73AA-4378-B51B-21142AEB52D8}"/>
    <dgm:cxn modelId="{EAF7DDF7-9A96-4B55-B1BA-D57003F32CDC}" type="presOf" srcId="{AF9BC776-BC92-426C-A712-FFD33BCC9F64}" destId="{92441B01-2E37-47BA-AA13-ABEF37B9D70C}" srcOrd="0" destOrd="0" presId="urn:microsoft.com/office/officeart/2008/layout/LinedList"/>
    <dgm:cxn modelId="{E80F186F-5B59-434B-B35E-C0D625582116}" type="presParOf" srcId="{DEE478BC-F3A3-4287-A3A4-CF92AB0AC918}" destId="{B02944A2-83A6-429C-BD4D-83E93E5CC2C1}" srcOrd="0" destOrd="0" presId="urn:microsoft.com/office/officeart/2008/layout/LinedList"/>
    <dgm:cxn modelId="{55F8E18C-C35B-4FC6-8024-1EA19C04545C}" type="presParOf" srcId="{DEE478BC-F3A3-4287-A3A4-CF92AB0AC918}" destId="{D6148AE8-DD47-490B-AF75-88B4CCE0D743}" srcOrd="1" destOrd="0" presId="urn:microsoft.com/office/officeart/2008/layout/LinedList"/>
    <dgm:cxn modelId="{BE3005FC-56A3-4AA2-BE01-5459AD51E957}" type="presParOf" srcId="{D6148AE8-DD47-490B-AF75-88B4CCE0D743}" destId="{6B809C23-6C99-4813-B4D5-67E64D74ED6E}" srcOrd="0" destOrd="0" presId="urn:microsoft.com/office/officeart/2008/layout/LinedList"/>
    <dgm:cxn modelId="{126CC682-C880-4DF9-B212-958E501A4DF6}" type="presParOf" srcId="{D6148AE8-DD47-490B-AF75-88B4CCE0D743}" destId="{0F16BEEE-1930-4FA7-9557-9E3AA36884C8}" srcOrd="1" destOrd="0" presId="urn:microsoft.com/office/officeart/2008/layout/LinedList"/>
    <dgm:cxn modelId="{4C9EE847-6CEA-4111-B8D0-C5E6ED9EB4A4}" type="presParOf" srcId="{0F16BEEE-1930-4FA7-9557-9E3AA36884C8}" destId="{83FC46BA-8C7A-4032-A44C-20B75F1346E7}" srcOrd="0" destOrd="0" presId="urn:microsoft.com/office/officeart/2008/layout/LinedList"/>
    <dgm:cxn modelId="{AEEC889D-5A68-4A61-83DE-4B944EC7F9AF}" type="presParOf" srcId="{0F16BEEE-1930-4FA7-9557-9E3AA36884C8}" destId="{E8D822F9-6EBF-4BED-B762-E7C2178BBC04}" srcOrd="1" destOrd="0" presId="urn:microsoft.com/office/officeart/2008/layout/LinedList"/>
    <dgm:cxn modelId="{E99FE1CC-F26F-45EB-80F4-C2825ED7306B}" type="presParOf" srcId="{E8D822F9-6EBF-4BED-B762-E7C2178BBC04}" destId="{A95B9621-5F60-4CD9-A44F-F5999EA9E38C}" srcOrd="0" destOrd="0" presId="urn:microsoft.com/office/officeart/2008/layout/LinedList"/>
    <dgm:cxn modelId="{8F1057AF-BE78-42A5-BDDD-290CD43FD229}" type="presParOf" srcId="{E8D822F9-6EBF-4BED-B762-E7C2178BBC04}" destId="{2F25E216-F539-4DF7-82C4-0FB936A58EB7}" srcOrd="1" destOrd="0" presId="urn:microsoft.com/office/officeart/2008/layout/LinedList"/>
    <dgm:cxn modelId="{8275893F-3AB4-4ECA-8642-1455ED1F1E93}" type="presParOf" srcId="{E8D822F9-6EBF-4BED-B762-E7C2178BBC04}" destId="{58845DAA-D8F8-4C3E-9672-F5FDF8FC695E}" srcOrd="2" destOrd="0" presId="urn:microsoft.com/office/officeart/2008/layout/LinedList"/>
    <dgm:cxn modelId="{3A1C807C-1AD0-489B-8633-6DE6986C9549}" type="presParOf" srcId="{0F16BEEE-1930-4FA7-9557-9E3AA36884C8}" destId="{D6846C3C-3F29-4192-8E43-71DA78578A2F}" srcOrd="2" destOrd="0" presId="urn:microsoft.com/office/officeart/2008/layout/LinedList"/>
    <dgm:cxn modelId="{E370A933-23AA-4ED6-BEE0-017AAC3DDD6E}" type="presParOf" srcId="{0F16BEEE-1930-4FA7-9557-9E3AA36884C8}" destId="{CCC6C066-1286-4A09-9C8D-D760375AD9F7}" srcOrd="3" destOrd="0" presId="urn:microsoft.com/office/officeart/2008/layout/LinedList"/>
    <dgm:cxn modelId="{68F09E7F-D373-4A81-B0A9-264A4C6B67BC}" type="presParOf" srcId="{0F16BEEE-1930-4FA7-9557-9E3AA36884C8}" destId="{E5FDBF7E-1EDA-48F6-ACE5-FAE107F28151}" srcOrd="4" destOrd="0" presId="urn:microsoft.com/office/officeart/2008/layout/LinedList"/>
    <dgm:cxn modelId="{8DF32464-D5B5-47B1-BE49-A30AB9884696}" type="presParOf" srcId="{E5FDBF7E-1EDA-48F6-ACE5-FAE107F28151}" destId="{44F5984A-3880-4FCA-9F68-E655334AC3FC}" srcOrd="0" destOrd="0" presId="urn:microsoft.com/office/officeart/2008/layout/LinedList"/>
    <dgm:cxn modelId="{9D36EC45-2F81-454F-9C66-212D0C9B93BB}" type="presParOf" srcId="{E5FDBF7E-1EDA-48F6-ACE5-FAE107F28151}" destId="{A1A1782E-AB05-4564-B82B-C858A62039F4}" srcOrd="1" destOrd="0" presId="urn:microsoft.com/office/officeart/2008/layout/LinedList"/>
    <dgm:cxn modelId="{A0BCF043-FA42-4447-8ECF-B19E825C9397}" type="presParOf" srcId="{E5FDBF7E-1EDA-48F6-ACE5-FAE107F28151}" destId="{A9C923A0-35F8-4B8A-B037-BC75D1BA988F}" srcOrd="2" destOrd="0" presId="urn:microsoft.com/office/officeart/2008/layout/LinedList"/>
    <dgm:cxn modelId="{39204368-4532-4174-9790-C61754D2B27C}" type="presParOf" srcId="{0F16BEEE-1930-4FA7-9557-9E3AA36884C8}" destId="{E20360E0-5A79-47C5-909B-74D263DCF041}" srcOrd="5" destOrd="0" presId="urn:microsoft.com/office/officeart/2008/layout/LinedList"/>
    <dgm:cxn modelId="{346301C3-89CA-4EA1-9C3B-10037B90EDAF}" type="presParOf" srcId="{0F16BEEE-1930-4FA7-9557-9E3AA36884C8}" destId="{3DFE9A56-5440-41D0-9002-3446E14EAD4F}" srcOrd="6" destOrd="0" presId="urn:microsoft.com/office/officeart/2008/layout/LinedList"/>
    <dgm:cxn modelId="{CD252731-FD89-476F-A217-349B075B5B68}" type="presParOf" srcId="{0F16BEEE-1930-4FA7-9557-9E3AA36884C8}" destId="{7C8033AB-D6A0-4D14-8A47-96A6765F01F6}" srcOrd="7" destOrd="0" presId="urn:microsoft.com/office/officeart/2008/layout/LinedList"/>
    <dgm:cxn modelId="{94B518B5-7B8B-4BC7-8386-792D23992900}" type="presParOf" srcId="{7C8033AB-D6A0-4D14-8A47-96A6765F01F6}" destId="{612C786B-6C84-4BE1-8F92-718917BD922E}" srcOrd="0" destOrd="0" presId="urn:microsoft.com/office/officeart/2008/layout/LinedList"/>
    <dgm:cxn modelId="{D82A23C3-A94F-4DBE-A9F3-0BBFC4A9CD0B}" type="presParOf" srcId="{7C8033AB-D6A0-4D14-8A47-96A6765F01F6}" destId="{FA106637-B229-474F-8E69-B570FF32727D}" srcOrd="1" destOrd="0" presId="urn:microsoft.com/office/officeart/2008/layout/LinedList"/>
    <dgm:cxn modelId="{0ED79B66-1E60-4541-8EEE-ED2D85A86D1B}" type="presParOf" srcId="{7C8033AB-D6A0-4D14-8A47-96A6765F01F6}" destId="{D2EB8077-F3A7-47B9-8BF1-BAA6B5C98A33}" srcOrd="2" destOrd="0" presId="urn:microsoft.com/office/officeart/2008/layout/LinedList"/>
    <dgm:cxn modelId="{56205EF2-F78D-40AA-A0A0-FD71FD1AD98F}" type="presParOf" srcId="{0F16BEEE-1930-4FA7-9557-9E3AA36884C8}" destId="{B94F3369-D6B4-4451-9E5D-9D4A6210CBEF}" srcOrd="8" destOrd="0" presId="urn:microsoft.com/office/officeart/2008/layout/LinedList"/>
    <dgm:cxn modelId="{896916B9-76FD-4AD1-BCDB-8B83161EE05C}" type="presParOf" srcId="{0F16BEEE-1930-4FA7-9557-9E3AA36884C8}" destId="{69960AD5-2178-416C-B00A-60CFF0890F24}" srcOrd="9" destOrd="0" presId="urn:microsoft.com/office/officeart/2008/layout/LinedList"/>
    <dgm:cxn modelId="{0EA2746D-C597-435E-AA11-5EC6986F738A}" type="presParOf" srcId="{0F16BEEE-1930-4FA7-9557-9E3AA36884C8}" destId="{BD8D3DA7-4D29-41C1-A736-889384E11E00}" srcOrd="10" destOrd="0" presId="urn:microsoft.com/office/officeart/2008/layout/LinedList"/>
    <dgm:cxn modelId="{DB275191-3D20-4172-A8C2-CCB4C823A92C}" type="presParOf" srcId="{BD8D3DA7-4D29-41C1-A736-889384E11E00}" destId="{BECD52CB-6930-422D-8957-78F3D2979086}" srcOrd="0" destOrd="0" presId="urn:microsoft.com/office/officeart/2008/layout/LinedList"/>
    <dgm:cxn modelId="{7F54BBB1-8083-46FE-8F13-067F6DE52CA5}" type="presParOf" srcId="{BD8D3DA7-4D29-41C1-A736-889384E11E00}" destId="{92441B01-2E37-47BA-AA13-ABEF37B9D70C}" srcOrd="1" destOrd="0" presId="urn:microsoft.com/office/officeart/2008/layout/LinedList"/>
    <dgm:cxn modelId="{F5017A8E-2DF5-4EF2-8E4B-598B0206AEE8}" type="presParOf" srcId="{BD8D3DA7-4D29-41C1-A736-889384E11E00}" destId="{FA1799FF-7C88-4070-94D6-5F229AC5F5F9}" srcOrd="2" destOrd="0" presId="urn:microsoft.com/office/officeart/2008/layout/LinedList"/>
    <dgm:cxn modelId="{86DE5AC8-92BB-44BB-8664-93F9D890878F}" type="presParOf" srcId="{0F16BEEE-1930-4FA7-9557-9E3AA36884C8}" destId="{915AD7D6-CF91-4FAD-9FF6-7FBE52E327AE}" srcOrd="11" destOrd="0" presId="urn:microsoft.com/office/officeart/2008/layout/LinedList"/>
    <dgm:cxn modelId="{5DA584F8-3406-460E-9B0F-93A0580E081B}" type="presParOf" srcId="{0F16BEEE-1930-4FA7-9557-9E3AA36884C8}" destId="{49C75C93-15CF-4BAB-B1BA-97E559917BF3}" srcOrd="12" destOrd="0" presId="urn:microsoft.com/office/officeart/2008/layout/LinedList"/>
    <dgm:cxn modelId="{35995AAC-A86A-4FAA-93BE-20508B151629}" type="presParOf" srcId="{0F16BEEE-1930-4FA7-9557-9E3AA36884C8}" destId="{2C3000D3-0ABD-4991-8BB5-9B718B92247F}" srcOrd="13" destOrd="0" presId="urn:microsoft.com/office/officeart/2008/layout/LinedList"/>
    <dgm:cxn modelId="{8F9966B5-60B9-4713-B90E-6477F0606DCF}" type="presParOf" srcId="{2C3000D3-0ABD-4991-8BB5-9B718B92247F}" destId="{4EDB7B9D-D966-43E3-ADA3-6E94D9A9DC76}" srcOrd="0" destOrd="0" presId="urn:microsoft.com/office/officeart/2008/layout/LinedList"/>
    <dgm:cxn modelId="{8C94ED32-4B56-4436-BF04-373EFC34BF03}" type="presParOf" srcId="{2C3000D3-0ABD-4991-8BB5-9B718B92247F}" destId="{C76689DA-C1E5-4494-BC97-E0A420A31EAB}" srcOrd="1" destOrd="0" presId="urn:microsoft.com/office/officeart/2008/layout/LinedList"/>
    <dgm:cxn modelId="{10F40F1B-F675-454B-AD35-0FBCBF81A3E4}" type="presParOf" srcId="{2C3000D3-0ABD-4991-8BB5-9B718B92247F}" destId="{E3AFBF16-1C14-4752-A97E-79D5329C4E4A}" srcOrd="2" destOrd="0" presId="urn:microsoft.com/office/officeart/2008/layout/LinedList"/>
    <dgm:cxn modelId="{CBBD4E25-3548-4A8F-BCEE-54ABCDB8C484}" type="presParOf" srcId="{0F16BEEE-1930-4FA7-9557-9E3AA36884C8}" destId="{E09E6F8B-F761-41B5-A376-C3DDAD2DAC88}" srcOrd="14" destOrd="0" presId="urn:microsoft.com/office/officeart/2008/layout/LinedList"/>
    <dgm:cxn modelId="{9D2C7D23-1370-48B3-80A1-1EAE2C440622}" type="presParOf" srcId="{0F16BEEE-1930-4FA7-9557-9E3AA36884C8}" destId="{9DE1A220-3513-4D03-B1E9-CE68189BF29B}" srcOrd="15"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B63721C-FB13-4735-B07B-D27F96EBF0D8}" type="doc">
      <dgm:prSet loTypeId="urn:microsoft.com/office/officeart/2005/8/layout/pList1" loCatId="list" qsTypeId="urn:microsoft.com/office/officeart/2005/8/quickstyle/simple1" qsCatId="simple" csTypeId="urn:microsoft.com/office/officeart/2005/8/colors/accent2_2" csCatId="accent2" phldr="1"/>
      <dgm:spPr/>
      <dgm:t>
        <a:bodyPr/>
        <a:lstStyle/>
        <a:p>
          <a:endParaRPr lang="en-US"/>
        </a:p>
      </dgm:t>
    </dgm:pt>
    <dgm:pt modelId="{E1255852-215A-4C23-9713-193CE7566D20}">
      <dgm:prSet custT="1"/>
      <dgm:spPr/>
      <dgm:t>
        <a:bodyPr/>
        <a:lstStyle/>
        <a:p>
          <a:r>
            <a:rPr lang="en-US" sz="1600">
              <a:latin typeface="Avenir Next LT Pro" panose="020B0504020202020204" pitchFamily="34" charset="0"/>
            </a:rPr>
            <a:t>Treatment and Intervention for Sexual Assault</a:t>
          </a:r>
        </a:p>
      </dgm:t>
    </dgm:pt>
    <dgm:pt modelId="{2DAE9D16-14DE-466A-8826-9C7C2649CA45}" type="parTrans" cxnId="{B6009113-2999-41E7-9A34-6023C7A69178}">
      <dgm:prSet/>
      <dgm:spPr/>
      <dgm:t>
        <a:bodyPr/>
        <a:lstStyle/>
        <a:p>
          <a:endParaRPr lang="en-US"/>
        </a:p>
      </dgm:t>
    </dgm:pt>
    <dgm:pt modelId="{72EF4217-8CB1-445C-81B4-E09042CB7225}" type="sibTrans" cxnId="{B6009113-2999-41E7-9A34-6023C7A69178}">
      <dgm:prSet/>
      <dgm:spPr/>
      <dgm:t>
        <a:bodyPr/>
        <a:lstStyle/>
        <a:p>
          <a:endParaRPr lang="en-US"/>
        </a:p>
      </dgm:t>
    </dgm:pt>
    <dgm:pt modelId="{1EF60CE1-9B02-4E37-A20B-4730A418F0AB}">
      <dgm:prSet custT="1"/>
      <dgm:spPr/>
      <dgm:t>
        <a:bodyPr/>
        <a:lstStyle/>
        <a:p>
          <a:r>
            <a:rPr lang="en-US" sz="1600">
              <a:latin typeface="Avenir Next LT Pro" panose="020B0504020202020204" pitchFamily="34" charset="0"/>
            </a:rPr>
            <a:t>Substance Abuse and Mental Health Screening</a:t>
          </a:r>
        </a:p>
      </dgm:t>
    </dgm:pt>
    <dgm:pt modelId="{A59C80FC-3AF3-43DD-AAFE-A69242C48EEA}" type="parTrans" cxnId="{7B31978E-36C2-4DF9-8629-6E4F92850740}">
      <dgm:prSet/>
      <dgm:spPr/>
      <dgm:t>
        <a:bodyPr/>
        <a:lstStyle/>
        <a:p>
          <a:endParaRPr lang="en-US"/>
        </a:p>
      </dgm:t>
    </dgm:pt>
    <dgm:pt modelId="{CCD71E0B-A156-4604-9915-0EB2901BFD7D}" type="sibTrans" cxnId="{7B31978E-36C2-4DF9-8629-6E4F92850740}">
      <dgm:prSet/>
      <dgm:spPr/>
      <dgm:t>
        <a:bodyPr/>
        <a:lstStyle/>
        <a:p>
          <a:endParaRPr lang="en-US"/>
        </a:p>
      </dgm:t>
    </dgm:pt>
    <dgm:pt modelId="{11A3A5F7-66F1-4133-963B-AFCCF179565A}">
      <dgm:prSet custT="1"/>
      <dgm:spPr/>
      <dgm:t>
        <a:bodyPr/>
        <a:lstStyle/>
        <a:p>
          <a:r>
            <a:rPr lang="en-US" sz="1600">
              <a:latin typeface="Avenir Next LT Pro" panose="020B0504020202020204" pitchFamily="34" charset="0"/>
            </a:rPr>
            <a:t>Life Skills</a:t>
          </a:r>
        </a:p>
      </dgm:t>
    </dgm:pt>
    <dgm:pt modelId="{C5776B13-C04A-4275-AF5B-83D71A589A07}" type="parTrans" cxnId="{4BF3D7AD-E892-4146-A8ED-A1417E67C48C}">
      <dgm:prSet/>
      <dgm:spPr/>
      <dgm:t>
        <a:bodyPr/>
        <a:lstStyle/>
        <a:p>
          <a:endParaRPr lang="en-US"/>
        </a:p>
      </dgm:t>
    </dgm:pt>
    <dgm:pt modelId="{3AE1CAB3-4D25-4BA6-A1F0-364B1608DD76}" type="sibTrans" cxnId="{4BF3D7AD-E892-4146-A8ED-A1417E67C48C}">
      <dgm:prSet/>
      <dgm:spPr/>
      <dgm:t>
        <a:bodyPr/>
        <a:lstStyle/>
        <a:p>
          <a:endParaRPr lang="en-US"/>
        </a:p>
      </dgm:t>
    </dgm:pt>
    <dgm:pt modelId="{02559534-D68B-4B41-894D-4293141DD6FA}">
      <dgm:prSet custT="1"/>
      <dgm:spPr/>
      <dgm:t>
        <a:bodyPr/>
        <a:lstStyle/>
        <a:p>
          <a:r>
            <a:rPr lang="en-US" sz="1600">
              <a:latin typeface="Avenir Next LT Pro" panose="020B0504020202020204" pitchFamily="34" charset="0"/>
            </a:rPr>
            <a:t>Educational Supports</a:t>
          </a:r>
        </a:p>
      </dgm:t>
    </dgm:pt>
    <dgm:pt modelId="{E153A00C-EA78-4F8C-9D25-8EE4D07FA092}" type="parTrans" cxnId="{CC454182-8843-4162-BE92-038410C8F58B}">
      <dgm:prSet/>
      <dgm:spPr/>
      <dgm:t>
        <a:bodyPr/>
        <a:lstStyle/>
        <a:p>
          <a:endParaRPr lang="en-US"/>
        </a:p>
      </dgm:t>
    </dgm:pt>
    <dgm:pt modelId="{57857381-DA12-4A50-A751-FA2A2C12C613}" type="sibTrans" cxnId="{CC454182-8843-4162-BE92-038410C8F58B}">
      <dgm:prSet/>
      <dgm:spPr/>
      <dgm:t>
        <a:bodyPr/>
        <a:lstStyle/>
        <a:p>
          <a:endParaRPr lang="en-US"/>
        </a:p>
      </dgm:t>
    </dgm:pt>
    <dgm:pt modelId="{581AFF8B-542C-47FA-9D18-C8E02078086A}">
      <dgm:prSet custT="1"/>
      <dgm:spPr/>
      <dgm:t>
        <a:bodyPr/>
        <a:lstStyle/>
        <a:p>
          <a:r>
            <a:rPr lang="en-US" sz="1600">
              <a:latin typeface="Avenir Next LT Pro" panose="020B0504020202020204" pitchFamily="34" charset="0"/>
            </a:rPr>
            <a:t>Discharge Planning</a:t>
          </a:r>
        </a:p>
      </dgm:t>
    </dgm:pt>
    <dgm:pt modelId="{056FD337-B013-4D8B-9E25-5FEC2FC876EA}" type="parTrans" cxnId="{D65E1CF6-37C6-4D28-AF7E-D2A8C180C0F7}">
      <dgm:prSet/>
      <dgm:spPr/>
      <dgm:t>
        <a:bodyPr/>
        <a:lstStyle/>
        <a:p>
          <a:endParaRPr lang="en-US"/>
        </a:p>
      </dgm:t>
    </dgm:pt>
    <dgm:pt modelId="{60B97C46-6237-4D3F-9A88-1556726893A3}" type="sibTrans" cxnId="{D65E1CF6-37C6-4D28-AF7E-D2A8C180C0F7}">
      <dgm:prSet/>
      <dgm:spPr/>
      <dgm:t>
        <a:bodyPr/>
        <a:lstStyle/>
        <a:p>
          <a:endParaRPr lang="en-US"/>
        </a:p>
      </dgm:t>
    </dgm:pt>
    <dgm:pt modelId="{6BCC3F94-E8EF-4A2D-A263-8455AB7AB46F}">
      <dgm:prSet custT="1"/>
      <dgm:spPr/>
      <dgm:t>
        <a:bodyPr/>
        <a:lstStyle/>
        <a:p>
          <a:r>
            <a:rPr lang="en-US" sz="1600">
              <a:latin typeface="Avenir Next LT Pro" panose="020B0504020202020204" pitchFamily="34" charset="0"/>
            </a:rPr>
            <a:t>Programming Related to the Prevention of Sex-Trafficking. </a:t>
          </a:r>
        </a:p>
      </dgm:t>
    </dgm:pt>
    <dgm:pt modelId="{72DDF6DA-AEF5-459E-B514-E2C4DD183645}" type="parTrans" cxnId="{C0E63627-21F5-47FC-BD86-345BC58C208D}">
      <dgm:prSet/>
      <dgm:spPr/>
      <dgm:t>
        <a:bodyPr/>
        <a:lstStyle/>
        <a:p>
          <a:endParaRPr lang="en-US"/>
        </a:p>
      </dgm:t>
    </dgm:pt>
    <dgm:pt modelId="{119E2C22-EBD3-4353-A954-87CF2111D37C}" type="sibTrans" cxnId="{C0E63627-21F5-47FC-BD86-345BC58C208D}">
      <dgm:prSet/>
      <dgm:spPr/>
      <dgm:t>
        <a:bodyPr/>
        <a:lstStyle/>
        <a:p>
          <a:endParaRPr lang="en-US"/>
        </a:p>
      </dgm:t>
    </dgm:pt>
    <dgm:pt modelId="{23F01525-D7E5-447E-8157-C08BB6C1684C}">
      <dgm:prSet custT="1"/>
      <dgm:spPr/>
      <dgm:t>
        <a:bodyPr/>
        <a:lstStyle/>
        <a:p>
          <a:r>
            <a:rPr lang="en-US" sz="1600">
              <a:latin typeface="Avenir Next LT Pro" panose="020B0504020202020204" pitchFamily="34" charset="0"/>
            </a:rPr>
            <a:t>Family, Group or Individual Counseling</a:t>
          </a:r>
        </a:p>
      </dgm:t>
    </dgm:pt>
    <dgm:pt modelId="{1B466DC6-4DEE-4D22-81AB-0E6F6A1DA2BC}" type="parTrans" cxnId="{304174D6-D926-434F-9340-74B30E28767D}">
      <dgm:prSet/>
      <dgm:spPr/>
      <dgm:t>
        <a:bodyPr/>
        <a:lstStyle/>
        <a:p>
          <a:endParaRPr lang="en-US"/>
        </a:p>
      </dgm:t>
    </dgm:pt>
    <dgm:pt modelId="{4DB56FC8-871A-4D3C-BD2A-C6290204D0AE}" type="sibTrans" cxnId="{304174D6-D926-434F-9340-74B30E28767D}">
      <dgm:prSet/>
      <dgm:spPr/>
      <dgm:t>
        <a:bodyPr/>
        <a:lstStyle/>
        <a:p>
          <a:endParaRPr lang="en-US"/>
        </a:p>
      </dgm:t>
    </dgm:pt>
    <dgm:pt modelId="{B7301060-BE24-44F4-A758-4B8711BA7A29}">
      <dgm:prSet custT="1"/>
      <dgm:spPr/>
      <dgm:t>
        <a:bodyPr/>
        <a:lstStyle/>
        <a:p>
          <a:r>
            <a:rPr lang="en-US" sz="1600">
              <a:latin typeface="Avenir Next LT Pro" panose="020B0504020202020204" pitchFamily="34" charset="0"/>
            </a:rPr>
            <a:t>Behavioral Health Care</a:t>
          </a:r>
        </a:p>
      </dgm:t>
    </dgm:pt>
    <dgm:pt modelId="{37FCCA13-0B3B-4197-BE48-6EED158CAE01}" type="parTrans" cxnId="{6A33B65E-EC09-40D2-A21D-AF910EBA64C3}">
      <dgm:prSet/>
      <dgm:spPr/>
      <dgm:t>
        <a:bodyPr/>
        <a:lstStyle/>
        <a:p>
          <a:endParaRPr lang="en-US"/>
        </a:p>
      </dgm:t>
    </dgm:pt>
    <dgm:pt modelId="{659B3F47-8FC7-4C26-8B7E-AE66A7E083F5}" type="sibTrans" cxnId="{6A33B65E-EC09-40D2-A21D-AF910EBA64C3}">
      <dgm:prSet/>
      <dgm:spPr/>
      <dgm:t>
        <a:bodyPr/>
        <a:lstStyle/>
        <a:p>
          <a:endParaRPr lang="en-US"/>
        </a:p>
      </dgm:t>
    </dgm:pt>
    <dgm:pt modelId="{A6BB8467-D51A-4904-9FA9-33DA94455BE3}">
      <dgm:prSet custT="1"/>
      <dgm:spPr/>
      <dgm:t>
        <a:bodyPr/>
        <a:lstStyle/>
        <a:p>
          <a:r>
            <a:rPr lang="en-US" sz="1600">
              <a:latin typeface="Avenir Next LT Pro" panose="020B0504020202020204" pitchFamily="34" charset="0"/>
            </a:rPr>
            <a:t>Mentoring</a:t>
          </a:r>
        </a:p>
      </dgm:t>
    </dgm:pt>
    <dgm:pt modelId="{A8F10EFB-7AAD-4524-8C67-C2919106484F}" type="parTrans" cxnId="{9FA707EB-94C3-4D5F-A78B-D8888DA4842E}">
      <dgm:prSet/>
      <dgm:spPr/>
      <dgm:t>
        <a:bodyPr/>
        <a:lstStyle/>
        <a:p>
          <a:endParaRPr lang="en-US"/>
        </a:p>
      </dgm:t>
    </dgm:pt>
    <dgm:pt modelId="{28E9B716-478D-41EC-B8D2-FBEE6286567D}" type="sibTrans" cxnId="{9FA707EB-94C3-4D5F-A78B-D8888DA4842E}">
      <dgm:prSet/>
      <dgm:spPr/>
      <dgm:t>
        <a:bodyPr/>
        <a:lstStyle/>
        <a:p>
          <a:endParaRPr lang="en-US"/>
        </a:p>
      </dgm:t>
    </dgm:pt>
    <dgm:pt modelId="{D1015274-1D14-4FEE-A1A2-5A47B48C3B9C}" type="pres">
      <dgm:prSet presAssocID="{3B63721C-FB13-4735-B07B-D27F96EBF0D8}" presName="Name0" presStyleCnt="0">
        <dgm:presLayoutVars>
          <dgm:dir/>
          <dgm:resizeHandles val="exact"/>
        </dgm:presLayoutVars>
      </dgm:prSet>
      <dgm:spPr/>
      <dgm:t>
        <a:bodyPr/>
        <a:lstStyle/>
        <a:p>
          <a:endParaRPr lang="en-US"/>
        </a:p>
      </dgm:t>
    </dgm:pt>
    <dgm:pt modelId="{CD8A21D5-0836-4552-B412-A64C4839F52C}" type="pres">
      <dgm:prSet presAssocID="{23F01525-D7E5-447E-8157-C08BB6C1684C}" presName="compNode" presStyleCnt="0"/>
      <dgm:spPr/>
    </dgm:pt>
    <dgm:pt modelId="{B13050DD-6AE4-4D21-926D-98E2BF9401F9}" type="pres">
      <dgm:prSet presAssocID="{23F01525-D7E5-447E-8157-C08BB6C1684C}" presName="pictRect" presStyleLbl="node1" presStyleIdx="0" presStyleCnt="9" custScaleX="41412" custScaleY="60105" custLinFactNeighborX="-28932" custLinFactNeighborY="1783"/>
      <dgm:spPr>
        <a:prstGeom prst="ellipse">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dgm:spPr>
      <dgm:t>
        <a:bodyPr/>
        <a:lstStyle/>
        <a:p>
          <a:endParaRPr lang="en-US"/>
        </a:p>
      </dgm:t>
      <dgm:extLst>
        <a:ext uri="{E40237B7-FDA0-4F09-8148-C483321AD2D9}">
          <dgm14:cNvPr xmlns:dgm14="http://schemas.microsoft.com/office/drawing/2010/diagram" id="0" name="" descr="Boardroom outline"/>
        </a:ext>
      </dgm:extLst>
    </dgm:pt>
    <dgm:pt modelId="{E605F1BF-BBAC-4061-92FB-393124A7D10F}" type="pres">
      <dgm:prSet presAssocID="{23F01525-D7E5-447E-8157-C08BB6C1684C}" presName="textRect" presStyleLbl="revTx" presStyleIdx="0" presStyleCnt="9" custScaleX="114600" custLinFactNeighborX="-26757" custLinFactNeighborY="-30000">
        <dgm:presLayoutVars>
          <dgm:bulletEnabled val="1"/>
        </dgm:presLayoutVars>
      </dgm:prSet>
      <dgm:spPr/>
      <dgm:t>
        <a:bodyPr/>
        <a:lstStyle/>
        <a:p>
          <a:endParaRPr lang="en-US"/>
        </a:p>
      </dgm:t>
    </dgm:pt>
    <dgm:pt modelId="{2B6C49F6-6E86-4F9A-9A2C-862CA02C60C3}" type="pres">
      <dgm:prSet presAssocID="{4DB56FC8-871A-4D3C-BD2A-C6290204D0AE}" presName="sibTrans" presStyleLbl="sibTrans2D1" presStyleIdx="0" presStyleCnt="0"/>
      <dgm:spPr/>
      <dgm:t>
        <a:bodyPr/>
        <a:lstStyle/>
        <a:p>
          <a:endParaRPr lang="en-US"/>
        </a:p>
      </dgm:t>
    </dgm:pt>
    <dgm:pt modelId="{8E5ECDB8-FB47-4F7F-B605-89CA6EF8A659}" type="pres">
      <dgm:prSet presAssocID="{02559534-D68B-4B41-894D-4293141DD6FA}" presName="compNode" presStyleCnt="0"/>
      <dgm:spPr/>
    </dgm:pt>
    <dgm:pt modelId="{889679D5-A73F-4B80-8A49-A315CC5FFA19}" type="pres">
      <dgm:prSet presAssocID="{02559534-D68B-4B41-894D-4293141DD6FA}" presName="pictRect" presStyleLbl="node1" presStyleIdx="1" presStyleCnt="9" custScaleX="41412" custScaleY="60105" custLinFactNeighborX="-38938" custLinFactNeighborY="2637"/>
      <dgm:spPr>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dgm:spPr>
      <dgm:t>
        <a:bodyPr/>
        <a:lstStyle/>
        <a:p>
          <a:endParaRPr lang="en-US"/>
        </a:p>
      </dgm:t>
      <dgm:extLst>
        <a:ext uri="{E40237B7-FDA0-4F09-8148-C483321AD2D9}">
          <dgm14:cNvPr xmlns:dgm14="http://schemas.microsoft.com/office/drawing/2010/diagram" id="0" name="" descr="Books outline"/>
        </a:ext>
      </dgm:extLst>
    </dgm:pt>
    <dgm:pt modelId="{A265EBFC-98C8-49F4-BF77-C9A7E1496014}" type="pres">
      <dgm:prSet presAssocID="{02559534-D68B-4B41-894D-4293141DD6FA}" presName="textRect" presStyleLbl="revTx" presStyleIdx="1" presStyleCnt="9" custLinFactNeighborX="-37242" custLinFactNeighborY="-16943">
        <dgm:presLayoutVars>
          <dgm:bulletEnabled val="1"/>
        </dgm:presLayoutVars>
      </dgm:prSet>
      <dgm:spPr/>
      <dgm:t>
        <a:bodyPr/>
        <a:lstStyle/>
        <a:p>
          <a:endParaRPr lang="en-US"/>
        </a:p>
      </dgm:t>
    </dgm:pt>
    <dgm:pt modelId="{DFE8E833-20AE-48EE-BD2E-7B0FF8BC8177}" type="pres">
      <dgm:prSet presAssocID="{57857381-DA12-4A50-A751-FA2A2C12C613}" presName="sibTrans" presStyleLbl="sibTrans2D1" presStyleIdx="0" presStyleCnt="0"/>
      <dgm:spPr/>
      <dgm:t>
        <a:bodyPr/>
        <a:lstStyle/>
        <a:p>
          <a:endParaRPr lang="en-US"/>
        </a:p>
      </dgm:t>
    </dgm:pt>
    <dgm:pt modelId="{39614501-44D3-4D60-BB84-2413670E75F9}" type="pres">
      <dgm:prSet presAssocID="{E1255852-215A-4C23-9713-193CE7566D20}" presName="compNode" presStyleCnt="0"/>
      <dgm:spPr/>
    </dgm:pt>
    <dgm:pt modelId="{19B5D259-89B9-487F-9982-17C0F659E327}" type="pres">
      <dgm:prSet presAssocID="{E1255852-215A-4C23-9713-193CE7566D20}" presName="pictRect" presStyleLbl="node1" presStyleIdx="2" presStyleCnt="9" custScaleX="41412" custScaleY="60105" custLinFactNeighborX="-49956" custLinFactNeighborY="4557"/>
      <dgm:spPr>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dgm:spPr>
      <dgm:t>
        <a:bodyPr/>
        <a:lstStyle/>
        <a:p>
          <a:endParaRPr lang="en-US"/>
        </a:p>
      </dgm:t>
      <dgm:extLst>
        <a:ext uri="{E40237B7-FDA0-4F09-8148-C483321AD2D9}">
          <dgm14:cNvPr xmlns:dgm14="http://schemas.microsoft.com/office/drawing/2010/diagram" id="0" name="" descr="Heart with pulse outline"/>
        </a:ext>
      </dgm:extLst>
    </dgm:pt>
    <dgm:pt modelId="{641C5EC4-22BD-4C3C-9657-FE2D5D1711F8}" type="pres">
      <dgm:prSet presAssocID="{E1255852-215A-4C23-9713-193CE7566D20}" presName="textRect" presStyleLbl="revTx" presStyleIdx="2" presStyleCnt="9" custScaleX="127407" custLinFactNeighborX="-47038" custLinFactNeighborY="-19667">
        <dgm:presLayoutVars>
          <dgm:bulletEnabled val="1"/>
        </dgm:presLayoutVars>
      </dgm:prSet>
      <dgm:spPr/>
      <dgm:t>
        <a:bodyPr/>
        <a:lstStyle/>
        <a:p>
          <a:endParaRPr lang="en-US"/>
        </a:p>
      </dgm:t>
    </dgm:pt>
    <dgm:pt modelId="{F35883DB-1BBF-4157-9C07-3257C40066E3}" type="pres">
      <dgm:prSet presAssocID="{72EF4217-8CB1-445C-81B4-E09042CB7225}" presName="sibTrans" presStyleLbl="sibTrans2D1" presStyleIdx="0" presStyleCnt="0"/>
      <dgm:spPr/>
      <dgm:t>
        <a:bodyPr/>
        <a:lstStyle/>
        <a:p>
          <a:endParaRPr lang="en-US"/>
        </a:p>
      </dgm:t>
    </dgm:pt>
    <dgm:pt modelId="{BEEE758A-EF0E-4FA5-A02D-81EF8FF7F70F}" type="pres">
      <dgm:prSet presAssocID="{581AFF8B-542C-47FA-9D18-C8E02078086A}" presName="compNode" presStyleCnt="0"/>
      <dgm:spPr/>
    </dgm:pt>
    <dgm:pt modelId="{10240F45-ABCD-4A79-BE09-09959E6A66B0}" type="pres">
      <dgm:prSet presAssocID="{581AFF8B-542C-47FA-9D18-C8E02078086A}" presName="pictRect" presStyleLbl="node1" presStyleIdx="3" presStyleCnt="9" custScaleX="41412" custScaleY="60105" custLinFactNeighborX="-63079" custLinFactNeighborY="10709"/>
      <dgm:spPr>
        <a:prstGeom prst="ellipse">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a:blipFill>
      </dgm:spPr>
      <dgm:t>
        <a:bodyPr/>
        <a:lstStyle/>
        <a:p>
          <a:endParaRPr lang="en-US"/>
        </a:p>
      </dgm:t>
      <dgm:extLst>
        <a:ext uri="{E40237B7-FDA0-4F09-8148-C483321AD2D9}">
          <dgm14:cNvPr xmlns:dgm14="http://schemas.microsoft.com/office/drawing/2010/diagram" id="0" name="" descr="Document outline"/>
        </a:ext>
      </dgm:extLst>
    </dgm:pt>
    <dgm:pt modelId="{F09BB9CF-0318-4366-91F0-62D4713CCFB9}" type="pres">
      <dgm:prSet presAssocID="{581AFF8B-542C-47FA-9D18-C8E02078086A}" presName="textRect" presStyleLbl="revTx" presStyleIdx="3" presStyleCnt="9" custLinFactNeighborX="-59008" custLinFactNeighborY="-16943">
        <dgm:presLayoutVars>
          <dgm:bulletEnabled val="1"/>
        </dgm:presLayoutVars>
      </dgm:prSet>
      <dgm:spPr/>
      <dgm:t>
        <a:bodyPr/>
        <a:lstStyle/>
        <a:p>
          <a:endParaRPr lang="en-US"/>
        </a:p>
      </dgm:t>
    </dgm:pt>
    <dgm:pt modelId="{B6C06651-D8E9-4702-8D5C-0513F6457C87}" type="pres">
      <dgm:prSet presAssocID="{60B97C46-6237-4D3F-9A88-1556726893A3}" presName="sibTrans" presStyleLbl="sibTrans2D1" presStyleIdx="0" presStyleCnt="0"/>
      <dgm:spPr/>
      <dgm:t>
        <a:bodyPr/>
        <a:lstStyle/>
        <a:p>
          <a:endParaRPr lang="en-US"/>
        </a:p>
      </dgm:t>
    </dgm:pt>
    <dgm:pt modelId="{9389D50D-E69C-4BB6-8BD9-5A42ACF2CCFB}" type="pres">
      <dgm:prSet presAssocID="{1EF60CE1-9B02-4E37-A20B-4730A418F0AB}" presName="compNode" presStyleCnt="0"/>
      <dgm:spPr/>
    </dgm:pt>
    <dgm:pt modelId="{B26AD78A-D91C-44D8-9F36-0767DBA8AB98}" type="pres">
      <dgm:prSet presAssocID="{1EF60CE1-9B02-4E37-A20B-4730A418F0AB}" presName="pictRect" presStyleLbl="node1" presStyleIdx="4" presStyleCnt="9" custScaleX="41412" custScaleY="60105" custLinFactNeighborX="25455" custLinFactNeighborY="14361"/>
      <dgm:spPr>
        <a:prstGeom prst="ellipse">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a:blipFill>
      </dgm:spPr>
      <dgm:t>
        <a:bodyPr/>
        <a:lstStyle/>
        <a:p>
          <a:endParaRPr lang="en-US"/>
        </a:p>
      </dgm:t>
      <dgm:extLst>
        <a:ext uri="{E40237B7-FDA0-4F09-8148-C483321AD2D9}">
          <dgm14:cNvPr xmlns:dgm14="http://schemas.microsoft.com/office/drawing/2010/diagram" id="0" name="" descr="Medical outline"/>
        </a:ext>
      </dgm:extLst>
    </dgm:pt>
    <dgm:pt modelId="{10BBD860-37A6-47BE-9866-F534861063C7}" type="pres">
      <dgm:prSet presAssocID="{1EF60CE1-9B02-4E37-A20B-4730A418F0AB}" presName="textRect" presStyleLbl="revTx" presStyleIdx="4" presStyleCnt="9" custScaleX="147987" custLinFactNeighborX="28542" custLinFactNeighborY="-21983">
        <dgm:presLayoutVars>
          <dgm:bulletEnabled val="1"/>
        </dgm:presLayoutVars>
      </dgm:prSet>
      <dgm:spPr/>
      <dgm:t>
        <a:bodyPr/>
        <a:lstStyle/>
        <a:p>
          <a:endParaRPr lang="en-US"/>
        </a:p>
      </dgm:t>
    </dgm:pt>
    <dgm:pt modelId="{8217B1AD-409A-47CE-A5F2-39DF9734545E}" type="pres">
      <dgm:prSet presAssocID="{CCD71E0B-A156-4604-9915-0EB2901BFD7D}" presName="sibTrans" presStyleLbl="sibTrans2D1" presStyleIdx="0" presStyleCnt="0"/>
      <dgm:spPr/>
      <dgm:t>
        <a:bodyPr/>
        <a:lstStyle/>
        <a:p>
          <a:endParaRPr lang="en-US"/>
        </a:p>
      </dgm:t>
    </dgm:pt>
    <dgm:pt modelId="{453FE00F-BDC7-42CB-BC0B-B894AD4B0430}" type="pres">
      <dgm:prSet presAssocID="{11A3A5F7-66F1-4133-963B-AFCCF179565A}" presName="compNode" presStyleCnt="0"/>
      <dgm:spPr/>
    </dgm:pt>
    <dgm:pt modelId="{DAF2B2AA-2610-47EB-80AC-2374EA6EC0DE}" type="pres">
      <dgm:prSet presAssocID="{11A3A5F7-66F1-4133-963B-AFCCF179565A}" presName="pictRect" presStyleLbl="node1" presStyleIdx="5" presStyleCnt="9" custScaleX="41412" custScaleY="60105" custLinFactX="146658" custLinFactY="-47654" custLinFactNeighborX="200000" custLinFactNeighborY="-100000"/>
      <dgm:spPr>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a:blipFill>
      </dgm:spPr>
      <dgm:t>
        <a:bodyPr/>
        <a:lstStyle/>
        <a:p>
          <a:endParaRPr lang="en-US"/>
        </a:p>
      </dgm:t>
      <dgm:extLst>
        <a:ext uri="{E40237B7-FDA0-4F09-8148-C483321AD2D9}">
          <dgm14:cNvPr xmlns:dgm14="http://schemas.microsoft.com/office/drawing/2010/diagram" id="0" name="" descr="Home1 outline"/>
        </a:ext>
      </dgm:extLst>
    </dgm:pt>
    <dgm:pt modelId="{067AE02D-CD33-44C7-B3B0-EAF11C4FA468}" type="pres">
      <dgm:prSet presAssocID="{11A3A5F7-66F1-4133-963B-AFCCF179565A}" presName="textRect" presStyleLbl="revTx" presStyleIdx="5" presStyleCnt="9" custLinFactX="149747" custLinFactY="-104820" custLinFactNeighborX="200000" custLinFactNeighborY="-200000">
        <dgm:presLayoutVars>
          <dgm:bulletEnabled val="1"/>
        </dgm:presLayoutVars>
      </dgm:prSet>
      <dgm:spPr/>
      <dgm:t>
        <a:bodyPr/>
        <a:lstStyle/>
        <a:p>
          <a:endParaRPr lang="en-US"/>
        </a:p>
      </dgm:t>
    </dgm:pt>
    <dgm:pt modelId="{AF959478-6B96-4E0B-9155-244EEADAA8E6}" type="pres">
      <dgm:prSet presAssocID="{3AE1CAB3-4D25-4BA6-A1F0-364B1608DD76}" presName="sibTrans" presStyleLbl="sibTrans2D1" presStyleIdx="0" presStyleCnt="0"/>
      <dgm:spPr/>
      <dgm:t>
        <a:bodyPr/>
        <a:lstStyle/>
        <a:p>
          <a:endParaRPr lang="en-US"/>
        </a:p>
      </dgm:t>
    </dgm:pt>
    <dgm:pt modelId="{3D2BB553-F4C4-40FC-9555-F5D90C0D224A}" type="pres">
      <dgm:prSet presAssocID="{6BCC3F94-E8EF-4A2D-A263-8455AB7AB46F}" presName="compNode" presStyleCnt="0"/>
      <dgm:spPr/>
    </dgm:pt>
    <dgm:pt modelId="{A581777D-93AD-440F-9DC5-8D48521E8DA5}" type="pres">
      <dgm:prSet presAssocID="{6BCC3F94-E8EF-4A2D-A263-8455AB7AB46F}" presName="pictRect" presStyleLbl="node1" presStyleIdx="6" presStyleCnt="9" custScaleX="41412" custScaleY="60105" custLinFactNeighborX="-83249" custLinFactNeighborY="16283"/>
      <dgm:spPr>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a:blipFill>
      </dgm:spPr>
      <dgm:t>
        <a:bodyPr/>
        <a:lstStyle/>
        <a:p>
          <a:endParaRPr lang="en-US"/>
        </a:p>
      </dgm:t>
      <dgm:extLst>
        <a:ext uri="{E40237B7-FDA0-4F09-8148-C483321AD2D9}">
          <dgm14:cNvPr xmlns:dgm14="http://schemas.microsoft.com/office/drawing/2010/diagram" id="0" name="" descr="Care outline"/>
        </a:ext>
      </dgm:extLst>
    </dgm:pt>
    <dgm:pt modelId="{84D7FAA5-F39E-4842-8A35-A4E45DB93166}" type="pres">
      <dgm:prSet presAssocID="{6BCC3F94-E8EF-4A2D-A263-8455AB7AB46F}" presName="textRect" presStyleLbl="revTx" presStyleIdx="6" presStyleCnt="9" custScaleX="124017" custLinFactNeighborX="-79520" custLinFactNeighborY="-21983">
        <dgm:presLayoutVars>
          <dgm:bulletEnabled val="1"/>
        </dgm:presLayoutVars>
      </dgm:prSet>
      <dgm:spPr/>
      <dgm:t>
        <a:bodyPr/>
        <a:lstStyle/>
        <a:p>
          <a:endParaRPr lang="en-US"/>
        </a:p>
      </dgm:t>
    </dgm:pt>
    <dgm:pt modelId="{84283374-823D-4D6A-84E5-C4DB6F28A673}" type="pres">
      <dgm:prSet presAssocID="{119E2C22-EBD3-4353-A954-87CF2111D37C}" presName="sibTrans" presStyleLbl="sibTrans2D1" presStyleIdx="0" presStyleCnt="0"/>
      <dgm:spPr/>
      <dgm:t>
        <a:bodyPr/>
        <a:lstStyle/>
        <a:p>
          <a:endParaRPr lang="en-US"/>
        </a:p>
      </dgm:t>
    </dgm:pt>
    <dgm:pt modelId="{BECCFE65-2037-44C1-971F-FC80C809E7E9}" type="pres">
      <dgm:prSet presAssocID="{B7301060-BE24-44F4-A758-4B8711BA7A29}" presName="compNode" presStyleCnt="0"/>
      <dgm:spPr/>
    </dgm:pt>
    <dgm:pt modelId="{8408B408-86A6-472C-A1EF-DC4BC786E577}" type="pres">
      <dgm:prSet presAssocID="{B7301060-BE24-44F4-A758-4B8711BA7A29}" presName="pictRect" presStyleLbl="node1" presStyleIdx="7" presStyleCnt="9" custScaleX="52636" custScaleY="63128" custLinFactNeighborX="-56328" custLinFactNeighborY="21675"/>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t="-23000" b="-23000"/>
          </a:stretch>
        </a:blipFill>
      </dgm:spPr>
      <dgm:t>
        <a:bodyPr/>
        <a:lstStyle/>
        <a:p>
          <a:endParaRPr lang="en-US"/>
        </a:p>
      </dgm:t>
      <dgm:extLst>
        <a:ext uri="{E40237B7-FDA0-4F09-8148-C483321AD2D9}">
          <dgm14:cNvPr xmlns:dgm14="http://schemas.microsoft.com/office/drawing/2010/diagram" id="0" name="" descr="Artificial Intelligence outline"/>
        </a:ext>
      </dgm:extLst>
    </dgm:pt>
    <dgm:pt modelId="{2B15DAA2-0CE2-420A-8935-C17814D4D6D6}" type="pres">
      <dgm:prSet presAssocID="{B7301060-BE24-44F4-A758-4B8711BA7A29}" presName="textRect" presStyleLbl="revTx" presStyleIdx="7" presStyleCnt="9" custLinFactNeighborX="-56328" custLinFactNeighborY="40253">
        <dgm:presLayoutVars>
          <dgm:bulletEnabled val="1"/>
        </dgm:presLayoutVars>
      </dgm:prSet>
      <dgm:spPr/>
      <dgm:t>
        <a:bodyPr/>
        <a:lstStyle/>
        <a:p>
          <a:endParaRPr lang="en-US"/>
        </a:p>
      </dgm:t>
    </dgm:pt>
    <dgm:pt modelId="{6BBBA14C-4B12-443F-8BE6-EFA4AE9D0788}" type="pres">
      <dgm:prSet presAssocID="{659B3F47-8FC7-4C26-8B7E-AE66A7E083F5}" presName="sibTrans" presStyleLbl="sibTrans2D1" presStyleIdx="0" presStyleCnt="0"/>
      <dgm:spPr/>
      <dgm:t>
        <a:bodyPr/>
        <a:lstStyle/>
        <a:p>
          <a:endParaRPr lang="en-US"/>
        </a:p>
      </dgm:t>
    </dgm:pt>
    <dgm:pt modelId="{42E37316-B546-4249-A9B5-074E5DD89998}" type="pres">
      <dgm:prSet presAssocID="{A6BB8467-D51A-4904-9FA9-33DA94455BE3}" presName="compNode" presStyleCnt="0"/>
      <dgm:spPr/>
    </dgm:pt>
    <dgm:pt modelId="{30FB17B1-BF04-473C-BAB0-BF4CD22FACCF}" type="pres">
      <dgm:prSet presAssocID="{A6BB8467-D51A-4904-9FA9-33DA94455BE3}" presName="pictRect" presStyleLbl="node1" presStyleIdx="8" presStyleCnt="9" custScaleX="54262" custScaleY="56058" custLinFactNeighborX="-41379" custLinFactNeighborY="18655"/>
      <dgm:spPr>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t="-23000" b="-23000"/>
          </a:stretch>
        </a:blipFill>
      </dgm:spPr>
      <dgm:t>
        <a:bodyPr/>
        <a:lstStyle/>
        <a:p>
          <a:endParaRPr lang="en-US"/>
        </a:p>
      </dgm:t>
      <dgm:extLst>
        <a:ext uri="{E40237B7-FDA0-4F09-8148-C483321AD2D9}">
          <dgm14:cNvPr xmlns:dgm14="http://schemas.microsoft.com/office/drawing/2010/diagram" id="0" name="" descr="Good Idea outline"/>
        </a:ext>
      </dgm:extLst>
    </dgm:pt>
    <dgm:pt modelId="{585FD173-D3F3-4B1F-B916-E9B89A2202A5}" type="pres">
      <dgm:prSet presAssocID="{A6BB8467-D51A-4904-9FA9-33DA94455BE3}" presName="textRect" presStyleLbl="revTx" presStyleIdx="8" presStyleCnt="9" custLinFactNeighborX="-41379" custLinFactNeighborY="34644">
        <dgm:presLayoutVars>
          <dgm:bulletEnabled val="1"/>
        </dgm:presLayoutVars>
      </dgm:prSet>
      <dgm:spPr/>
      <dgm:t>
        <a:bodyPr/>
        <a:lstStyle/>
        <a:p>
          <a:endParaRPr lang="en-US"/>
        </a:p>
      </dgm:t>
    </dgm:pt>
  </dgm:ptLst>
  <dgm:cxnLst>
    <dgm:cxn modelId="{2AFA8999-3330-4B53-975A-C7CD9D3386A2}" type="presOf" srcId="{119E2C22-EBD3-4353-A954-87CF2111D37C}" destId="{84283374-823D-4D6A-84E5-C4DB6F28A673}" srcOrd="0" destOrd="0" presId="urn:microsoft.com/office/officeart/2005/8/layout/pList1"/>
    <dgm:cxn modelId="{7B31978E-36C2-4DF9-8629-6E4F92850740}" srcId="{3B63721C-FB13-4735-B07B-D27F96EBF0D8}" destId="{1EF60CE1-9B02-4E37-A20B-4730A418F0AB}" srcOrd="4" destOrd="0" parTransId="{A59C80FC-3AF3-43DD-AAFE-A69242C48EEA}" sibTransId="{CCD71E0B-A156-4604-9915-0EB2901BFD7D}"/>
    <dgm:cxn modelId="{B565400F-93A0-4287-87F0-DF71165BD812}" type="presOf" srcId="{B7301060-BE24-44F4-A758-4B8711BA7A29}" destId="{2B15DAA2-0CE2-420A-8935-C17814D4D6D6}" srcOrd="0" destOrd="0" presId="urn:microsoft.com/office/officeart/2005/8/layout/pList1"/>
    <dgm:cxn modelId="{3FFA0BF4-D308-4E4A-BA44-3D8AC356DDB7}" type="presOf" srcId="{CCD71E0B-A156-4604-9915-0EB2901BFD7D}" destId="{8217B1AD-409A-47CE-A5F2-39DF9734545E}" srcOrd="0" destOrd="0" presId="urn:microsoft.com/office/officeart/2005/8/layout/pList1"/>
    <dgm:cxn modelId="{923D0AA1-67ED-4691-98A8-E569152AED63}" type="presOf" srcId="{581AFF8B-542C-47FA-9D18-C8E02078086A}" destId="{F09BB9CF-0318-4366-91F0-62D4713CCFB9}" srcOrd="0" destOrd="0" presId="urn:microsoft.com/office/officeart/2005/8/layout/pList1"/>
    <dgm:cxn modelId="{4BF3D7AD-E892-4146-A8ED-A1417E67C48C}" srcId="{3B63721C-FB13-4735-B07B-D27F96EBF0D8}" destId="{11A3A5F7-66F1-4133-963B-AFCCF179565A}" srcOrd="5" destOrd="0" parTransId="{C5776B13-C04A-4275-AF5B-83D71A589A07}" sibTransId="{3AE1CAB3-4D25-4BA6-A1F0-364B1608DD76}"/>
    <dgm:cxn modelId="{D65E1CF6-37C6-4D28-AF7E-D2A8C180C0F7}" srcId="{3B63721C-FB13-4735-B07B-D27F96EBF0D8}" destId="{581AFF8B-542C-47FA-9D18-C8E02078086A}" srcOrd="3" destOrd="0" parTransId="{056FD337-B013-4D8B-9E25-5FEC2FC876EA}" sibTransId="{60B97C46-6237-4D3F-9A88-1556726893A3}"/>
    <dgm:cxn modelId="{304174D6-D926-434F-9340-74B30E28767D}" srcId="{3B63721C-FB13-4735-B07B-D27F96EBF0D8}" destId="{23F01525-D7E5-447E-8157-C08BB6C1684C}" srcOrd="0" destOrd="0" parTransId="{1B466DC6-4DEE-4D22-81AB-0E6F6A1DA2BC}" sibTransId="{4DB56FC8-871A-4D3C-BD2A-C6290204D0AE}"/>
    <dgm:cxn modelId="{6A33B65E-EC09-40D2-A21D-AF910EBA64C3}" srcId="{3B63721C-FB13-4735-B07B-D27F96EBF0D8}" destId="{B7301060-BE24-44F4-A758-4B8711BA7A29}" srcOrd="7" destOrd="0" parTransId="{37FCCA13-0B3B-4197-BE48-6EED158CAE01}" sibTransId="{659B3F47-8FC7-4C26-8B7E-AE66A7E083F5}"/>
    <dgm:cxn modelId="{E0949232-6F0A-4239-8800-CCC59062C2F1}" type="presOf" srcId="{23F01525-D7E5-447E-8157-C08BB6C1684C}" destId="{E605F1BF-BBAC-4061-92FB-393124A7D10F}" srcOrd="0" destOrd="0" presId="urn:microsoft.com/office/officeart/2005/8/layout/pList1"/>
    <dgm:cxn modelId="{48F1402C-6708-4DEF-803D-8BB045686F3E}" type="presOf" srcId="{4DB56FC8-871A-4D3C-BD2A-C6290204D0AE}" destId="{2B6C49F6-6E86-4F9A-9A2C-862CA02C60C3}" srcOrd="0" destOrd="0" presId="urn:microsoft.com/office/officeart/2005/8/layout/pList1"/>
    <dgm:cxn modelId="{9FA707EB-94C3-4D5F-A78B-D8888DA4842E}" srcId="{3B63721C-FB13-4735-B07B-D27F96EBF0D8}" destId="{A6BB8467-D51A-4904-9FA9-33DA94455BE3}" srcOrd="8" destOrd="0" parTransId="{A8F10EFB-7AAD-4524-8C67-C2919106484F}" sibTransId="{28E9B716-478D-41EC-B8D2-FBEE6286567D}"/>
    <dgm:cxn modelId="{BE68EB6F-84AC-446B-8732-EFE02A00B16E}" type="presOf" srcId="{72EF4217-8CB1-445C-81B4-E09042CB7225}" destId="{F35883DB-1BBF-4157-9C07-3257C40066E3}" srcOrd="0" destOrd="0" presId="urn:microsoft.com/office/officeart/2005/8/layout/pList1"/>
    <dgm:cxn modelId="{5416731B-9285-475D-B388-89AA0DEF82EB}" type="presOf" srcId="{1EF60CE1-9B02-4E37-A20B-4730A418F0AB}" destId="{10BBD860-37A6-47BE-9866-F534861063C7}" srcOrd="0" destOrd="0" presId="urn:microsoft.com/office/officeart/2005/8/layout/pList1"/>
    <dgm:cxn modelId="{2D7C01D5-EAEE-42CE-8309-760242C36B6E}" type="presOf" srcId="{02559534-D68B-4B41-894D-4293141DD6FA}" destId="{A265EBFC-98C8-49F4-BF77-C9A7E1496014}" srcOrd="0" destOrd="0" presId="urn:microsoft.com/office/officeart/2005/8/layout/pList1"/>
    <dgm:cxn modelId="{8D12C021-8CAD-4BBA-AC94-8F1C32F6E003}" type="presOf" srcId="{3B63721C-FB13-4735-B07B-D27F96EBF0D8}" destId="{D1015274-1D14-4FEE-A1A2-5A47B48C3B9C}" srcOrd="0" destOrd="0" presId="urn:microsoft.com/office/officeart/2005/8/layout/pList1"/>
    <dgm:cxn modelId="{B2275BFD-711C-4151-A7C4-9BB7352104FE}" type="presOf" srcId="{E1255852-215A-4C23-9713-193CE7566D20}" destId="{641C5EC4-22BD-4C3C-9657-FE2D5D1711F8}" srcOrd="0" destOrd="0" presId="urn:microsoft.com/office/officeart/2005/8/layout/pList1"/>
    <dgm:cxn modelId="{24C84315-E34A-44C2-B328-AA3740C53F69}" type="presOf" srcId="{659B3F47-8FC7-4C26-8B7E-AE66A7E083F5}" destId="{6BBBA14C-4B12-443F-8BE6-EFA4AE9D0788}" srcOrd="0" destOrd="0" presId="urn:microsoft.com/office/officeart/2005/8/layout/pList1"/>
    <dgm:cxn modelId="{CC454182-8843-4162-BE92-038410C8F58B}" srcId="{3B63721C-FB13-4735-B07B-D27F96EBF0D8}" destId="{02559534-D68B-4B41-894D-4293141DD6FA}" srcOrd="1" destOrd="0" parTransId="{E153A00C-EA78-4F8C-9D25-8EE4D07FA092}" sibTransId="{57857381-DA12-4A50-A751-FA2A2C12C613}"/>
    <dgm:cxn modelId="{B6009113-2999-41E7-9A34-6023C7A69178}" srcId="{3B63721C-FB13-4735-B07B-D27F96EBF0D8}" destId="{E1255852-215A-4C23-9713-193CE7566D20}" srcOrd="2" destOrd="0" parTransId="{2DAE9D16-14DE-466A-8826-9C7C2649CA45}" sibTransId="{72EF4217-8CB1-445C-81B4-E09042CB7225}"/>
    <dgm:cxn modelId="{8B763FDC-EB42-4B7B-83E9-0C227049A434}" type="presOf" srcId="{3AE1CAB3-4D25-4BA6-A1F0-364B1608DD76}" destId="{AF959478-6B96-4E0B-9155-244EEADAA8E6}" srcOrd="0" destOrd="0" presId="urn:microsoft.com/office/officeart/2005/8/layout/pList1"/>
    <dgm:cxn modelId="{03A39DA9-59B0-4916-B061-3A533D865CAD}" type="presOf" srcId="{57857381-DA12-4A50-A751-FA2A2C12C613}" destId="{DFE8E833-20AE-48EE-BD2E-7B0FF8BC8177}" srcOrd="0" destOrd="0" presId="urn:microsoft.com/office/officeart/2005/8/layout/pList1"/>
    <dgm:cxn modelId="{C0E63627-21F5-47FC-BD86-345BC58C208D}" srcId="{3B63721C-FB13-4735-B07B-D27F96EBF0D8}" destId="{6BCC3F94-E8EF-4A2D-A263-8455AB7AB46F}" srcOrd="6" destOrd="0" parTransId="{72DDF6DA-AEF5-459E-B514-E2C4DD183645}" sibTransId="{119E2C22-EBD3-4353-A954-87CF2111D37C}"/>
    <dgm:cxn modelId="{3CFA4FAE-170E-47E2-823E-C55633756C3A}" type="presOf" srcId="{6BCC3F94-E8EF-4A2D-A263-8455AB7AB46F}" destId="{84D7FAA5-F39E-4842-8A35-A4E45DB93166}" srcOrd="0" destOrd="0" presId="urn:microsoft.com/office/officeart/2005/8/layout/pList1"/>
    <dgm:cxn modelId="{72BD2D6F-47E4-4684-890A-A9C8882BA78D}" type="presOf" srcId="{A6BB8467-D51A-4904-9FA9-33DA94455BE3}" destId="{585FD173-D3F3-4B1F-B916-E9B89A2202A5}" srcOrd="0" destOrd="0" presId="urn:microsoft.com/office/officeart/2005/8/layout/pList1"/>
    <dgm:cxn modelId="{6FC46158-B329-46FE-A054-9008BE5CD018}" type="presOf" srcId="{11A3A5F7-66F1-4133-963B-AFCCF179565A}" destId="{067AE02D-CD33-44C7-B3B0-EAF11C4FA468}" srcOrd="0" destOrd="0" presId="urn:microsoft.com/office/officeart/2005/8/layout/pList1"/>
    <dgm:cxn modelId="{4723BCBA-A565-4B42-98BF-ADD36714D1E9}" type="presOf" srcId="{60B97C46-6237-4D3F-9A88-1556726893A3}" destId="{B6C06651-D8E9-4702-8D5C-0513F6457C87}" srcOrd="0" destOrd="0" presId="urn:microsoft.com/office/officeart/2005/8/layout/pList1"/>
    <dgm:cxn modelId="{1C987AE4-BEA8-41A2-A9E1-6584A23F2E83}" type="presParOf" srcId="{D1015274-1D14-4FEE-A1A2-5A47B48C3B9C}" destId="{CD8A21D5-0836-4552-B412-A64C4839F52C}" srcOrd="0" destOrd="0" presId="urn:microsoft.com/office/officeart/2005/8/layout/pList1"/>
    <dgm:cxn modelId="{3DDA880A-B7BF-4680-A841-7752929D2CA6}" type="presParOf" srcId="{CD8A21D5-0836-4552-B412-A64C4839F52C}" destId="{B13050DD-6AE4-4D21-926D-98E2BF9401F9}" srcOrd="0" destOrd="0" presId="urn:microsoft.com/office/officeart/2005/8/layout/pList1"/>
    <dgm:cxn modelId="{024EB3B7-AE42-4315-BE32-2D4E9D5A6B4C}" type="presParOf" srcId="{CD8A21D5-0836-4552-B412-A64C4839F52C}" destId="{E605F1BF-BBAC-4061-92FB-393124A7D10F}" srcOrd="1" destOrd="0" presId="urn:microsoft.com/office/officeart/2005/8/layout/pList1"/>
    <dgm:cxn modelId="{8291CF42-EF1B-43AC-B778-EF8C0D50F303}" type="presParOf" srcId="{D1015274-1D14-4FEE-A1A2-5A47B48C3B9C}" destId="{2B6C49F6-6E86-4F9A-9A2C-862CA02C60C3}" srcOrd="1" destOrd="0" presId="urn:microsoft.com/office/officeart/2005/8/layout/pList1"/>
    <dgm:cxn modelId="{C1729BEF-405C-412A-997A-324EC453AFC6}" type="presParOf" srcId="{D1015274-1D14-4FEE-A1A2-5A47B48C3B9C}" destId="{8E5ECDB8-FB47-4F7F-B605-89CA6EF8A659}" srcOrd="2" destOrd="0" presId="urn:microsoft.com/office/officeart/2005/8/layout/pList1"/>
    <dgm:cxn modelId="{B55C1B6C-70F0-4FB2-B2A2-5ECD56750C7A}" type="presParOf" srcId="{8E5ECDB8-FB47-4F7F-B605-89CA6EF8A659}" destId="{889679D5-A73F-4B80-8A49-A315CC5FFA19}" srcOrd="0" destOrd="0" presId="urn:microsoft.com/office/officeart/2005/8/layout/pList1"/>
    <dgm:cxn modelId="{730A35C2-D02D-43AB-A1A6-C95396C0CE08}" type="presParOf" srcId="{8E5ECDB8-FB47-4F7F-B605-89CA6EF8A659}" destId="{A265EBFC-98C8-49F4-BF77-C9A7E1496014}" srcOrd="1" destOrd="0" presId="urn:microsoft.com/office/officeart/2005/8/layout/pList1"/>
    <dgm:cxn modelId="{9679A0DF-FDD3-452D-87DE-640C80FA1AB4}" type="presParOf" srcId="{D1015274-1D14-4FEE-A1A2-5A47B48C3B9C}" destId="{DFE8E833-20AE-48EE-BD2E-7B0FF8BC8177}" srcOrd="3" destOrd="0" presId="urn:microsoft.com/office/officeart/2005/8/layout/pList1"/>
    <dgm:cxn modelId="{06BB2B6C-15ED-40E8-8CB2-024F236884DC}" type="presParOf" srcId="{D1015274-1D14-4FEE-A1A2-5A47B48C3B9C}" destId="{39614501-44D3-4D60-BB84-2413670E75F9}" srcOrd="4" destOrd="0" presId="urn:microsoft.com/office/officeart/2005/8/layout/pList1"/>
    <dgm:cxn modelId="{E6CC18C0-81F0-4C22-A003-7CC54F3BA5E2}" type="presParOf" srcId="{39614501-44D3-4D60-BB84-2413670E75F9}" destId="{19B5D259-89B9-487F-9982-17C0F659E327}" srcOrd="0" destOrd="0" presId="urn:microsoft.com/office/officeart/2005/8/layout/pList1"/>
    <dgm:cxn modelId="{CC0A45BD-F2D0-48C5-8694-FE4C9E3868C4}" type="presParOf" srcId="{39614501-44D3-4D60-BB84-2413670E75F9}" destId="{641C5EC4-22BD-4C3C-9657-FE2D5D1711F8}" srcOrd="1" destOrd="0" presId="urn:microsoft.com/office/officeart/2005/8/layout/pList1"/>
    <dgm:cxn modelId="{4446B7B6-8C2F-42B3-90D4-67624756ADB6}" type="presParOf" srcId="{D1015274-1D14-4FEE-A1A2-5A47B48C3B9C}" destId="{F35883DB-1BBF-4157-9C07-3257C40066E3}" srcOrd="5" destOrd="0" presId="urn:microsoft.com/office/officeart/2005/8/layout/pList1"/>
    <dgm:cxn modelId="{09E4B0AF-3F66-4621-A6B2-C22549B2BE87}" type="presParOf" srcId="{D1015274-1D14-4FEE-A1A2-5A47B48C3B9C}" destId="{BEEE758A-EF0E-4FA5-A02D-81EF8FF7F70F}" srcOrd="6" destOrd="0" presId="urn:microsoft.com/office/officeart/2005/8/layout/pList1"/>
    <dgm:cxn modelId="{2EC5C297-429E-4647-A2CC-CD0715AD8F5F}" type="presParOf" srcId="{BEEE758A-EF0E-4FA5-A02D-81EF8FF7F70F}" destId="{10240F45-ABCD-4A79-BE09-09959E6A66B0}" srcOrd="0" destOrd="0" presId="urn:microsoft.com/office/officeart/2005/8/layout/pList1"/>
    <dgm:cxn modelId="{1C728296-2489-4373-B543-ED3F8DD2740F}" type="presParOf" srcId="{BEEE758A-EF0E-4FA5-A02D-81EF8FF7F70F}" destId="{F09BB9CF-0318-4366-91F0-62D4713CCFB9}" srcOrd="1" destOrd="0" presId="urn:microsoft.com/office/officeart/2005/8/layout/pList1"/>
    <dgm:cxn modelId="{EA6B66AB-1FF6-4080-BC0C-8C808CACE6E2}" type="presParOf" srcId="{D1015274-1D14-4FEE-A1A2-5A47B48C3B9C}" destId="{B6C06651-D8E9-4702-8D5C-0513F6457C87}" srcOrd="7" destOrd="0" presId="urn:microsoft.com/office/officeart/2005/8/layout/pList1"/>
    <dgm:cxn modelId="{499CC81E-DD2B-465A-A699-8E05A6FF4466}" type="presParOf" srcId="{D1015274-1D14-4FEE-A1A2-5A47B48C3B9C}" destId="{9389D50D-E69C-4BB6-8BD9-5A42ACF2CCFB}" srcOrd="8" destOrd="0" presId="urn:microsoft.com/office/officeart/2005/8/layout/pList1"/>
    <dgm:cxn modelId="{8ACE21CF-ED60-4C33-9872-2A5B58A1F644}" type="presParOf" srcId="{9389D50D-E69C-4BB6-8BD9-5A42ACF2CCFB}" destId="{B26AD78A-D91C-44D8-9F36-0767DBA8AB98}" srcOrd="0" destOrd="0" presId="urn:microsoft.com/office/officeart/2005/8/layout/pList1"/>
    <dgm:cxn modelId="{5F1A1048-F4CD-4726-9C29-9174C373FD94}" type="presParOf" srcId="{9389D50D-E69C-4BB6-8BD9-5A42ACF2CCFB}" destId="{10BBD860-37A6-47BE-9866-F534861063C7}" srcOrd="1" destOrd="0" presId="urn:microsoft.com/office/officeart/2005/8/layout/pList1"/>
    <dgm:cxn modelId="{F0967E8F-86C5-4239-927F-323702B18A9B}" type="presParOf" srcId="{D1015274-1D14-4FEE-A1A2-5A47B48C3B9C}" destId="{8217B1AD-409A-47CE-A5F2-39DF9734545E}" srcOrd="9" destOrd="0" presId="urn:microsoft.com/office/officeart/2005/8/layout/pList1"/>
    <dgm:cxn modelId="{0C70D375-BE92-4560-B1AD-0A09EAE1248C}" type="presParOf" srcId="{D1015274-1D14-4FEE-A1A2-5A47B48C3B9C}" destId="{453FE00F-BDC7-42CB-BC0B-B894AD4B0430}" srcOrd="10" destOrd="0" presId="urn:microsoft.com/office/officeart/2005/8/layout/pList1"/>
    <dgm:cxn modelId="{24AB12CA-938B-4CFA-B3FA-76290A355BE9}" type="presParOf" srcId="{453FE00F-BDC7-42CB-BC0B-B894AD4B0430}" destId="{DAF2B2AA-2610-47EB-80AC-2374EA6EC0DE}" srcOrd="0" destOrd="0" presId="urn:microsoft.com/office/officeart/2005/8/layout/pList1"/>
    <dgm:cxn modelId="{0E730F96-B4DB-4A3B-A1C7-06A6B3A3A0CC}" type="presParOf" srcId="{453FE00F-BDC7-42CB-BC0B-B894AD4B0430}" destId="{067AE02D-CD33-44C7-B3B0-EAF11C4FA468}" srcOrd="1" destOrd="0" presId="urn:microsoft.com/office/officeart/2005/8/layout/pList1"/>
    <dgm:cxn modelId="{7A4280F8-29F7-4FD3-AD87-91CE7B566914}" type="presParOf" srcId="{D1015274-1D14-4FEE-A1A2-5A47B48C3B9C}" destId="{AF959478-6B96-4E0B-9155-244EEADAA8E6}" srcOrd="11" destOrd="0" presId="urn:microsoft.com/office/officeart/2005/8/layout/pList1"/>
    <dgm:cxn modelId="{95867B81-83D0-4D68-A5FB-2927181A6190}" type="presParOf" srcId="{D1015274-1D14-4FEE-A1A2-5A47B48C3B9C}" destId="{3D2BB553-F4C4-40FC-9555-F5D90C0D224A}" srcOrd="12" destOrd="0" presId="urn:microsoft.com/office/officeart/2005/8/layout/pList1"/>
    <dgm:cxn modelId="{807CF0F0-5715-462C-B643-C480FCCD77E7}" type="presParOf" srcId="{3D2BB553-F4C4-40FC-9555-F5D90C0D224A}" destId="{A581777D-93AD-440F-9DC5-8D48521E8DA5}" srcOrd="0" destOrd="0" presId="urn:microsoft.com/office/officeart/2005/8/layout/pList1"/>
    <dgm:cxn modelId="{86FACC70-1CCA-4541-8D44-C8E7D2D867A3}" type="presParOf" srcId="{3D2BB553-F4C4-40FC-9555-F5D90C0D224A}" destId="{84D7FAA5-F39E-4842-8A35-A4E45DB93166}" srcOrd="1" destOrd="0" presId="urn:microsoft.com/office/officeart/2005/8/layout/pList1"/>
    <dgm:cxn modelId="{77C5821E-40F7-496D-916C-969AD5BCA4FA}" type="presParOf" srcId="{D1015274-1D14-4FEE-A1A2-5A47B48C3B9C}" destId="{84283374-823D-4D6A-84E5-C4DB6F28A673}" srcOrd="13" destOrd="0" presId="urn:microsoft.com/office/officeart/2005/8/layout/pList1"/>
    <dgm:cxn modelId="{80F9DDE8-D40E-4EE4-884F-1646C223839F}" type="presParOf" srcId="{D1015274-1D14-4FEE-A1A2-5A47B48C3B9C}" destId="{BECCFE65-2037-44C1-971F-FC80C809E7E9}" srcOrd="14" destOrd="0" presId="urn:microsoft.com/office/officeart/2005/8/layout/pList1"/>
    <dgm:cxn modelId="{CCB4DC36-3CB0-40D1-8F8E-BBFAF7A421EC}" type="presParOf" srcId="{BECCFE65-2037-44C1-971F-FC80C809E7E9}" destId="{8408B408-86A6-472C-A1EF-DC4BC786E577}" srcOrd="0" destOrd="0" presId="urn:microsoft.com/office/officeart/2005/8/layout/pList1"/>
    <dgm:cxn modelId="{E32311DC-C39C-4650-9269-F953112098A3}" type="presParOf" srcId="{BECCFE65-2037-44C1-971F-FC80C809E7E9}" destId="{2B15DAA2-0CE2-420A-8935-C17814D4D6D6}" srcOrd="1" destOrd="0" presId="urn:microsoft.com/office/officeart/2005/8/layout/pList1"/>
    <dgm:cxn modelId="{DC5D704F-714B-4FB7-BFAF-8712D373A2CA}" type="presParOf" srcId="{D1015274-1D14-4FEE-A1A2-5A47B48C3B9C}" destId="{6BBBA14C-4B12-443F-8BE6-EFA4AE9D0788}" srcOrd="15" destOrd="0" presId="urn:microsoft.com/office/officeart/2005/8/layout/pList1"/>
    <dgm:cxn modelId="{95FBD8B5-5151-44E8-999A-49B921CD0726}" type="presParOf" srcId="{D1015274-1D14-4FEE-A1A2-5A47B48C3B9C}" destId="{42E37316-B546-4249-A9B5-074E5DD89998}" srcOrd="16" destOrd="0" presId="urn:microsoft.com/office/officeart/2005/8/layout/pList1"/>
    <dgm:cxn modelId="{F7E12B73-7CD6-489A-89AD-19EB112137E9}" type="presParOf" srcId="{42E37316-B546-4249-A9B5-074E5DD89998}" destId="{30FB17B1-BF04-473C-BAB0-BF4CD22FACCF}" srcOrd="0" destOrd="0" presId="urn:microsoft.com/office/officeart/2005/8/layout/pList1"/>
    <dgm:cxn modelId="{00351928-1C5B-4BFC-BF09-8FAB45B01CF1}" type="presParOf" srcId="{42E37316-B546-4249-A9B5-074E5DD89998}" destId="{585FD173-D3F3-4B1F-B916-E9B89A2202A5}"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659A7F7-47CE-4340-936E-5FA4B7D2FFA2}" type="doc">
      <dgm:prSet loTypeId="urn:microsoft.com/office/officeart/2005/8/layout/process1" loCatId="process" qsTypeId="urn:microsoft.com/office/officeart/2005/8/quickstyle/simple1" qsCatId="simple" csTypeId="urn:microsoft.com/office/officeart/2005/8/colors/accent6_4" csCatId="accent6" phldr="1"/>
      <dgm:spPr/>
      <dgm:t>
        <a:bodyPr/>
        <a:lstStyle/>
        <a:p>
          <a:endParaRPr lang="en-US"/>
        </a:p>
      </dgm:t>
    </dgm:pt>
    <dgm:pt modelId="{45F2E79D-524B-4772-9759-EE8BDF8FC37D}">
      <dgm:prSet/>
      <dgm:spPr/>
      <dgm:t>
        <a:bodyPr/>
        <a:lstStyle/>
        <a:p>
          <a:pPr algn="ctr"/>
          <a:r>
            <a:rPr lang="en-US" b="1" u="sng"/>
            <a:t>Exclusionary Criteria</a:t>
          </a:r>
        </a:p>
      </dgm:t>
    </dgm:pt>
    <dgm:pt modelId="{E2EC2B4A-0E4C-4070-B62A-A1BF5133657C}" type="parTrans" cxnId="{1DDCF4F7-EE9C-4F6C-B17F-FC14FFC6E1F4}">
      <dgm:prSet/>
      <dgm:spPr/>
      <dgm:t>
        <a:bodyPr/>
        <a:lstStyle/>
        <a:p>
          <a:endParaRPr lang="en-US"/>
        </a:p>
      </dgm:t>
    </dgm:pt>
    <dgm:pt modelId="{C316ECDC-FD92-4C60-A670-3BF90CE6F9CE}" type="sibTrans" cxnId="{1DDCF4F7-EE9C-4F6C-B17F-FC14FFC6E1F4}">
      <dgm:prSet/>
      <dgm:spPr/>
      <dgm:t>
        <a:bodyPr/>
        <a:lstStyle/>
        <a:p>
          <a:endParaRPr lang="en-US"/>
        </a:p>
      </dgm:t>
    </dgm:pt>
    <dgm:pt modelId="{F7FB1D2B-5D21-41F5-8E47-287A4469DF09}">
      <dgm:prSet/>
      <dgm:spPr/>
      <dgm:t>
        <a:bodyPr/>
        <a:lstStyle/>
        <a:p>
          <a:pPr algn="l"/>
          <a:r>
            <a:rPr lang="en-US">
              <a:latin typeface="Avenir Next LT Pro" panose="020B0504020202020204" pitchFamily="34" charset="0"/>
            </a:rPr>
            <a:t>Emergency placements </a:t>
          </a:r>
        </a:p>
      </dgm:t>
    </dgm:pt>
    <dgm:pt modelId="{C722A7FC-A56F-4256-8E4B-134E34F1F191}" type="parTrans" cxnId="{099470B4-8B20-4F8C-9796-E4D0944AE527}">
      <dgm:prSet/>
      <dgm:spPr/>
      <dgm:t>
        <a:bodyPr/>
        <a:lstStyle/>
        <a:p>
          <a:endParaRPr lang="en-US"/>
        </a:p>
      </dgm:t>
    </dgm:pt>
    <dgm:pt modelId="{51A06F85-4910-4AC5-8AD5-814DC6BACF3E}" type="sibTrans" cxnId="{099470B4-8B20-4F8C-9796-E4D0944AE527}">
      <dgm:prSet/>
      <dgm:spPr/>
      <dgm:t>
        <a:bodyPr/>
        <a:lstStyle/>
        <a:p>
          <a:endParaRPr lang="en-US"/>
        </a:p>
      </dgm:t>
    </dgm:pt>
    <dgm:pt modelId="{EED2AC63-FBDF-4B5D-9AEF-EA71D7BDEFEA}">
      <dgm:prSet/>
      <dgm:spPr/>
      <dgm:t>
        <a:bodyPr/>
        <a:lstStyle/>
        <a:p>
          <a:pPr algn="l"/>
          <a:r>
            <a:rPr lang="en-US">
              <a:latin typeface="Avenir Next LT Pro" panose="020B0504020202020204" pitchFamily="34" charset="0"/>
            </a:rPr>
            <a:t>Secure shelter for the child</a:t>
          </a:r>
        </a:p>
      </dgm:t>
    </dgm:pt>
    <dgm:pt modelId="{AF594D74-D5B4-49E5-96D8-472A38E163EF}" type="parTrans" cxnId="{1B3CE0F6-316D-4EEC-B337-C7A96E5D7E0F}">
      <dgm:prSet/>
      <dgm:spPr/>
      <dgm:t>
        <a:bodyPr/>
        <a:lstStyle/>
        <a:p>
          <a:endParaRPr lang="en-US"/>
        </a:p>
      </dgm:t>
    </dgm:pt>
    <dgm:pt modelId="{2F7D34D7-8DD2-4A47-BA13-85FBBBA6E715}" type="sibTrans" cxnId="{1B3CE0F6-316D-4EEC-B337-C7A96E5D7E0F}">
      <dgm:prSet/>
      <dgm:spPr/>
      <dgm:t>
        <a:bodyPr/>
        <a:lstStyle/>
        <a:p>
          <a:endParaRPr lang="en-US"/>
        </a:p>
      </dgm:t>
    </dgm:pt>
    <dgm:pt modelId="{CE1EAC25-A8B8-49F4-BEC8-62417AEDC3A0}">
      <dgm:prSet/>
      <dgm:spPr/>
      <dgm:t>
        <a:bodyPr/>
        <a:lstStyle/>
        <a:p>
          <a:pPr algn="l"/>
          <a:r>
            <a:rPr lang="en-US">
              <a:latin typeface="Avenir Next LT Pro" panose="020B0504020202020204" pitchFamily="34" charset="0"/>
            </a:rPr>
            <a:t>Acute psychiatric crisis: referred to a crisis stabilization unit </a:t>
          </a:r>
        </a:p>
      </dgm:t>
    </dgm:pt>
    <dgm:pt modelId="{96A85656-1D0B-4633-B169-F03D8EE295B0}" type="parTrans" cxnId="{7F77D77B-AD09-4F08-AD57-4017CB64A154}">
      <dgm:prSet/>
      <dgm:spPr/>
      <dgm:t>
        <a:bodyPr/>
        <a:lstStyle/>
        <a:p>
          <a:endParaRPr lang="en-US"/>
        </a:p>
      </dgm:t>
    </dgm:pt>
    <dgm:pt modelId="{A8A53BDB-BB40-460D-AA3A-BD9957D57457}" type="sibTrans" cxnId="{7F77D77B-AD09-4F08-AD57-4017CB64A154}">
      <dgm:prSet/>
      <dgm:spPr/>
      <dgm:t>
        <a:bodyPr/>
        <a:lstStyle/>
        <a:p>
          <a:endParaRPr lang="en-US"/>
        </a:p>
      </dgm:t>
    </dgm:pt>
    <dgm:pt modelId="{4F4D683D-3749-4F39-AA39-3889FFD4C0E7}" type="pres">
      <dgm:prSet presAssocID="{3659A7F7-47CE-4340-936E-5FA4B7D2FFA2}" presName="Name0" presStyleCnt="0">
        <dgm:presLayoutVars>
          <dgm:dir/>
          <dgm:resizeHandles val="exact"/>
        </dgm:presLayoutVars>
      </dgm:prSet>
      <dgm:spPr/>
      <dgm:t>
        <a:bodyPr/>
        <a:lstStyle/>
        <a:p>
          <a:endParaRPr lang="en-US"/>
        </a:p>
      </dgm:t>
    </dgm:pt>
    <dgm:pt modelId="{9CC7FC06-9BF2-47D1-A647-13E825D00EC1}" type="pres">
      <dgm:prSet presAssocID="{45F2E79D-524B-4772-9759-EE8BDF8FC37D}" presName="node" presStyleLbl="node1" presStyleIdx="0" presStyleCnt="1" custLinFactNeighborX="15974" custLinFactNeighborY="1350">
        <dgm:presLayoutVars>
          <dgm:bulletEnabled val="1"/>
        </dgm:presLayoutVars>
      </dgm:prSet>
      <dgm:spPr/>
      <dgm:t>
        <a:bodyPr/>
        <a:lstStyle/>
        <a:p>
          <a:endParaRPr lang="en-US"/>
        </a:p>
      </dgm:t>
    </dgm:pt>
  </dgm:ptLst>
  <dgm:cxnLst>
    <dgm:cxn modelId="{055B4F4F-6029-48DF-AE5C-27937508EF64}" type="presOf" srcId="{F7FB1D2B-5D21-41F5-8E47-287A4469DF09}" destId="{9CC7FC06-9BF2-47D1-A647-13E825D00EC1}" srcOrd="0" destOrd="1" presId="urn:microsoft.com/office/officeart/2005/8/layout/process1"/>
    <dgm:cxn modelId="{1B3CE0F6-316D-4EEC-B337-C7A96E5D7E0F}" srcId="{45F2E79D-524B-4772-9759-EE8BDF8FC37D}" destId="{EED2AC63-FBDF-4B5D-9AEF-EA71D7BDEFEA}" srcOrd="1" destOrd="0" parTransId="{AF594D74-D5B4-49E5-96D8-472A38E163EF}" sibTransId="{2F7D34D7-8DD2-4A47-BA13-85FBBBA6E715}"/>
    <dgm:cxn modelId="{B25992ED-120A-4460-AAF5-B9E5E15AC10B}" type="presOf" srcId="{CE1EAC25-A8B8-49F4-BEC8-62417AEDC3A0}" destId="{9CC7FC06-9BF2-47D1-A647-13E825D00EC1}" srcOrd="0" destOrd="3" presId="urn:microsoft.com/office/officeart/2005/8/layout/process1"/>
    <dgm:cxn modelId="{F373FDD9-7973-4A36-8C63-0AF77B8500B9}" type="presOf" srcId="{3659A7F7-47CE-4340-936E-5FA4B7D2FFA2}" destId="{4F4D683D-3749-4F39-AA39-3889FFD4C0E7}" srcOrd="0" destOrd="0" presId="urn:microsoft.com/office/officeart/2005/8/layout/process1"/>
    <dgm:cxn modelId="{099470B4-8B20-4F8C-9796-E4D0944AE527}" srcId="{45F2E79D-524B-4772-9759-EE8BDF8FC37D}" destId="{F7FB1D2B-5D21-41F5-8E47-287A4469DF09}" srcOrd="0" destOrd="0" parTransId="{C722A7FC-A56F-4256-8E4B-134E34F1F191}" sibTransId="{51A06F85-4910-4AC5-8AD5-814DC6BACF3E}"/>
    <dgm:cxn modelId="{6D909853-B53B-4EAF-A37A-A4F12EFF8283}" type="presOf" srcId="{EED2AC63-FBDF-4B5D-9AEF-EA71D7BDEFEA}" destId="{9CC7FC06-9BF2-47D1-A647-13E825D00EC1}" srcOrd="0" destOrd="2" presId="urn:microsoft.com/office/officeart/2005/8/layout/process1"/>
    <dgm:cxn modelId="{FAC5062B-8A61-4FFF-8DEE-DB43306544AC}" type="presOf" srcId="{45F2E79D-524B-4772-9759-EE8BDF8FC37D}" destId="{9CC7FC06-9BF2-47D1-A647-13E825D00EC1}" srcOrd="0" destOrd="0" presId="urn:microsoft.com/office/officeart/2005/8/layout/process1"/>
    <dgm:cxn modelId="{7F77D77B-AD09-4F08-AD57-4017CB64A154}" srcId="{45F2E79D-524B-4772-9759-EE8BDF8FC37D}" destId="{CE1EAC25-A8B8-49F4-BEC8-62417AEDC3A0}" srcOrd="2" destOrd="0" parTransId="{96A85656-1D0B-4633-B169-F03D8EE295B0}" sibTransId="{A8A53BDB-BB40-460D-AA3A-BD9957D57457}"/>
    <dgm:cxn modelId="{1DDCF4F7-EE9C-4F6C-B17F-FC14FFC6E1F4}" srcId="{3659A7F7-47CE-4340-936E-5FA4B7D2FFA2}" destId="{45F2E79D-524B-4772-9759-EE8BDF8FC37D}" srcOrd="0" destOrd="0" parTransId="{E2EC2B4A-0E4C-4070-B62A-A1BF5133657C}" sibTransId="{C316ECDC-FD92-4C60-A670-3BF90CE6F9CE}"/>
    <dgm:cxn modelId="{43385F2D-9C36-43A7-A3FE-D5E8F6BF06CF}" type="presParOf" srcId="{4F4D683D-3749-4F39-AA39-3889FFD4C0E7}" destId="{9CC7FC06-9BF2-47D1-A647-13E825D00EC1}" srcOrd="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1587AD5-6E4F-479F-8C8A-ED91AF2DC614}" type="doc">
      <dgm:prSet loTypeId="urn:microsoft.com/office/officeart/2008/layout/PictureStrips" loCatId="picture" qsTypeId="urn:microsoft.com/office/officeart/2005/8/quickstyle/simple1" qsCatId="simple" csTypeId="urn:microsoft.com/office/officeart/2005/8/colors/accent6_5" csCatId="accent6" phldr="1"/>
      <dgm:spPr/>
      <dgm:t>
        <a:bodyPr/>
        <a:lstStyle/>
        <a:p>
          <a:endParaRPr lang="en-US"/>
        </a:p>
      </dgm:t>
    </dgm:pt>
    <dgm:pt modelId="{021D9E23-8E9D-4AA5-8E1B-3F9FC942D90A}">
      <dgm:prSet custT="1"/>
      <dgm:spPr/>
      <dgm:t>
        <a:bodyPr/>
        <a:lstStyle/>
        <a:p>
          <a:r>
            <a:rPr lang="en-US" sz="2400">
              <a:latin typeface="Avenir Next LT Pro" panose="020B0504020202020204" pitchFamily="34" charset="0"/>
            </a:rPr>
            <a:t>Trauma Informed Treatment Model </a:t>
          </a:r>
        </a:p>
      </dgm:t>
    </dgm:pt>
    <dgm:pt modelId="{E29B5C3B-2128-4642-8000-A2C6569D5086}" type="parTrans" cxnId="{7EE50C7C-8898-49C4-80A9-7D4F8318886C}">
      <dgm:prSet/>
      <dgm:spPr/>
      <dgm:t>
        <a:bodyPr/>
        <a:lstStyle/>
        <a:p>
          <a:endParaRPr lang="en-US"/>
        </a:p>
      </dgm:t>
    </dgm:pt>
    <dgm:pt modelId="{0265DE76-D695-40C5-8DBC-D8218CC994A1}" type="sibTrans" cxnId="{7EE50C7C-8898-49C4-80A9-7D4F8318886C}">
      <dgm:prSet/>
      <dgm:spPr/>
      <dgm:t>
        <a:bodyPr/>
        <a:lstStyle/>
        <a:p>
          <a:endParaRPr lang="en-US"/>
        </a:p>
      </dgm:t>
    </dgm:pt>
    <dgm:pt modelId="{EC90B466-8BE3-4F76-AF60-AE8D0EB9364E}">
      <dgm:prSet custT="1"/>
      <dgm:spPr/>
      <dgm:t>
        <a:bodyPr/>
        <a:lstStyle/>
        <a:p>
          <a:r>
            <a:rPr lang="en-US" sz="2400">
              <a:latin typeface="Avenir Next LT Pro" panose="020B0504020202020204" pitchFamily="34" charset="0"/>
            </a:rPr>
            <a:t>Availability of Clinical Services </a:t>
          </a:r>
        </a:p>
      </dgm:t>
    </dgm:pt>
    <dgm:pt modelId="{8AD4F4F6-D562-4B19-A09B-9E83736BD78F}" type="parTrans" cxnId="{B81089CB-1B38-45E5-811E-73CC1D9224BE}">
      <dgm:prSet/>
      <dgm:spPr/>
      <dgm:t>
        <a:bodyPr/>
        <a:lstStyle/>
        <a:p>
          <a:endParaRPr lang="en-US"/>
        </a:p>
      </dgm:t>
    </dgm:pt>
    <dgm:pt modelId="{4D81A49D-43EA-4E32-93D4-BA99942421D6}" type="sibTrans" cxnId="{B81089CB-1B38-45E5-811E-73CC1D9224BE}">
      <dgm:prSet/>
      <dgm:spPr/>
      <dgm:t>
        <a:bodyPr/>
        <a:lstStyle/>
        <a:p>
          <a:endParaRPr lang="en-US"/>
        </a:p>
      </dgm:t>
    </dgm:pt>
    <dgm:pt modelId="{71260D57-DCF4-481C-87D7-6A4059C8F719}">
      <dgm:prSet custT="1"/>
      <dgm:spPr/>
      <dgm:t>
        <a:bodyPr/>
        <a:lstStyle/>
        <a:p>
          <a:r>
            <a:rPr lang="en-US" sz="2400">
              <a:latin typeface="Avenir Next LT Pro" panose="020B0504020202020204" pitchFamily="34" charset="0"/>
            </a:rPr>
            <a:t>Family Engagement </a:t>
          </a:r>
        </a:p>
      </dgm:t>
    </dgm:pt>
    <dgm:pt modelId="{33A5B219-C4FF-4FEB-B0E1-A300514A85EA}" type="parTrans" cxnId="{FB669335-6378-4D25-8F0F-E20342FF5AA6}">
      <dgm:prSet/>
      <dgm:spPr/>
      <dgm:t>
        <a:bodyPr/>
        <a:lstStyle/>
        <a:p>
          <a:endParaRPr lang="en-US"/>
        </a:p>
      </dgm:t>
    </dgm:pt>
    <dgm:pt modelId="{E5EC22EC-E5B0-43F8-9EE4-A87FEA20B7EE}" type="sibTrans" cxnId="{FB669335-6378-4D25-8F0F-E20342FF5AA6}">
      <dgm:prSet/>
      <dgm:spPr/>
      <dgm:t>
        <a:bodyPr/>
        <a:lstStyle/>
        <a:p>
          <a:endParaRPr lang="en-US"/>
        </a:p>
      </dgm:t>
    </dgm:pt>
    <dgm:pt modelId="{E955E90E-927D-462A-9EFE-6D75E8AEF684}">
      <dgm:prSet custT="1"/>
      <dgm:spPr/>
      <dgm:t>
        <a:bodyPr/>
        <a:lstStyle/>
        <a:p>
          <a:r>
            <a:rPr lang="en-US" sz="2400">
              <a:latin typeface="Avenir Next LT Pro" panose="020B0504020202020204" pitchFamily="34" charset="0"/>
            </a:rPr>
            <a:t>Discharge and Aftercare Support </a:t>
          </a:r>
        </a:p>
      </dgm:t>
    </dgm:pt>
    <dgm:pt modelId="{53A1E93E-FD8B-4B26-BE93-8F7C13086B63}" type="parTrans" cxnId="{B18DAC76-6D74-4DCA-A44B-B7F7F5AB6B08}">
      <dgm:prSet/>
      <dgm:spPr/>
      <dgm:t>
        <a:bodyPr/>
        <a:lstStyle/>
        <a:p>
          <a:endParaRPr lang="en-US"/>
        </a:p>
      </dgm:t>
    </dgm:pt>
    <dgm:pt modelId="{33D3EF66-78F6-41CD-992F-0ACD2B5F6666}" type="sibTrans" cxnId="{B18DAC76-6D74-4DCA-A44B-B7F7F5AB6B08}">
      <dgm:prSet/>
      <dgm:spPr/>
      <dgm:t>
        <a:bodyPr/>
        <a:lstStyle/>
        <a:p>
          <a:endParaRPr lang="en-US"/>
        </a:p>
      </dgm:t>
    </dgm:pt>
    <dgm:pt modelId="{DD37472B-10AA-4F0B-8D58-50AE2F71E5CA}">
      <dgm:prSet custT="1"/>
      <dgm:spPr/>
      <dgm:t>
        <a:bodyPr/>
        <a:lstStyle/>
        <a:p>
          <a:r>
            <a:rPr lang="en-US" sz="2400">
              <a:latin typeface="Avenir Next LT Pro" panose="020B0504020202020204" pitchFamily="34" charset="0"/>
            </a:rPr>
            <a:t>Background Screening Requirements  </a:t>
          </a:r>
        </a:p>
      </dgm:t>
    </dgm:pt>
    <dgm:pt modelId="{808BE3A4-BED2-4E21-ACBA-60371154FF8F}" type="parTrans" cxnId="{58330878-E91F-4146-8D96-3D355F06533D}">
      <dgm:prSet/>
      <dgm:spPr/>
      <dgm:t>
        <a:bodyPr/>
        <a:lstStyle/>
        <a:p>
          <a:endParaRPr lang="en-US"/>
        </a:p>
      </dgm:t>
    </dgm:pt>
    <dgm:pt modelId="{7BB378E1-C677-4840-874B-DB4A4D50E616}" type="sibTrans" cxnId="{58330878-E91F-4146-8D96-3D355F06533D}">
      <dgm:prSet/>
      <dgm:spPr/>
      <dgm:t>
        <a:bodyPr/>
        <a:lstStyle/>
        <a:p>
          <a:endParaRPr lang="en-US"/>
        </a:p>
      </dgm:t>
    </dgm:pt>
    <dgm:pt modelId="{DD938C89-3D3B-4B5E-A37C-61E129C29933}">
      <dgm:prSet custT="1"/>
      <dgm:spPr/>
      <dgm:t>
        <a:bodyPr/>
        <a:lstStyle/>
        <a:p>
          <a:r>
            <a:rPr lang="en-US" sz="2400">
              <a:latin typeface="Avenir Next LT Pro" panose="020B0504020202020204" pitchFamily="34" charset="0"/>
            </a:rPr>
            <a:t>Accreditation</a:t>
          </a:r>
        </a:p>
      </dgm:t>
    </dgm:pt>
    <dgm:pt modelId="{9AC0192F-2CF0-42B4-8C9C-D5FB6E9C9928}" type="parTrans" cxnId="{BC6D5E34-C3FE-4062-A92E-19D20EF1E49A}">
      <dgm:prSet/>
      <dgm:spPr/>
      <dgm:t>
        <a:bodyPr/>
        <a:lstStyle/>
        <a:p>
          <a:endParaRPr lang="en-US"/>
        </a:p>
      </dgm:t>
    </dgm:pt>
    <dgm:pt modelId="{308520E1-2677-4B18-B232-BA0A7F1907A1}" type="sibTrans" cxnId="{BC6D5E34-C3FE-4062-A92E-19D20EF1E49A}">
      <dgm:prSet/>
      <dgm:spPr/>
      <dgm:t>
        <a:bodyPr/>
        <a:lstStyle/>
        <a:p>
          <a:endParaRPr lang="en-US"/>
        </a:p>
      </dgm:t>
    </dgm:pt>
    <dgm:pt modelId="{B74BD362-78F6-4D90-A25D-39252C5A8025}" type="pres">
      <dgm:prSet presAssocID="{F1587AD5-6E4F-479F-8C8A-ED91AF2DC614}" presName="Name0" presStyleCnt="0">
        <dgm:presLayoutVars>
          <dgm:dir/>
          <dgm:resizeHandles val="exact"/>
        </dgm:presLayoutVars>
      </dgm:prSet>
      <dgm:spPr/>
      <dgm:t>
        <a:bodyPr/>
        <a:lstStyle/>
        <a:p>
          <a:endParaRPr lang="en-US"/>
        </a:p>
      </dgm:t>
    </dgm:pt>
    <dgm:pt modelId="{801F12D0-A5D9-4F8C-89FF-D4944855A15F}" type="pres">
      <dgm:prSet presAssocID="{DD938C89-3D3B-4B5E-A37C-61E129C29933}" presName="composite" presStyleCnt="0"/>
      <dgm:spPr/>
    </dgm:pt>
    <dgm:pt modelId="{8B08F638-7860-4019-B061-02EE3A60DB27}" type="pres">
      <dgm:prSet presAssocID="{DD938C89-3D3B-4B5E-A37C-61E129C29933}" presName="rect1" presStyleLbl="trAlignAcc1" presStyleIdx="0" presStyleCnt="6">
        <dgm:presLayoutVars>
          <dgm:bulletEnabled val="1"/>
        </dgm:presLayoutVars>
      </dgm:prSet>
      <dgm:spPr/>
      <dgm:t>
        <a:bodyPr/>
        <a:lstStyle/>
        <a:p>
          <a:endParaRPr lang="en-US"/>
        </a:p>
      </dgm:t>
    </dgm:pt>
    <dgm:pt modelId="{36C6A458-8E6F-4A98-8C2B-F2BA99E7C992}" type="pres">
      <dgm:prSet presAssocID="{DD938C89-3D3B-4B5E-A37C-61E129C29933}" presName="rect2" presStyleLbl="fgImgPlace1" presStyleIdx="0" presStyleCnt="6" custScaleX="98051" custScaleY="67032"/>
      <dgm:spPr>
        <a:blipFill>
          <a:blip xmlns:r="http://schemas.openxmlformats.org/officeDocument/2006/relationships" r:embed="rId1" cstate="hqprint">
            <a:duotone>
              <a:schemeClr val="accent6">
                <a:alpha val="90000"/>
                <a:hueOff val="0"/>
                <a:satOff val="0"/>
                <a:lumOff val="0"/>
                <a:alphaOff val="0"/>
                <a:shade val="20000"/>
                <a:satMod val="200000"/>
              </a:schemeClr>
              <a:schemeClr val="accent6">
                <a:alpha val="90000"/>
                <a:hueOff val="0"/>
                <a:satOff val="0"/>
                <a:lumOff val="0"/>
                <a:alphaOff val="0"/>
                <a:tint val="12000"/>
                <a:satMod val="190000"/>
              </a:schemeClr>
            </a:duotone>
            <a:extLst>
              <a:ext uri="{28A0092B-C50C-407E-A947-70E740481C1C}">
                <a14:useLocalDpi xmlns:a14="http://schemas.microsoft.com/office/drawing/2010/main" val="0"/>
              </a:ext>
            </a:extLst>
          </a:blip>
          <a:srcRect/>
          <a:stretch>
            <a:fillRect l="-38000" r="-38000"/>
          </a:stretch>
        </a:blipFill>
      </dgm:spPr>
      <dgm:t>
        <a:bodyPr/>
        <a:lstStyle/>
        <a:p>
          <a:endParaRPr lang="en-US"/>
        </a:p>
      </dgm:t>
    </dgm:pt>
    <dgm:pt modelId="{29B02798-615A-4998-934E-C25F7463375D}" type="pres">
      <dgm:prSet presAssocID="{308520E1-2677-4B18-B232-BA0A7F1907A1}" presName="sibTrans" presStyleCnt="0"/>
      <dgm:spPr/>
    </dgm:pt>
    <dgm:pt modelId="{73782E15-E32A-4B3C-B270-2FBA4489C649}" type="pres">
      <dgm:prSet presAssocID="{021D9E23-8E9D-4AA5-8E1B-3F9FC942D90A}" presName="composite" presStyleCnt="0"/>
      <dgm:spPr/>
    </dgm:pt>
    <dgm:pt modelId="{106ABBB5-3C9F-4E90-8242-2D184708E457}" type="pres">
      <dgm:prSet presAssocID="{021D9E23-8E9D-4AA5-8E1B-3F9FC942D90A}" presName="rect1" presStyleLbl="trAlignAcc1" presStyleIdx="1" presStyleCnt="6">
        <dgm:presLayoutVars>
          <dgm:bulletEnabled val="1"/>
        </dgm:presLayoutVars>
      </dgm:prSet>
      <dgm:spPr/>
      <dgm:t>
        <a:bodyPr/>
        <a:lstStyle/>
        <a:p>
          <a:endParaRPr lang="en-US"/>
        </a:p>
      </dgm:t>
    </dgm:pt>
    <dgm:pt modelId="{546A7DB3-B4A7-4DF2-AAAF-15CEAED06D7E}" type="pres">
      <dgm:prSet presAssocID="{021D9E23-8E9D-4AA5-8E1B-3F9FC942D90A}" presName="rect2" presStyleLbl="fgImgPlace1" presStyleIdx="1" presStyleCnt="6" custScaleX="98051" custScaleY="67032"/>
      <dgm:spPr>
        <a:blipFill>
          <a:blip xmlns:r="http://schemas.openxmlformats.org/officeDocument/2006/relationships" r:embed="rId2" cstate="hqprint">
            <a:duotone>
              <a:schemeClr val="accent6">
                <a:alpha val="90000"/>
                <a:hueOff val="15978"/>
                <a:satOff val="-603"/>
                <a:lumOff val="2109"/>
                <a:alphaOff val="-8000"/>
                <a:shade val="20000"/>
                <a:satMod val="200000"/>
              </a:schemeClr>
              <a:schemeClr val="accent6">
                <a:alpha val="90000"/>
                <a:hueOff val="15978"/>
                <a:satOff val="-603"/>
                <a:lumOff val="2109"/>
                <a:alphaOff val="-8000"/>
                <a:tint val="12000"/>
                <a:satMod val="190000"/>
              </a:schemeClr>
            </a:duotone>
            <a:extLst>
              <a:ext uri="{28A0092B-C50C-407E-A947-70E740481C1C}">
                <a14:useLocalDpi xmlns:a14="http://schemas.microsoft.com/office/drawing/2010/main" val="0"/>
              </a:ext>
            </a:extLst>
          </a:blip>
          <a:srcRect/>
          <a:stretch>
            <a:fillRect l="-38000" r="-38000"/>
          </a:stretch>
        </a:blipFill>
      </dgm:spPr>
      <dgm:t>
        <a:bodyPr/>
        <a:lstStyle/>
        <a:p>
          <a:endParaRPr lang="en-US"/>
        </a:p>
      </dgm:t>
    </dgm:pt>
    <dgm:pt modelId="{AEBC8ECA-D2FE-4ABD-98C2-FF9650A38C24}" type="pres">
      <dgm:prSet presAssocID="{0265DE76-D695-40C5-8DBC-D8218CC994A1}" presName="sibTrans" presStyleCnt="0"/>
      <dgm:spPr/>
    </dgm:pt>
    <dgm:pt modelId="{6855740B-5EEA-409D-9BFF-073178DD9ECF}" type="pres">
      <dgm:prSet presAssocID="{EC90B466-8BE3-4F76-AF60-AE8D0EB9364E}" presName="composite" presStyleCnt="0"/>
      <dgm:spPr/>
    </dgm:pt>
    <dgm:pt modelId="{5DA08D5F-76F6-4A89-8C66-1915916395B7}" type="pres">
      <dgm:prSet presAssocID="{EC90B466-8BE3-4F76-AF60-AE8D0EB9364E}" presName="rect1" presStyleLbl="trAlignAcc1" presStyleIdx="2" presStyleCnt="6">
        <dgm:presLayoutVars>
          <dgm:bulletEnabled val="1"/>
        </dgm:presLayoutVars>
      </dgm:prSet>
      <dgm:spPr/>
      <dgm:t>
        <a:bodyPr/>
        <a:lstStyle/>
        <a:p>
          <a:endParaRPr lang="en-US"/>
        </a:p>
      </dgm:t>
    </dgm:pt>
    <dgm:pt modelId="{2E1006A1-0249-472C-AE23-1E6918A3BDD5}" type="pres">
      <dgm:prSet presAssocID="{EC90B466-8BE3-4F76-AF60-AE8D0EB9364E}" presName="rect2" presStyleLbl="fgImgPlace1" presStyleIdx="2" presStyleCnt="6" custScaleX="98051" custScaleY="67032"/>
      <dgm:spPr>
        <a:blipFill>
          <a:blip xmlns:r="http://schemas.openxmlformats.org/officeDocument/2006/relationships" r:embed="rId3" cstate="hqprint">
            <a:duotone>
              <a:schemeClr val="accent6">
                <a:alpha val="90000"/>
                <a:hueOff val="31956"/>
                <a:satOff val="-1207"/>
                <a:lumOff val="4217"/>
                <a:alphaOff val="-16000"/>
                <a:shade val="20000"/>
                <a:satMod val="200000"/>
              </a:schemeClr>
              <a:schemeClr val="accent6">
                <a:alpha val="90000"/>
                <a:hueOff val="31956"/>
                <a:satOff val="-1207"/>
                <a:lumOff val="4217"/>
                <a:alphaOff val="-16000"/>
                <a:tint val="12000"/>
                <a:satMod val="190000"/>
              </a:schemeClr>
            </a:duotone>
            <a:extLst>
              <a:ext uri="{28A0092B-C50C-407E-A947-70E740481C1C}">
                <a14:useLocalDpi xmlns:a14="http://schemas.microsoft.com/office/drawing/2010/main" val="0"/>
              </a:ext>
            </a:extLst>
          </a:blip>
          <a:srcRect/>
          <a:stretch>
            <a:fillRect t="-2000" b="-2000"/>
          </a:stretch>
        </a:blipFill>
      </dgm:spPr>
      <dgm:t>
        <a:bodyPr/>
        <a:lstStyle/>
        <a:p>
          <a:endParaRPr lang="en-US"/>
        </a:p>
      </dgm:t>
    </dgm:pt>
    <dgm:pt modelId="{0D12125A-AB34-4428-AA02-F55A53AC0306}" type="pres">
      <dgm:prSet presAssocID="{4D81A49D-43EA-4E32-93D4-BA99942421D6}" presName="sibTrans" presStyleCnt="0"/>
      <dgm:spPr/>
    </dgm:pt>
    <dgm:pt modelId="{95E53555-3991-4B37-B0C8-CD1566BE722F}" type="pres">
      <dgm:prSet presAssocID="{71260D57-DCF4-481C-87D7-6A4059C8F719}" presName="composite" presStyleCnt="0"/>
      <dgm:spPr/>
    </dgm:pt>
    <dgm:pt modelId="{3E247298-5352-4500-A70F-863A67AA39AF}" type="pres">
      <dgm:prSet presAssocID="{71260D57-DCF4-481C-87D7-6A4059C8F719}" presName="rect1" presStyleLbl="trAlignAcc1" presStyleIdx="3" presStyleCnt="6">
        <dgm:presLayoutVars>
          <dgm:bulletEnabled val="1"/>
        </dgm:presLayoutVars>
      </dgm:prSet>
      <dgm:spPr/>
      <dgm:t>
        <a:bodyPr/>
        <a:lstStyle/>
        <a:p>
          <a:endParaRPr lang="en-US"/>
        </a:p>
      </dgm:t>
    </dgm:pt>
    <dgm:pt modelId="{1CD771FD-EFB3-4D56-8A79-2D3BA9D616BF}" type="pres">
      <dgm:prSet presAssocID="{71260D57-DCF4-481C-87D7-6A4059C8F719}" presName="rect2" presStyleLbl="fgImgPlace1" presStyleIdx="3" presStyleCnt="6" custScaleX="98051" custScaleY="67032"/>
      <dgm:spPr>
        <a:blipFill>
          <a:blip xmlns:r="http://schemas.openxmlformats.org/officeDocument/2006/relationships" r:embed="rId4" cstate="hqprint">
            <a:duotone>
              <a:schemeClr val="accent6">
                <a:alpha val="90000"/>
                <a:hueOff val="47934"/>
                <a:satOff val="-1810"/>
                <a:lumOff val="6326"/>
                <a:alphaOff val="-24000"/>
                <a:shade val="20000"/>
                <a:satMod val="200000"/>
              </a:schemeClr>
              <a:schemeClr val="accent6">
                <a:alpha val="90000"/>
                <a:hueOff val="47934"/>
                <a:satOff val="-1810"/>
                <a:lumOff val="6326"/>
                <a:alphaOff val="-24000"/>
                <a:tint val="12000"/>
                <a:satMod val="190000"/>
              </a:schemeClr>
            </a:duotone>
            <a:extLst>
              <a:ext uri="{28A0092B-C50C-407E-A947-70E740481C1C}">
                <a14:useLocalDpi xmlns:a14="http://schemas.microsoft.com/office/drawing/2010/main" val="0"/>
              </a:ext>
            </a:extLst>
          </a:blip>
          <a:srcRect/>
          <a:stretch>
            <a:fillRect l="-10000" r="-10000"/>
          </a:stretch>
        </a:blipFill>
      </dgm:spPr>
      <dgm:t>
        <a:bodyPr/>
        <a:lstStyle/>
        <a:p>
          <a:endParaRPr lang="en-US"/>
        </a:p>
      </dgm:t>
    </dgm:pt>
    <dgm:pt modelId="{72D519BB-3B8C-4D4D-AE43-EC675466E804}" type="pres">
      <dgm:prSet presAssocID="{E5EC22EC-E5B0-43F8-9EE4-A87FEA20B7EE}" presName="sibTrans" presStyleCnt="0"/>
      <dgm:spPr/>
    </dgm:pt>
    <dgm:pt modelId="{D1C2ECA8-0FAE-4EF3-957C-88D6C032B146}" type="pres">
      <dgm:prSet presAssocID="{DD37472B-10AA-4F0B-8D58-50AE2F71E5CA}" presName="composite" presStyleCnt="0"/>
      <dgm:spPr/>
    </dgm:pt>
    <dgm:pt modelId="{F72AFA9B-E48B-495C-93AE-98C0B3A2482A}" type="pres">
      <dgm:prSet presAssocID="{DD37472B-10AA-4F0B-8D58-50AE2F71E5CA}" presName="rect1" presStyleLbl="trAlignAcc1" presStyleIdx="4" presStyleCnt="6">
        <dgm:presLayoutVars>
          <dgm:bulletEnabled val="1"/>
        </dgm:presLayoutVars>
      </dgm:prSet>
      <dgm:spPr/>
      <dgm:t>
        <a:bodyPr/>
        <a:lstStyle/>
        <a:p>
          <a:endParaRPr lang="en-US"/>
        </a:p>
      </dgm:t>
    </dgm:pt>
    <dgm:pt modelId="{DDE6FF6D-E8D0-4704-ADD0-5003AF51AEDC}" type="pres">
      <dgm:prSet presAssocID="{DD37472B-10AA-4F0B-8D58-50AE2F71E5CA}" presName="rect2" presStyleLbl="fgImgPlace1" presStyleIdx="4" presStyleCnt="6" custScaleX="98051" custScaleY="67032"/>
      <dgm:spPr>
        <a:blipFill>
          <a:blip xmlns:r="http://schemas.openxmlformats.org/officeDocument/2006/relationships" r:embed="rId5" cstate="hqprint">
            <a:duotone>
              <a:schemeClr val="accent6">
                <a:alpha val="90000"/>
                <a:hueOff val="63913"/>
                <a:satOff val="-2414"/>
                <a:lumOff val="8434"/>
                <a:alphaOff val="-32000"/>
                <a:shade val="20000"/>
                <a:satMod val="200000"/>
              </a:schemeClr>
              <a:schemeClr val="accent6">
                <a:alpha val="90000"/>
                <a:hueOff val="63913"/>
                <a:satOff val="-2414"/>
                <a:lumOff val="8434"/>
                <a:alphaOff val="-32000"/>
                <a:tint val="12000"/>
                <a:satMod val="190000"/>
              </a:schemeClr>
            </a:duotone>
            <a:extLst>
              <a:ext uri="{28A0092B-C50C-407E-A947-70E740481C1C}">
                <a14:useLocalDpi xmlns:a14="http://schemas.microsoft.com/office/drawing/2010/main" val="0"/>
              </a:ext>
            </a:extLst>
          </a:blip>
          <a:srcRect/>
          <a:stretch>
            <a:fillRect/>
          </a:stretch>
        </a:blipFill>
      </dgm:spPr>
      <dgm:t>
        <a:bodyPr/>
        <a:lstStyle/>
        <a:p>
          <a:endParaRPr lang="en-US"/>
        </a:p>
      </dgm:t>
    </dgm:pt>
    <dgm:pt modelId="{71FD796B-B1AA-4858-B079-BF4EB1B44A21}" type="pres">
      <dgm:prSet presAssocID="{7BB378E1-C677-4840-874B-DB4A4D50E616}" presName="sibTrans" presStyleCnt="0"/>
      <dgm:spPr/>
    </dgm:pt>
    <dgm:pt modelId="{D333509C-AD78-40EA-BDA7-5CDEAAFEB2A6}" type="pres">
      <dgm:prSet presAssocID="{E955E90E-927D-462A-9EFE-6D75E8AEF684}" presName="composite" presStyleCnt="0"/>
      <dgm:spPr/>
    </dgm:pt>
    <dgm:pt modelId="{785C837A-5DD1-49C9-BE57-001BCEDDC498}" type="pres">
      <dgm:prSet presAssocID="{E955E90E-927D-462A-9EFE-6D75E8AEF684}" presName="rect1" presStyleLbl="trAlignAcc1" presStyleIdx="5" presStyleCnt="6">
        <dgm:presLayoutVars>
          <dgm:bulletEnabled val="1"/>
        </dgm:presLayoutVars>
      </dgm:prSet>
      <dgm:spPr/>
      <dgm:t>
        <a:bodyPr/>
        <a:lstStyle/>
        <a:p>
          <a:endParaRPr lang="en-US"/>
        </a:p>
      </dgm:t>
    </dgm:pt>
    <dgm:pt modelId="{A771937D-E504-4FAB-B2E5-F94436028C92}" type="pres">
      <dgm:prSet presAssocID="{E955E90E-927D-462A-9EFE-6D75E8AEF684}" presName="rect2" presStyleLbl="fgImgPlace1" presStyleIdx="5" presStyleCnt="6" custScaleX="98051" custScaleY="67032"/>
      <dgm:spPr>
        <a:blipFill>
          <a:blip xmlns:r="http://schemas.openxmlformats.org/officeDocument/2006/relationships" r:embed="rId6" cstate="hqprint">
            <a:duotone>
              <a:schemeClr val="accent6">
                <a:alpha val="90000"/>
                <a:hueOff val="79891"/>
                <a:satOff val="-3017"/>
                <a:lumOff val="10543"/>
                <a:alphaOff val="-40000"/>
                <a:shade val="20000"/>
                <a:satMod val="200000"/>
              </a:schemeClr>
              <a:schemeClr val="accent6">
                <a:alpha val="90000"/>
                <a:hueOff val="79891"/>
                <a:satOff val="-3017"/>
                <a:lumOff val="10543"/>
                <a:alphaOff val="-40000"/>
                <a:tint val="12000"/>
                <a:satMod val="190000"/>
              </a:schemeClr>
            </a:duotone>
            <a:extLst>
              <a:ext uri="{28A0092B-C50C-407E-A947-70E740481C1C}">
                <a14:useLocalDpi xmlns:a14="http://schemas.microsoft.com/office/drawing/2010/main" val="0"/>
              </a:ext>
            </a:extLst>
          </a:blip>
          <a:srcRect/>
          <a:stretch>
            <a:fillRect l="-1000" r="-1000"/>
          </a:stretch>
        </a:blipFill>
      </dgm:spPr>
      <dgm:t>
        <a:bodyPr/>
        <a:lstStyle/>
        <a:p>
          <a:endParaRPr lang="en-US"/>
        </a:p>
      </dgm:t>
    </dgm:pt>
  </dgm:ptLst>
  <dgm:cxnLst>
    <dgm:cxn modelId="{B81089CB-1B38-45E5-811E-73CC1D9224BE}" srcId="{F1587AD5-6E4F-479F-8C8A-ED91AF2DC614}" destId="{EC90B466-8BE3-4F76-AF60-AE8D0EB9364E}" srcOrd="2" destOrd="0" parTransId="{8AD4F4F6-D562-4B19-A09B-9E83736BD78F}" sibTransId="{4D81A49D-43EA-4E32-93D4-BA99942421D6}"/>
    <dgm:cxn modelId="{A98A6AC9-962C-4319-B5CD-5D8F5FD84DE6}" type="presOf" srcId="{021D9E23-8E9D-4AA5-8E1B-3F9FC942D90A}" destId="{106ABBB5-3C9F-4E90-8242-2D184708E457}" srcOrd="0" destOrd="0" presId="urn:microsoft.com/office/officeart/2008/layout/PictureStrips"/>
    <dgm:cxn modelId="{7EE50C7C-8898-49C4-80A9-7D4F8318886C}" srcId="{F1587AD5-6E4F-479F-8C8A-ED91AF2DC614}" destId="{021D9E23-8E9D-4AA5-8E1B-3F9FC942D90A}" srcOrd="1" destOrd="0" parTransId="{E29B5C3B-2128-4642-8000-A2C6569D5086}" sibTransId="{0265DE76-D695-40C5-8DBC-D8218CC994A1}"/>
    <dgm:cxn modelId="{E06C2801-F5DC-4DA1-A16A-4853E012709D}" type="presOf" srcId="{F1587AD5-6E4F-479F-8C8A-ED91AF2DC614}" destId="{B74BD362-78F6-4D90-A25D-39252C5A8025}" srcOrd="0" destOrd="0" presId="urn:microsoft.com/office/officeart/2008/layout/PictureStrips"/>
    <dgm:cxn modelId="{C7E3506E-084E-4FA2-8342-96235DCC36C0}" type="presOf" srcId="{DD37472B-10AA-4F0B-8D58-50AE2F71E5CA}" destId="{F72AFA9B-E48B-495C-93AE-98C0B3A2482A}" srcOrd="0" destOrd="0" presId="urn:microsoft.com/office/officeart/2008/layout/PictureStrips"/>
    <dgm:cxn modelId="{DF616868-7D88-468B-8F59-D76A3A679C43}" type="presOf" srcId="{71260D57-DCF4-481C-87D7-6A4059C8F719}" destId="{3E247298-5352-4500-A70F-863A67AA39AF}" srcOrd="0" destOrd="0" presId="urn:microsoft.com/office/officeart/2008/layout/PictureStrips"/>
    <dgm:cxn modelId="{58330878-E91F-4146-8D96-3D355F06533D}" srcId="{F1587AD5-6E4F-479F-8C8A-ED91AF2DC614}" destId="{DD37472B-10AA-4F0B-8D58-50AE2F71E5CA}" srcOrd="4" destOrd="0" parTransId="{808BE3A4-BED2-4E21-ACBA-60371154FF8F}" sibTransId="{7BB378E1-C677-4840-874B-DB4A4D50E616}"/>
    <dgm:cxn modelId="{69A87108-8407-4010-A689-B5C51F420E51}" type="presOf" srcId="{E955E90E-927D-462A-9EFE-6D75E8AEF684}" destId="{785C837A-5DD1-49C9-BE57-001BCEDDC498}" srcOrd="0" destOrd="0" presId="urn:microsoft.com/office/officeart/2008/layout/PictureStrips"/>
    <dgm:cxn modelId="{FB669335-6378-4D25-8F0F-E20342FF5AA6}" srcId="{F1587AD5-6E4F-479F-8C8A-ED91AF2DC614}" destId="{71260D57-DCF4-481C-87D7-6A4059C8F719}" srcOrd="3" destOrd="0" parTransId="{33A5B219-C4FF-4FEB-B0E1-A300514A85EA}" sibTransId="{E5EC22EC-E5B0-43F8-9EE4-A87FEA20B7EE}"/>
    <dgm:cxn modelId="{4B27333F-D5B1-4836-A2DF-50671C792FA8}" type="presOf" srcId="{EC90B466-8BE3-4F76-AF60-AE8D0EB9364E}" destId="{5DA08D5F-76F6-4A89-8C66-1915916395B7}" srcOrd="0" destOrd="0" presId="urn:microsoft.com/office/officeart/2008/layout/PictureStrips"/>
    <dgm:cxn modelId="{09B9E694-2514-4483-8F55-254509ADE5A0}" type="presOf" srcId="{DD938C89-3D3B-4B5E-A37C-61E129C29933}" destId="{8B08F638-7860-4019-B061-02EE3A60DB27}" srcOrd="0" destOrd="0" presId="urn:microsoft.com/office/officeart/2008/layout/PictureStrips"/>
    <dgm:cxn modelId="{BC6D5E34-C3FE-4062-A92E-19D20EF1E49A}" srcId="{F1587AD5-6E4F-479F-8C8A-ED91AF2DC614}" destId="{DD938C89-3D3B-4B5E-A37C-61E129C29933}" srcOrd="0" destOrd="0" parTransId="{9AC0192F-2CF0-42B4-8C9C-D5FB6E9C9928}" sibTransId="{308520E1-2677-4B18-B232-BA0A7F1907A1}"/>
    <dgm:cxn modelId="{B18DAC76-6D74-4DCA-A44B-B7F7F5AB6B08}" srcId="{F1587AD5-6E4F-479F-8C8A-ED91AF2DC614}" destId="{E955E90E-927D-462A-9EFE-6D75E8AEF684}" srcOrd="5" destOrd="0" parTransId="{53A1E93E-FD8B-4B26-BE93-8F7C13086B63}" sibTransId="{33D3EF66-78F6-41CD-992F-0ACD2B5F6666}"/>
    <dgm:cxn modelId="{4F557F4C-B83E-46CE-97CF-B54992B9595B}" type="presParOf" srcId="{B74BD362-78F6-4D90-A25D-39252C5A8025}" destId="{801F12D0-A5D9-4F8C-89FF-D4944855A15F}" srcOrd="0" destOrd="0" presId="urn:microsoft.com/office/officeart/2008/layout/PictureStrips"/>
    <dgm:cxn modelId="{42B6E801-2372-4EAD-B0FD-3D1F827DE6F3}" type="presParOf" srcId="{801F12D0-A5D9-4F8C-89FF-D4944855A15F}" destId="{8B08F638-7860-4019-B061-02EE3A60DB27}" srcOrd="0" destOrd="0" presId="urn:microsoft.com/office/officeart/2008/layout/PictureStrips"/>
    <dgm:cxn modelId="{BA95A10B-2198-4A48-B11D-0700F17ACC8D}" type="presParOf" srcId="{801F12D0-A5D9-4F8C-89FF-D4944855A15F}" destId="{36C6A458-8E6F-4A98-8C2B-F2BA99E7C992}" srcOrd="1" destOrd="0" presId="urn:microsoft.com/office/officeart/2008/layout/PictureStrips"/>
    <dgm:cxn modelId="{6E5C8B69-2C3C-425C-99F1-126F8A72AE99}" type="presParOf" srcId="{B74BD362-78F6-4D90-A25D-39252C5A8025}" destId="{29B02798-615A-4998-934E-C25F7463375D}" srcOrd="1" destOrd="0" presId="urn:microsoft.com/office/officeart/2008/layout/PictureStrips"/>
    <dgm:cxn modelId="{826B83A7-43A6-4302-B018-98D367979AFE}" type="presParOf" srcId="{B74BD362-78F6-4D90-A25D-39252C5A8025}" destId="{73782E15-E32A-4B3C-B270-2FBA4489C649}" srcOrd="2" destOrd="0" presId="urn:microsoft.com/office/officeart/2008/layout/PictureStrips"/>
    <dgm:cxn modelId="{3191F75E-3347-47A9-967F-A976F3401EA4}" type="presParOf" srcId="{73782E15-E32A-4B3C-B270-2FBA4489C649}" destId="{106ABBB5-3C9F-4E90-8242-2D184708E457}" srcOrd="0" destOrd="0" presId="urn:microsoft.com/office/officeart/2008/layout/PictureStrips"/>
    <dgm:cxn modelId="{E0B7F38E-4176-40EB-92D9-ED2A876CF940}" type="presParOf" srcId="{73782E15-E32A-4B3C-B270-2FBA4489C649}" destId="{546A7DB3-B4A7-4DF2-AAAF-15CEAED06D7E}" srcOrd="1" destOrd="0" presId="urn:microsoft.com/office/officeart/2008/layout/PictureStrips"/>
    <dgm:cxn modelId="{61829694-E116-4F5D-A7DF-F0E037376BF2}" type="presParOf" srcId="{B74BD362-78F6-4D90-A25D-39252C5A8025}" destId="{AEBC8ECA-D2FE-4ABD-98C2-FF9650A38C24}" srcOrd="3" destOrd="0" presId="urn:microsoft.com/office/officeart/2008/layout/PictureStrips"/>
    <dgm:cxn modelId="{59AB5FA0-6D84-4044-A706-2BC1202CB026}" type="presParOf" srcId="{B74BD362-78F6-4D90-A25D-39252C5A8025}" destId="{6855740B-5EEA-409D-9BFF-073178DD9ECF}" srcOrd="4" destOrd="0" presId="urn:microsoft.com/office/officeart/2008/layout/PictureStrips"/>
    <dgm:cxn modelId="{A9A9DE97-C44E-4398-9AFD-9AF98D4412D0}" type="presParOf" srcId="{6855740B-5EEA-409D-9BFF-073178DD9ECF}" destId="{5DA08D5F-76F6-4A89-8C66-1915916395B7}" srcOrd="0" destOrd="0" presId="urn:microsoft.com/office/officeart/2008/layout/PictureStrips"/>
    <dgm:cxn modelId="{03C224C3-3C50-4AFF-BE9C-D2BBED5A03BA}" type="presParOf" srcId="{6855740B-5EEA-409D-9BFF-073178DD9ECF}" destId="{2E1006A1-0249-472C-AE23-1E6918A3BDD5}" srcOrd="1" destOrd="0" presId="urn:microsoft.com/office/officeart/2008/layout/PictureStrips"/>
    <dgm:cxn modelId="{7068814B-EB25-442C-8CB1-23CD4DD78C19}" type="presParOf" srcId="{B74BD362-78F6-4D90-A25D-39252C5A8025}" destId="{0D12125A-AB34-4428-AA02-F55A53AC0306}" srcOrd="5" destOrd="0" presId="urn:microsoft.com/office/officeart/2008/layout/PictureStrips"/>
    <dgm:cxn modelId="{5BD61DD6-BF88-4604-9477-7B002A5D1BB7}" type="presParOf" srcId="{B74BD362-78F6-4D90-A25D-39252C5A8025}" destId="{95E53555-3991-4B37-B0C8-CD1566BE722F}" srcOrd="6" destOrd="0" presId="urn:microsoft.com/office/officeart/2008/layout/PictureStrips"/>
    <dgm:cxn modelId="{F6FDBCBE-F65E-4E7B-B8A6-62FF635D3F67}" type="presParOf" srcId="{95E53555-3991-4B37-B0C8-CD1566BE722F}" destId="{3E247298-5352-4500-A70F-863A67AA39AF}" srcOrd="0" destOrd="0" presId="urn:microsoft.com/office/officeart/2008/layout/PictureStrips"/>
    <dgm:cxn modelId="{A7741FA7-78B6-403D-91DF-97898E4A9EC2}" type="presParOf" srcId="{95E53555-3991-4B37-B0C8-CD1566BE722F}" destId="{1CD771FD-EFB3-4D56-8A79-2D3BA9D616BF}" srcOrd="1" destOrd="0" presId="urn:microsoft.com/office/officeart/2008/layout/PictureStrips"/>
    <dgm:cxn modelId="{E5777010-8F24-4B1B-AF0F-D65C77E412DA}" type="presParOf" srcId="{B74BD362-78F6-4D90-A25D-39252C5A8025}" destId="{72D519BB-3B8C-4D4D-AE43-EC675466E804}" srcOrd="7" destOrd="0" presId="urn:microsoft.com/office/officeart/2008/layout/PictureStrips"/>
    <dgm:cxn modelId="{43B703C9-12BA-4986-94F5-7ABBEAA4AF10}" type="presParOf" srcId="{B74BD362-78F6-4D90-A25D-39252C5A8025}" destId="{D1C2ECA8-0FAE-4EF3-957C-88D6C032B146}" srcOrd="8" destOrd="0" presId="urn:microsoft.com/office/officeart/2008/layout/PictureStrips"/>
    <dgm:cxn modelId="{725907D7-3E01-4904-BC4F-7158A2388C47}" type="presParOf" srcId="{D1C2ECA8-0FAE-4EF3-957C-88D6C032B146}" destId="{F72AFA9B-E48B-495C-93AE-98C0B3A2482A}" srcOrd="0" destOrd="0" presId="urn:microsoft.com/office/officeart/2008/layout/PictureStrips"/>
    <dgm:cxn modelId="{03FD4F8A-5B31-4548-906A-E866D7698805}" type="presParOf" srcId="{D1C2ECA8-0FAE-4EF3-957C-88D6C032B146}" destId="{DDE6FF6D-E8D0-4704-ADD0-5003AF51AEDC}" srcOrd="1" destOrd="0" presId="urn:microsoft.com/office/officeart/2008/layout/PictureStrips"/>
    <dgm:cxn modelId="{A5494E9E-206B-4D4B-99C2-2E33D45FAD4C}" type="presParOf" srcId="{B74BD362-78F6-4D90-A25D-39252C5A8025}" destId="{71FD796B-B1AA-4858-B079-BF4EB1B44A21}" srcOrd="9" destOrd="0" presId="urn:microsoft.com/office/officeart/2008/layout/PictureStrips"/>
    <dgm:cxn modelId="{4E56E4A7-ED6C-44DA-9658-9ADC8445936B}" type="presParOf" srcId="{B74BD362-78F6-4D90-A25D-39252C5A8025}" destId="{D333509C-AD78-40EA-BDA7-5CDEAAFEB2A6}" srcOrd="10" destOrd="0" presId="urn:microsoft.com/office/officeart/2008/layout/PictureStrips"/>
    <dgm:cxn modelId="{37013E46-44D3-4101-B43B-FEA159D03181}" type="presParOf" srcId="{D333509C-AD78-40EA-BDA7-5CDEAAFEB2A6}" destId="{785C837A-5DD1-49C9-BE57-001BCEDDC498}" srcOrd="0" destOrd="0" presId="urn:microsoft.com/office/officeart/2008/layout/PictureStrips"/>
    <dgm:cxn modelId="{F19AA008-A535-4FFC-B6AB-2323387B1FBE}" type="presParOf" srcId="{D333509C-AD78-40EA-BDA7-5CDEAAFEB2A6}" destId="{A771937D-E504-4FAB-B2E5-F94436028C92}"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733E878E-4413-45B2-833F-92449BD63F3A}" type="doc">
      <dgm:prSet loTypeId="urn:microsoft.com/office/officeart/2005/8/layout/default" loCatId="list" qsTypeId="urn:microsoft.com/office/officeart/2005/8/quickstyle/simple1" qsCatId="simple" csTypeId="urn:microsoft.com/office/officeart/2005/8/colors/accent6_4" csCatId="accent6" phldr="1"/>
      <dgm:spPr/>
      <dgm:t>
        <a:bodyPr/>
        <a:lstStyle/>
        <a:p>
          <a:endParaRPr lang="en-US"/>
        </a:p>
      </dgm:t>
    </dgm:pt>
    <dgm:pt modelId="{E0CB7D01-C05E-40C0-8EDF-20107B247534}">
      <dgm:prSet/>
      <dgm:spPr/>
      <dgm:t>
        <a:bodyPr/>
        <a:lstStyle/>
        <a:p>
          <a:r>
            <a:rPr lang="en-US">
              <a:latin typeface="Avenir Next LT Pro" panose="020B0504020202020204" pitchFamily="34" charset="0"/>
            </a:rPr>
            <a:t>Commission on Accreditation of Rehabilitation Facilities (CARF)</a:t>
          </a:r>
        </a:p>
      </dgm:t>
    </dgm:pt>
    <dgm:pt modelId="{61F23B3D-DB2C-4018-BA43-24D71D1F6DC7}" type="parTrans" cxnId="{53119AC2-B21E-4119-BBE4-58714645BDDB}">
      <dgm:prSet/>
      <dgm:spPr/>
      <dgm:t>
        <a:bodyPr/>
        <a:lstStyle/>
        <a:p>
          <a:endParaRPr lang="en-US"/>
        </a:p>
      </dgm:t>
    </dgm:pt>
    <dgm:pt modelId="{051AB1A6-8175-456E-8553-71D7390B635A}" type="sibTrans" cxnId="{53119AC2-B21E-4119-BBE4-58714645BDDB}">
      <dgm:prSet/>
      <dgm:spPr/>
      <dgm:t>
        <a:bodyPr/>
        <a:lstStyle/>
        <a:p>
          <a:endParaRPr lang="en-US"/>
        </a:p>
      </dgm:t>
    </dgm:pt>
    <dgm:pt modelId="{0D450A15-989B-4A64-95DC-DBCFD10ADAAB}">
      <dgm:prSet/>
      <dgm:spPr>
        <a:solidFill>
          <a:srgbClr val="76A68D"/>
        </a:solidFill>
      </dgm:spPr>
      <dgm:t>
        <a:bodyPr/>
        <a:lstStyle/>
        <a:p>
          <a:pPr algn="ctr"/>
          <a:r>
            <a:rPr lang="en-US">
              <a:latin typeface="Avenir Next LT Pro" panose="020B0504020202020204" pitchFamily="34" charset="0"/>
            </a:rPr>
            <a:t>The Joint Commission, formerly known as Joint Commission on Accreditation of Healthcare Organizations (JCAHO)</a:t>
          </a:r>
        </a:p>
      </dgm:t>
    </dgm:pt>
    <dgm:pt modelId="{28634575-94C8-4DCA-A46A-5CB80C580759}" type="parTrans" cxnId="{33F87993-17A7-4BC8-94DA-D65969D29181}">
      <dgm:prSet/>
      <dgm:spPr/>
      <dgm:t>
        <a:bodyPr/>
        <a:lstStyle/>
        <a:p>
          <a:endParaRPr lang="en-US"/>
        </a:p>
      </dgm:t>
    </dgm:pt>
    <dgm:pt modelId="{9BED4317-9624-45D4-AE9C-02BD759413C4}" type="sibTrans" cxnId="{33F87993-17A7-4BC8-94DA-D65969D29181}">
      <dgm:prSet/>
      <dgm:spPr/>
      <dgm:t>
        <a:bodyPr/>
        <a:lstStyle/>
        <a:p>
          <a:endParaRPr lang="en-US"/>
        </a:p>
      </dgm:t>
    </dgm:pt>
    <dgm:pt modelId="{2A65F146-FC4F-49B6-8FE6-23DB861BC42F}">
      <dgm:prSet/>
      <dgm:spPr>
        <a:solidFill>
          <a:schemeClr val="accent6">
            <a:lumMod val="50000"/>
          </a:schemeClr>
        </a:solidFill>
      </dgm:spPr>
      <dgm:t>
        <a:bodyPr/>
        <a:lstStyle/>
        <a:p>
          <a:r>
            <a:rPr lang="en-US">
              <a:latin typeface="Avenir Next LT Pro" panose="020B0504020202020204" pitchFamily="34" charset="0"/>
            </a:rPr>
            <a:t>Council on Accreditation (COA) </a:t>
          </a:r>
        </a:p>
      </dgm:t>
    </dgm:pt>
    <dgm:pt modelId="{A6FDAE8E-B0CA-4B78-901A-5CCCE92F22F2}" type="parTrans" cxnId="{3D8814A6-34DF-44A2-B5A3-F826A274C355}">
      <dgm:prSet/>
      <dgm:spPr/>
      <dgm:t>
        <a:bodyPr/>
        <a:lstStyle/>
        <a:p>
          <a:endParaRPr lang="en-US"/>
        </a:p>
      </dgm:t>
    </dgm:pt>
    <dgm:pt modelId="{5DA28454-98B8-495A-81B3-735C8E8AFA53}" type="sibTrans" cxnId="{3D8814A6-34DF-44A2-B5A3-F826A274C355}">
      <dgm:prSet/>
      <dgm:spPr/>
      <dgm:t>
        <a:bodyPr/>
        <a:lstStyle/>
        <a:p>
          <a:endParaRPr lang="en-US"/>
        </a:p>
      </dgm:t>
    </dgm:pt>
    <dgm:pt modelId="{E646A6EC-E5C2-4C44-8E99-52A3E3DDE688}">
      <dgm:prSet/>
      <dgm:spPr/>
      <dgm:t>
        <a:bodyPr/>
        <a:lstStyle/>
        <a:p>
          <a:r>
            <a:rPr lang="en-US">
              <a:latin typeface="Avenir Next LT Pro" panose="020B0504020202020204" pitchFamily="34" charset="0"/>
            </a:rPr>
            <a:t>Any other not-for-profit accrediting agency approved by the Children’s Bureau </a:t>
          </a:r>
        </a:p>
      </dgm:t>
    </dgm:pt>
    <dgm:pt modelId="{1DDBE960-58F8-45E5-B033-199275FBA6F0}" type="parTrans" cxnId="{E768EC1E-F2C6-4DD0-8448-D28529A01555}">
      <dgm:prSet/>
      <dgm:spPr/>
      <dgm:t>
        <a:bodyPr/>
        <a:lstStyle/>
        <a:p>
          <a:endParaRPr lang="en-US"/>
        </a:p>
      </dgm:t>
    </dgm:pt>
    <dgm:pt modelId="{6176072C-57F9-437A-B893-D25518BF7FD0}" type="sibTrans" cxnId="{E768EC1E-F2C6-4DD0-8448-D28529A01555}">
      <dgm:prSet/>
      <dgm:spPr/>
      <dgm:t>
        <a:bodyPr/>
        <a:lstStyle/>
        <a:p>
          <a:endParaRPr lang="en-US"/>
        </a:p>
      </dgm:t>
    </dgm:pt>
    <dgm:pt modelId="{A0543B67-C3BF-477F-97D6-3C2593951EAF}">
      <dgm:prSet/>
      <dgm:spPr/>
      <dgm:t>
        <a:bodyPr/>
        <a:lstStyle/>
        <a:p>
          <a:r>
            <a:rPr lang="en-US">
              <a:latin typeface="Avenir Next LT Pro" panose="020B0504020202020204" pitchFamily="34" charset="0"/>
            </a:rPr>
            <a:t>Send request to regional licensing team</a:t>
          </a:r>
        </a:p>
      </dgm:t>
    </dgm:pt>
    <dgm:pt modelId="{9F9D8B0E-3B43-4175-9B03-2BA2A3478C3E}" type="parTrans" cxnId="{C3ABD7B9-0AFB-4C8B-8172-C14C3270A14A}">
      <dgm:prSet/>
      <dgm:spPr/>
      <dgm:t>
        <a:bodyPr/>
        <a:lstStyle/>
        <a:p>
          <a:endParaRPr lang="en-US"/>
        </a:p>
      </dgm:t>
    </dgm:pt>
    <dgm:pt modelId="{984B74EF-5C13-4DFF-831E-35741DBDA488}" type="sibTrans" cxnId="{C3ABD7B9-0AFB-4C8B-8172-C14C3270A14A}">
      <dgm:prSet/>
      <dgm:spPr/>
      <dgm:t>
        <a:bodyPr/>
        <a:lstStyle/>
        <a:p>
          <a:endParaRPr lang="en-US"/>
        </a:p>
      </dgm:t>
    </dgm:pt>
    <dgm:pt modelId="{643D85A8-9299-4F60-AC36-F0ED5CD75E3B}" type="pres">
      <dgm:prSet presAssocID="{733E878E-4413-45B2-833F-92449BD63F3A}" presName="diagram" presStyleCnt="0">
        <dgm:presLayoutVars>
          <dgm:dir/>
          <dgm:resizeHandles val="exact"/>
        </dgm:presLayoutVars>
      </dgm:prSet>
      <dgm:spPr/>
      <dgm:t>
        <a:bodyPr/>
        <a:lstStyle/>
        <a:p>
          <a:endParaRPr lang="en-US"/>
        </a:p>
      </dgm:t>
    </dgm:pt>
    <dgm:pt modelId="{22D821B0-E1B8-4FE8-8A6D-364C60E30F48}" type="pres">
      <dgm:prSet presAssocID="{E0CB7D01-C05E-40C0-8EDF-20107B247534}" presName="node" presStyleLbl="node1" presStyleIdx="0" presStyleCnt="4">
        <dgm:presLayoutVars>
          <dgm:bulletEnabled val="1"/>
        </dgm:presLayoutVars>
      </dgm:prSet>
      <dgm:spPr>
        <a:prstGeom prst="round2SameRect">
          <a:avLst/>
        </a:prstGeom>
      </dgm:spPr>
      <dgm:t>
        <a:bodyPr/>
        <a:lstStyle/>
        <a:p>
          <a:endParaRPr lang="en-US"/>
        </a:p>
      </dgm:t>
    </dgm:pt>
    <dgm:pt modelId="{CA29A9A4-4B56-42D0-80BE-81F9CD5657A6}" type="pres">
      <dgm:prSet presAssocID="{051AB1A6-8175-456E-8553-71D7390B635A}" presName="sibTrans" presStyleCnt="0"/>
      <dgm:spPr/>
    </dgm:pt>
    <dgm:pt modelId="{BB35A56A-989C-44F8-95EF-2FC40160F7B1}" type="pres">
      <dgm:prSet presAssocID="{0D450A15-989B-4A64-95DC-DBCFD10ADAAB}" presName="node" presStyleLbl="node1" presStyleIdx="1" presStyleCnt="4">
        <dgm:presLayoutVars>
          <dgm:bulletEnabled val="1"/>
        </dgm:presLayoutVars>
      </dgm:prSet>
      <dgm:spPr>
        <a:prstGeom prst="round2SameRect">
          <a:avLst/>
        </a:prstGeom>
      </dgm:spPr>
      <dgm:t>
        <a:bodyPr/>
        <a:lstStyle/>
        <a:p>
          <a:endParaRPr lang="en-US"/>
        </a:p>
      </dgm:t>
    </dgm:pt>
    <dgm:pt modelId="{37B93D8F-DBAE-4579-B9A7-42C0FC36ABBB}" type="pres">
      <dgm:prSet presAssocID="{9BED4317-9624-45D4-AE9C-02BD759413C4}" presName="sibTrans" presStyleCnt="0"/>
      <dgm:spPr/>
    </dgm:pt>
    <dgm:pt modelId="{B3BDC934-5F50-475A-B089-E2CE7FB451A7}" type="pres">
      <dgm:prSet presAssocID="{2A65F146-FC4F-49B6-8FE6-23DB861BC42F}" presName="node" presStyleLbl="node1" presStyleIdx="2" presStyleCnt="4">
        <dgm:presLayoutVars>
          <dgm:bulletEnabled val="1"/>
        </dgm:presLayoutVars>
      </dgm:prSet>
      <dgm:spPr>
        <a:prstGeom prst="round2SameRect">
          <a:avLst/>
        </a:prstGeom>
      </dgm:spPr>
      <dgm:t>
        <a:bodyPr/>
        <a:lstStyle/>
        <a:p>
          <a:endParaRPr lang="en-US"/>
        </a:p>
      </dgm:t>
    </dgm:pt>
    <dgm:pt modelId="{EAD3C6EB-17B3-478B-8866-53705AB9D3AF}" type="pres">
      <dgm:prSet presAssocID="{5DA28454-98B8-495A-81B3-735C8E8AFA53}" presName="sibTrans" presStyleCnt="0"/>
      <dgm:spPr/>
    </dgm:pt>
    <dgm:pt modelId="{2B49DA59-1947-4990-B709-C0707144617C}" type="pres">
      <dgm:prSet presAssocID="{E646A6EC-E5C2-4C44-8E99-52A3E3DDE688}" presName="node" presStyleLbl="node1" presStyleIdx="3" presStyleCnt="4">
        <dgm:presLayoutVars>
          <dgm:bulletEnabled val="1"/>
        </dgm:presLayoutVars>
      </dgm:prSet>
      <dgm:spPr>
        <a:prstGeom prst="round2SameRect">
          <a:avLst/>
        </a:prstGeom>
      </dgm:spPr>
      <dgm:t>
        <a:bodyPr/>
        <a:lstStyle/>
        <a:p>
          <a:endParaRPr lang="en-US"/>
        </a:p>
      </dgm:t>
    </dgm:pt>
  </dgm:ptLst>
  <dgm:cxnLst>
    <dgm:cxn modelId="{4844C056-8CCB-4AF6-ACD5-2D49A73765A3}" type="presOf" srcId="{0D450A15-989B-4A64-95DC-DBCFD10ADAAB}" destId="{BB35A56A-989C-44F8-95EF-2FC40160F7B1}" srcOrd="0" destOrd="0" presId="urn:microsoft.com/office/officeart/2005/8/layout/default"/>
    <dgm:cxn modelId="{3D8814A6-34DF-44A2-B5A3-F826A274C355}" srcId="{733E878E-4413-45B2-833F-92449BD63F3A}" destId="{2A65F146-FC4F-49B6-8FE6-23DB861BC42F}" srcOrd="2" destOrd="0" parTransId="{A6FDAE8E-B0CA-4B78-901A-5CCCE92F22F2}" sibTransId="{5DA28454-98B8-495A-81B3-735C8E8AFA53}"/>
    <dgm:cxn modelId="{33F87993-17A7-4BC8-94DA-D65969D29181}" srcId="{733E878E-4413-45B2-833F-92449BD63F3A}" destId="{0D450A15-989B-4A64-95DC-DBCFD10ADAAB}" srcOrd="1" destOrd="0" parTransId="{28634575-94C8-4DCA-A46A-5CB80C580759}" sibTransId="{9BED4317-9624-45D4-AE9C-02BD759413C4}"/>
    <dgm:cxn modelId="{43FCB651-6ACD-4C92-BF9E-469607BC22E5}" type="presOf" srcId="{E646A6EC-E5C2-4C44-8E99-52A3E3DDE688}" destId="{2B49DA59-1947-4990-B709-C0707144617C}" srcOrd="0" destOrd="0" presId="urn:microsoft.com/office/officeart/2005/8/layout/default"/>
    <dgm:cxn modelId="{E768EC1E-F2C6-4DD0-8448-D28529A01555}" srcId="{733E878E-4413-45B2-833F-92449BD63F3A}" destId="{E646A6EC-E5C2-4C44-8E99-52A3E3DDE688}" srcOrd="3" destOrd="0" parTransId="{1DDBE960-58F8-45E5-B033-199275FBA6F0}" sibTransId="{6176072C-57F9-437A-B893-D25518BF7FD0}"/>
    <dgm:cxn modelId="{53119AC2-B21E-4119-BBE4-58714645BDDB}" srcId="{733E878E-4413-45B2-833F-92449BD63F3A}" destId="{E0CB7D01-C05E-40C0-8EDF-20107B247534}" srcOrd="0" destOrd="0" parTransId="{61F23B3D-DB2C-4018-BA43-24D71D1F6DC7}" sibTransId="{051AB1A6-8175-456E-8553-71D7390B635A}"/>
    <dgm:cxn modelId="{D1173953-BB23-4EFF-903A-8D5ED003E733}" type="presOf" srcId="{733E878E-4413-45B2-833F-92449BD63F3A}" destId="{643D85A8-9299-4F60-AC36-F0ED5CD75E3B}" srcOrd="0" destOrd="0" presId="urn:microsoft.com/office/officeart/2005/8/layout/default"/>
    <dgm:cxn modelId="{FBB83DDE-16BA-47BD-A997-B7029002A02A}" type="presOf" srcId="{2A65F146-FC4F-49B6-8FE6-23DB861BC42F}" destId="{B3BDC934-5F50-475A-B089-E2CE7FB451A7}" srcOrd="0" destOrd="0" presId="urn:microsoft.com/office/officeart/2005/8/layout/default"/>
    <dgm:cxn modelId="{D88417F7-A031-4105-9120-F9367F8899D0}" type="presOf" srcId="{E0CB7D01-C05E-40C0-8EDF-20107B247534}" destId="{22D821B0-E1B8-4FE8-8A6D-364C60E30F48}" srcOrd="0" destOrd="0" presId="urn:microsoft.com/office/officeart/2005/8/layout/default"/>
    <dgm:cxn modelId="{C42DA8FE-EFBB-4DC4-8BB9-72F1453F87B3}" type="presOf" srcId="{A0543B67-C3BF-477F-97D6-3C2593951EAF}" destId="{2B49DA59-1947-4990-B709-C0707144617C}" srcOrd="0" destOrd="1" presId="urn:microsoft.com/office/officeart/2005/8/layout/default"/>
    <dgm:cxn modelId="{C3ABD7B9-0AFB-4C8B-8172-C14C3270A14A}" srcId="{E646A6EC-E5C2-4C44-8E99-52A3E3DDE688}" destId="{A0543B67-C3BF-477F-97D6-3C2593951EAF}" srcOrd="0" destOrd="0" parTransId="{9F9D8B0E-3B43-4175-9B03-2BA2A3478C3E}" sibTransId="{984B74EF-5C13-4DFF-831E-35741DBDA488}"/>
    <dgm:cxn modelId="{40B3432B-05AC-480A-96D3-AAB57EC96BE4}" type="presParOf" srcId="{643D85A8-9299-4F60-AC36-F0ED5CD75E3B}" destId="{22D821B0-E1B8-4FE8-8A6D-364C60E30F48}" srcOrd="0" destOrd="0" presId="urn:microsoft.com/office/officeart/2005/8/layout/default"/>
    <dgm:cxn modelId="{C75CDDA5-FD05-4418-89E6-CDA063E33D94}" type="presParOf" srcId="{643D85A8-9299-4F60-AC36-F0ED5CD75E3B}" destId="{CA29A9A4-4B56-42D0-80BE-81F9CD5657A6}" srcOrd="1" destOrd="0" presId="urn:microsoft.com/office/officeart/2005/8/layout/default"/>
    <dgm:cxn modelId="{0C5205D1-69B3-4451-9032-FA61C4B5E382}" type="presParOf" srcId="{643D85A8-9299-4F60-AC36-F0ED5CD75E3B}" destId="{BB35A56A-989C-44F8-95EF-2FC40160F7B1}" srcOrd="2" destOrd="0" presId="urn:microsoft.com/office/officeart/2005/8/layout/default"/>
    <dgm:cxn modelId="{8853AF2A-5D0D-41B0-8C5D-1C4259786994}" type="presParOf" srcId="{643D85A8-9299-4F60-AC36-F0ED5CD75E3B}" destId="{37B93D8F-DBAE-4579-B9A7-42C0FC36ABBB}" srcOrd="3" destOrd="0" presId="urn:microsoft.com/office/officeart/2005/8/layout/default"/>
    <dgm:cxn modelId="{16759EE9-A1E1-46AF-962C-A23A585A5E23}" type="presParOf" srcId="{643D85A8-9299-4F60-AC36-F0ED5CD75E3B}" destId="{B3BDC934-5F50-475A-B089-E2CE7FB451A7}" srcOrd="4" destOrd="0" presId="urn:microsoft.com/office/officeart/2005/8/layout/default"/>
    <dgm:cxn modelId="{B7E255C7-2434-4816-8077-33C4DF1D2B34}" type="presParOf" srcId="{643D85A8-9299-4F60-AC36-F0ED5CD75E3B}" destId="{EAD3C6EB-17B3-478B-8866-53705AB9D3AF}" srcOrd="5" destOrd="0" presId="urn:microsoft.com/office/officeart/2005/8/layout/default"/>
    <dgm:cxn modelId="{CDBF8062-8D93-40F6-9F8E-6AA26B8348A1}" type="presParOf" srcId="{643D85A8-9299-4F60-AC36-F0ED5CD75E3B}" destId="{2B49DA59-1947-4990-B709-C0707144617C}"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5362297-3E1B-4019-BA32-ED3A0773E7A4}" type="doc">
      <dgm:prSet loTypeId="urn:microsoft.com/office/officeart/2008/layout/BendingPictureCaptionList" loCatId="picture" qsTypeId="urn:microsoft.com/office/officeart/2005/8/quickstyle/simple1" qsCatId="simple" csTypeId="urn:microsoft.com/office/officeart/2005/8/colors/accent6_1" csCatId="accent6" phldr="1"/>
      <dgm:spPr/>
      <dgm:t>
        <a:bodyPr/>
        <a:lstStyle/>
        <a:p>
          <a:endParaRPr lang="en-US"/>
        </a:p>
      </dgm:t>
    </dgm:pt>
    <dgm:pt modelId="{C156A804-4DFC-4F73-8C11-EA9CA9A96A4F}">
      <dgm:prSet custT="1"/>
      <dgm:spPr/>
      <dgm:t>
        <a:bodyPr/>
        <a:lstStyle/>
        <a:p>
          <a:r>
            <a:rPr lang="en-US" sz="2000">
              <a:latin typeface="Avenir Next LT Pro" panose="020B0504020202020204" pitchFamily="34" charset="0"/>
            </a:rPr>
            <a:t>Responsible for the development of service and treatment plans</a:t>
          </a:r>
        </a:p>
      </dgm:t>
    </dgm:pt>
    <dgm:pt modelId="{752D0D3C-B1D9-4BB0-8CFC-8A40937CA989}" type="parTrans" cxnId="{497905DB-E604-4DCE-B455-67EE37545BA7}">
      <dgm:prSet/>
      <dgm:spPr/>
      <dgm:t>
        <a:bodyPr/>
        <a:lstStyle/>
        <a:p>
          <a:endParaRPr lang="en-US"/>
        </a:p>
      </dgm:t>
    </dgm:pt>
    <dgm:pt modelId="{41A32E90-070F-4090-AEEB-0ACC08D195E6}" type="sibTrans" cxnId="{497905DB-E604-4DCE-B455-67EE37545BA7}">
      <dgm:prSet/>
      <dgm:spPr/>
      <dgm:t>
        <a:bodyPr/>
        <a:lstStyle/>
        <a:p>
          <a:endParaRPr lang="en-US"/>
        </a:p>
      </dgm:t>
    </dgm:pt>
    <dgm:pt modelId="{88BDB306-E878-4ACF-9301-F45DE5D84949}">
      <dgm:prSet custT="1"/>
      <dgm:spPr/>
      <dgm:t>
        <a:bodyPr/>
        <a:lstStyle/>
        <a:p>
          <a:r>
            <a:rPr lang="en-US" sz="2000">
              <a:latin typeface="Avenir Next LT Pro" panose="020B0504020202020204" pitchFamily="34" charset="0"/>
            </a:rPr>
            <a:t>Policy/Documentation</a:t>
          </a:r>
        </a:p>
      </dgm:t>
    </dgm:pt>
    <dgm:pt modelId="{B0BBDCD4-0A8E-4EFF-8A5A-0BE62ACBAC16}" type="parTrans" cxnId="{3D88F5CA-5064-47C4-9A0C-8FBEA9A071FF}">
      <dgm:prSet/>
      <dgm:spPr/>
      <dgm:t>
        <a:bodyPr/>
        <a:lstStyle/>
        <a:p>
          <a:endParaRPr lang="en-US"/>
        </a:p>
      </dgm:t>
    </dgm:pt>
    <dgm:pt modelId="{3CB3554F-3FD2-4E43-9335-5D2B5D85814C}" type="sibTrans" cxnId="{3D88F5CA-5064-47C4-9A0C-8FBEA9A071FF}">
      <dgm:prSet/>
      <dgm:spPr/>
      <dgm:t>
        <a:bodyPr/>
        <a:lstStyle/>
        <a:p>
          <a:endParaRPr lang="en-US"/>
        </a:p>
      </dgm:t>
    </dgm:pt>
    <dgm:pt modelId="{617F16BD-C6DE-41D6-A9AC-4CC3E4FF7F26}">
      <dgm:prSet custT="1"/>
      <dgm:spPr/>
      <dgm:t>
        <a:bodyPr/>
        <a:lstStyle/>
        <a:p>
          <a:r>
            <a:rPr lang="en-US" sz="2000">
              <a:latin typeface="Avenir Next LT Pro" panose="020B0504020202020204" pitchFamily="34" charset="0"/>
            </a:rPr>
            <a:t>Optional Resource: The National Child Traumatic Stress Network (NCTSN)</a:t>
          </a:r>
        </a:p>
      </dgm:t>
    </dgm:pt>
    <dgm:pt modelId="{BA73BDF9-94FB-4B8E-A2E7-C7ECB0DCEB18}" type="parTrans" cxnId="{0A73DB06-E0CE-45AD-8950-36FA7CE74EC8}">
      <dgm:prSet/>
      <dgm:spPr/>
      <dgm:t>
        <a:bodyPr/>
        <a:lstStyle/>
        <a:p>
          <a:endParaRPr lang="en-US"/>
        </a:p>
      </dgm:t>
    </dgm:pt>
    <dgm:pt modelId="{A94F1EDF-BA30-4507-85C5-89DF7E49C96A}" type="sibTrans" cxnId="{0A73DB06-E0CE-45AD-8950-36FA7CE74EC8}">
      <dgm:prSet/>
      <dgm:spPr/>
      <dgm:t>
        <a:bodyPr/>
        <a:lstStyle/>
        <a:p>
          <a:endParaRPr lang="en-US"/>
        </a:p>
      </dgm:t>
    </dgm:pt>
    <dgm:pt modelId="{6C359A85-DB06-4A9C-9C44-40506811E839}" type="pres">
      <dgm:prSet presAssocID="{55362297-3E1B-4019-BA32-ED3A0773E7A4}" presName="Name0" presStyleCnt="0">
        <dgm:presLayoutVars>
          <dgm:dir/>
          <dgm:resizeHandles val="exact"/>
        </dgm:presLayoutVars>
      </dgm:prSet>
      <dgm:spPr/>
      <dgm:t>
        <a:bodyPr/>
        <a:lstStyle/>
        <a:p>
          <a:endParaRPr lang="en-US"/>
        </a:p>
      </dgm:t>
    </dgm:pt>
    <dgm:pt modelId="{66046EE2-AFDF-44B7-9C19-BA46EFF3037C}" type="pres">
      <dgm:prSet presAssocID="{C156A804-4DFC-4F73-8C11-EA9CA9A96A4F}" presName="composite" presStyleCnt="0"/>
      <dgm:spPr/>
    </dgm:pt>
    <dgm:pt modelId="{2B80CAE1-8B16-41CC-BB97-A9AA3C72EB6D}" type="pres">
      <dgm:prSet presAssocID="{C156A804-4DFC-4F73-8C11-EA9CA9A96A4F}" presName="rect1" presStyleLbl="bgImgPlace1" presStyleIdx="0" presStyleCnt="3" custScaleX="75132" custScaleY="75132" custLinFactNeighborY="-1806"/>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l="-10000" r="-10000"/>
          </a:stretch>
        </a:blipFill>
      </dgm:spPr>
      <dgm:t>
        <a:bodyPr/>
        <a:lstStyle/>
        <a:p>
          <a:endParaRPr lang="en-US"/>
        </a:p>
      </dgm:t>
      <dgm:extLst>
        <a:ext uri="{E40237B7-FDA0-4F09-8148-C483321AD2D9}">
          <dgm14:cNvPr xmlns:dgm14="http://schemas.microsoft.com/office/drawing/2010/diagram" id="0" name="" descr="Doctor greeting boy sitting on mother in clinic"/>
        </a:ext>
      </dgm:extLst>
    </dgm:pt>
    <dgm:pt modelId="{FA3B0465-6898-4495-BD04-2F4583F0B7B3}" type="pres">
      <dgm:prSet presAssocID="{C156A804-4DFC-4F73-8C11-EA9CA9A96A4F}" presName="wedgeRectCallout1" presStyleLbl="node1" presStyleIdx="0" presStyleCnt="3" custScaleX="121000" custScaleY="255366" custLinFactNeighborY="19500">
        <dgm:presLayoutVars>
          <dgm:bulletEnabled val="1"/>
        </dgm:presLayoutVars>
      </dgm:prSet>
      <dgm:spPr/>
      <dgm:t>
        <a:bodyPr/>
        <a:lstStyle/>
        <a:p>
          <a:endParaRPr lang="en-US"/>
        </a:p>
      </dgm:t>
    </dgm:pt>
    <dgm:pt modelId="{BA6FC327-E970-4BC5-AE21-4EB13DF50777}" type="pres">
      <dgm:prSet presAssocID="{41A32E90-070F-4090-AEEB-0ACC08D195E6}" presName="sibTrans" presStyleCnt="0"/>
      <dgm:spPr/>
    </dgm:pt>
    <dgm:pt modelId="{B779E958-38AD-4A18-947C-A09AF11B959D}" type="pres">
      <dgm:prSet presAssocID="{88BDB306-E878-4ACF-9301-F45DE5D84949}" presName="composite" presStyleCnt="0"/>
      <dgm:spPr/>
    </dgm:pt>
    <dgm:pt modelId="{63E05306-32D7-4783-8B93-6A46F384E33A}" type="pres">
      <dgm:prSet presAssocID="{88BDB306-E878-4ACF-9301-F45DE5D84949}" presName="rect1" presStyleLbl="bgImgPlace1" presStyleIdx="1" presStyleCnt="3" custScaleX="75132" custScaleY="75132" custLinFactNeighborY="-1806"/>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l="-21000" r="-21000"/>
          </a:stretch>
        </a:blipFill>
      </dgm:spPr>
      <dgm:t>
        <a:bodyPr/>
        <a:lstStyle/>
        <a:p>
          <a:endParaRPr lang="en-US"/>
        </a:p>
      </dgm:t>
      <dgm:extLst>
        <a:ext uri="{E40237B7-FDA0-4F09-8148-C483321AD2D9}">
          <dgm14:cNvPr xmlns:dgm14="http://schemas.microsoft.com/office/drawing/2010/diagram" id="0" name="" descr="Stack of colorful files"/>
        </a:ext>
      </dgm:extLst>
    </dgm:pt>
    <dgm:pt modelId="{A06324FA-1C46-42C8-A8BE-5F3C5920E9D5}" type="pres">
      <dgm:prSet presAssocID="{88BDB306-E878-4ACF-9301-F45DE5D84949}" presName="wedgeRectCallout1" presStyleLbl="node1" presStyleIdx="1" presStyleCnt="3" custScaleX="121000" custScaleY="255366" custLinFactNeighborY="18000">
        <dgm:presLayoutVars>
          <dgm:bulletEnabled val="1"/>
        </dgm:presLayoutVars>
      </dgm:prSet>
      <dgm:spPr/>
      <dgm:t>
        <a:bodyPr/>
        <a:lstStyle/>
        <a:p>
          <a:endParaRPr lang="en-US"/>
        </a:p>
      </dgm:t>
    </dgm:pt>
    <dgm:pt modelId="{BF031223-B058-46E1-8927-EE6A8DA22F1C}" type="pres">
      <dgm:prSet presAssocID="{3CB3554F-3FD2-4E43-9335-5D2B5D85814C}" presName="sibTrans" presStyleCnt="0"/>
      <dgm:spPr/>
    </dgm:pt>
    <dgm:pt modelId="{70F82F39-C673-4B9A-840F-0483090028BA}" type="pres">
      <dgm:prSet presAssocID="{617F16BD-C6DE-41D6-A9AC-4CC3E4FF7F26}" presName="composite" presStyleCnt="0"/>
      <dgm:spPr/>
    </dgm:pt>
    <dgm:pt modelId="{D86015ED-98F2-4DBB-BA17-44C2E164D6DA}" type="pres">
      <dgm:prSet presAssocID="{617F16BD-C6DE-41D6-A9AC-4CC3E4FF7F26}" presName="rect1" presStyleLbl="bgImgPlace1" presStyleIdx="2" presStyleCnt="3" custScaleX="75132" custScaleY="75132" custLinFactNeighborY="-3612"/>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l="-10000" r="-10000"/>
          </a:stretch>
        </a:blipFill>
      </dgm:spPr>
      <dgm:t>
        <a:bodyPr/>
        <a:lstStyle/>
        <a:p>
          <a:endParaRPr lang="en-US"/>
        </a:p>
      </dgm:t>
      <dgm:extLst>
        <a:ext uri="{E40237B7-FDA0-4F09-8148-C483321AD2D9}">
          <dgm14:cNvPr xmlns:dgm14="http://schemas.microsoft.com/office/drawing/2010/diagram" id="0" name="" descr="Glasses on top of a book"/>
        </a:ext>
      </dgm:extLst>
    </dgm:pt>
    <dgm:pt modelId="{6E73E256-95FB-489F-B22B-8E3A819D075D}" type="pres">
      <dgm:prSet presAssocID="{617F16BD-C6DE-41D6-A9AC-4CC3E4FF7F26}" presName="wedgeRectCallout1" presStyleLbl="node1" presStyleIdx="2" presStyleCnt="3" custScaleX="121000" custScaleY="255366" custLinFactNeighborY="17200">
        <dgm:presLayoutVars>
          <dgm:bulletEnabled val="1"/>
        </dgm:presLayoutVars>
      </dgm:prSet>
      <dgm:spPr/>
      <dgm:t>
        <a:bodyPr/>
        <a:lstStyle/>
        <a:p>
          <a:endParaRPr lang="en-US"/>
        </a:p>
      </dgm:t>
    </dgm:pt>
  </dgm:ptLst>
  <dgm:cxnLst>
    <dgm:cxn modelId="{37173293-2628-4341-A1D1-B8C6D6529980}" type="presOf" srcId="{617F16BD-C6DE-41D6-A9AC-4CC3E4FF7F26}" destId="{6E73E256-95FB-489F-B22B-8E3A819D075D}" srcOrd="0" destOrd="0" presId="urn:microsoft.com/office/officeart/2008/layout/BendingPictureCaptionList"/>
    <dgm:cxn modelId="{93427253-BBBA-445E-9045-3F20CA6D0F01}" type="presOf" srcId="{55362297-3E1B-4019-BA32-ED3A0773E7A4}" destId="{6C359A85-DB06-4A9C-9C44-40506811E839}" srcOrd="0" destOrd="0" presId="urn:microsoft.com/office/officeart/2008/layout/BendingPictureCaptionList"/>
    <dgm:cxn modelId="{497905DB-E604-4DCE-B455-67EE37545BA7}" srcId="{55362297-3E1B-4019-BA32-ED3A0773E7A4}" destId="{C156A804-4DFC-4F73-8C11-EA9CA9A96A4F}" srcOrd="0" destOrd="0" parTransId="{752D0D3C-B1D9-4BB0-8CFC-8A40937CA989}" sibTransId="{41A32E90-070F-4090-AEEB-0ACC08D195E6}"/>
    <dgm:cxn modelId="{3D88F5CA-5064-47C4-9A0C-8FBEA9A071FF}" srcId="{55362297-3E1B-4019-BA32-ED3A0773E7A4}" destId="{88BDB306-E878-4ACF-9301-F45DE5D84949}" srcOrd="1" destOrd="0" parTransId="{B0BBDCD4-0A8E-4EFF-8A5A-0BE62ACBAC16}" sibTransId="{3CB3554F-3FD2-4E43-9335-5D2B5D85814C}"/>
    <dgm:cxn modelId="{0A73DB06-E0CE-45AD-8950-36FA7CE74EC8}" srcId="{55362297-3E1B-4019-BA32-ED3A0773E7A4}" destId="{617F16BD-C6DE-41D6-A9AC-4CC3E4FF7F26}" srcOrd="2" destOrd="0" parTransId="{BA73BDF9-94FB-4B8E-A2E7-C7ECB0DCEB18}" sibTransId="{A94F1EDF-BA30-4507-85C5-89DF7E49C96A}"/>
    <dgm:cxn modelId="{33CDB096-A4F2-49AF-8E7E-4A8A970DB9D5}" type="presOf" srcId="{88BDB306-E878-4ACF-9301-F45DE5D84949}" destId="{A06324FA-1C46-42C8-A8BE-5F3C5920E9D5}" srcOrd="0" destOrd="0" presId="urn:microsoft.com/office/officeart/2008/layout/BendingPictureCaptionList"/>
    <dgm:cxn modelId="{A8E141E3-52D5-4E8A-9496-E62AAA0479C5}" type="presOf" srcId="{C156A804-4DFC-4F73-8C11-EA9CA9A96A4F}" destId="{FA3B0465-6898-4495-BD04-2F4583F0B7B3}" srcOrd="0" destOrd="0" presId="urn:microsoft.com/office/officeart/2008/layout/BendingPictureCaptionList"/>
    <dgm:cxn modelId="{BA36BCB6-4E78-41BE-8197-6D11149CCC7A}" type="presParOf" srcId="{6C359A85-DB06-4A9C-9C44-40506811E839}" destId="{66046EE2-AFDF-44B7-9C19-BA46EFF3037C}" srcOrd="0" destOrd="0" presId="urn:microsoft.com/office/officeart/2008/layout/BendingPictureCaptionList"/>
    <dgm:cxn modelId="{0ACA0D6E-12FA-4FF7-8835-6A71FF492AE8}" type="presParOf" srcId="{66046EE2-AFDF-44B7-9C19-BA46EFF3037C}" destId="{2B80CAE1-8B16-41CC-BB97-A9AA3C72EB6D}" srcOrd="0" destOrd="0" presId="urn:microsoft.com/office/officeart/2008/layout/BendingPictureCaptionList"/>
    <dgm:cxn modelId="{3770BF48-125A-43F3-9B53-713AC7A89D39}" type="presParOf" srcId="{66046EE2-AFDF-44B7-9C19-BA46EFF3037C}" destId="{FA3B0465-6898-4495-BD04-2F4583F0B7B3}" srcOrd="1" destOrd="0" presId="urn:microsoft.com/office/officeart/2008/layout/BendingPictureCaptionList"/>
    <dgm:cxn modelId="{CA76A040-3A32-412F-9267-741781B1A53A}" type="presParOf" srcId="{6C359A85-DB06-4A9C-9C44-40506811E839}" destId="{BA6FC327-E970-4BC5-AE21-4EB13DF50777}" srcOrd="1" destOrd="0" presId="urn:microsoft.com/office/officeart/2008/layout/BendingPictureCaptionList"/>
    <dgm:cxn modelId="{6F33B2D6-99CF-4A49-A9B0-F1F4666472B6}" type="presParOf" srcId="{6C359A85-DB06-4A9C-9C44-40506811E839}" destId="{B779E958-38AD-4A18-947C-A09AF11B959D}" srcOrd="2" destOrd="0" presId="urn:microsoft.com/office/officeart/2008/layout/BendingPictureCaptionList"/>
    <dgm:cxn modelId="{60ACED3D-AFC3-433A-B814-CCF878B64D4C}" type="presParOf" srcId="{B779E958-38AD-4A18-947C-A09AF11B959D}" destId="{63E05306-32D7-4783-8B93-6A46F384E33A}" srcOrd="0" destOrd="0" presId="urn:microsoft.com/office/officeart/2008/layout/BendingPictureCaptionList"/>
    <dgm:cxn modelId="{9E6EAA45-1436-4946-87B1-572680766674}" type="presParOf" srcId="{B779E958-38AD-4A18-947C-A09AF11B959D}" destId="{A06324FA-1C46-42C8-A8BE-5F3C5920E9D5}" srcOrd="1" destOrd="0" presId="urn:microsoft.com/office/officeart/2008/layout/BendingPictureCaptionList"/>
    <dgm:cxn modelId="{2EC7F5D7-29CA-4688-95EE-0C6D58305D7A}" type="presParOf" srcId="{6C359A85-DB06-4A9C-9C44-40506811E839}" destId="{BF031223-B058-46E1-8927-EE6A8DA22F1C}" srcOrd="3" destOrd="0" presId="urn:microsoft.com/office/officeart/2008/layout/BendingPictureCaptionList"/>
    <dgm:cxn modelId="{79DCCA68-DE5B-479D-93A1-EDDC3E1BC0DE}" type="presParOf" srcId="{6C359A85-DB06-4A9C-9C44-40506811E839}" destId="{70F82F39-C673-4B9A-840F-0483090028BA}" srcOrd="4" destOrd="0" presId="urn:microsoft.com/office/officeart/2008/layout/BendingPictureCaptionList"/>
    <dgm:cxn modelId="{4C91AFF0-94A8-4E3D-8BB7-5FB85D9658CE}" type="presParOf" srcId="{70F82F39-C673-4B9A-840F-0483090028BA}" destId="{D86015ED-98F2-4DBB-BA17-44C2E164D6DA}" srcOrd="0" destOrd="0" presId="urn:microsoft.com/office/officeart/2008/layout/BendingPictureCaptionList"/>
    <dgm:cxn modelId="{3960644A-F7F0-47A6-B244-20916F8C93E0}" type="presParOf" srcId="{70F82F39-C673-4B9A-840F-0483090028BA}" destId="{6E73E256-95FB-489F-B22B-8E3A819D075D}"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137B87-D8E8-4305-A957-14FE4375C300}"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6AE11396-51A6-4B82-8AB3-906B6B61F49C}">
      <dgm:prSet/>
      <dgm:spPr/>
      <dgm:t>
        <a:bodyPr/>
        <a:lstStyle/>
        <a:p>
          <a:r>
            <a:rPr lang="en-US"/>
            <a:t>History of Family First Prevention Services Act</a:t>
          </a:r>
        </a:p>
      </dgm:t>
    </dgm:pt>
    <dgm:pt modelId="{C6ADFE0B-6B73-4E85-B711-4CD0C084E7F3}" type="parTrans" cxnId="{825921A5-43FD-43CF-B118-65BAB09C39B9}">
      <dgm:prSet/>
      <dgm:spPr/>
      <dgm:t>
        <a:bodyPr/>
        <a:lstStyle/>
        <a:p>
          <a:endParaRPr lang="en-US"/>
        </a:p>
      </dgm:t>
    </dgm:pt>
    <dgm:pt modelId="{0C2FE40A-53F9-4D19-91AE-D7A7A49C8E03}" type="sibTrans" cxnId="{825921A5-43FD-43CF-B118-65BAB09C39B9}">
      <dgm:prSet/>
      <dgm:spPr/>
      <dgm:t>
        <a:bodyPr/>
        <a:lstStyle/>
        <a:p>
          <a:endParaRPr lang="en-US"/>
        </a:p>
      </dgm:t>
    </dgm:pt>
    <dgm:pt modelId="{CCDE65C5-E66A-47DA-A961-08F3C97A0946}">
      <dgm:prSet/>
      <dgm:spPr/>
      <dgm:t>
        <a:bodyPr/>
        <a:lstStyle/>
        <a:p>
          <a:r>
            <a:rPr lang="en-US"/>
            <a:t>Why This, Why Now</a:t>
          </a:r>
        </a:p>
      </dgm:t>
    </dgm:pt>
    <dgm:pt modelId="{3FB0316E-4C62-47C7-B43A-52DFE727DE61}" type="parTrans" cxnId="{81B686F8-E5EE-451C-93CE-E2251DA602AA}">
      <dgm:prSet/>
      <dgm:spPr/>
      <dgm:t>
        <a:bodyPr/>
        <a:lstStyle/>
        <a:p>
          <a:endParaRPr lang="en-US"/>
        </a:p>
      </dgm:t>
    </dgm:pt>
    <dgm:pt modelId="{BE6A24FE-B255-4541-8916-A2F1840020F5}" type="sibTrans" cxnId="{81B686F8-E5EE-451C-93CE-E2251DA602AA}">
      <dgm:prSet/>
      <dgm:spPr/>
      <dgm:t>
        <a:bodyPr/>
        <a:lstStyle/>
        <a:p>
          <a:endParaRPr lang="en-US"/>
        </a:p>
      </dgm:t>
    </dgm:pt>
    <dgm:pt modelId="{835B74EF-09A8-46F6-8545-9E0EF956D02C}">
      <dgm:prSet/>
      <dgm:spPr/>
      <dgm:t>
        <a:bodyPr/>
        <a:lstStyle/>
        <a:p>
          <a:r>
            <a:rPr lang="en-US"/>
            <a:t>End Goals of FFPSA</a:t>
          </a:r>
        </a:p>
      </dgm:t>
    </dgm:pt>
    <dgm:pt modelId="{C6077E6D-F427-4FB4-8D37-94198C81A63A}" type="parTrans" cxnId="{F15F0D7A-663B-401C-BC64-5EAA24918620}">
      <dgm:prSet/>
      <dgm:spPr/>
      <dgm:t>
        <a:bodyPr/>
        <a:lstStyle/>
        <a:p>
          <a:endParaRPr lang="en-US"/>
        </a:p>
      </dgm:t>
    </dgm:pt>
    <dgm:pt modelId="{479FF21F-4F19-415F-9FF7-13D6A10C4BA3}" type="sibTrans" cxnId="{F15F0D7A-663B-401C-BC64-5EAA24918620}">
      <dgm:prSet/>
      <dgm:spPr/>
      <dgm:t>
        <a:bodyPr/>
        <a:lstStyle/>
        <a:p>
          <a:endParaRPr lang="en-US"/>
        </a:p>
      </dgm:t>
    </dgm:pt>
    <dgm:pt modelId="{FE4B08C2-FD6E-4D90-8E13-B21ED8DAAD22}">
      <dgm:prSet/>
      <dgm:spPr/>
      <dgm:t>
        <a:bodyPr/>
        <a:lstStyle/>
        <a:p>
          <a:r>
            <a:rPr lang="en-US"/>
            <a:t>FFPSA Provisions</a:t>
          </a:r>
        </a:p>
      </dgm:t>
    </dgm:pt>
    <dgm:pt modelId="{9E105633-2379-4B1C-ACF1-D35831A2531D}" type="parTrans" cxnId="{241F752A-A07C-43F5-9AFE-ED02BFA30DDE}">
      <dgm:prSet/>
      <dgm:spPr/>
      <dgm:t>
        <a:bodyPr/>
        <a:lstStyle/>
        <a:p>
          <a:endParaRPr lang="en-US"/>
        </a:p>
      </dgm:t>
    </dgm:pt>
    <dgm:pt modelId="{59003259-0E2B-4AEC-B131-47475995F3F9}" type="sibTrans" cxnId="{241F752A-A07C-43F5-9AFE-ED02BFA30DDE}">
      <dgm:prSet/>
      <dgm:spPr/>
      <dgm:t>
        <a:bodyPr/>
        <a:lstStyle/>
        <a:p>
          <a:endParaRPr lang="en-US"/>
        </a:p>
      </dgm:t>
    </dgm:pt>
    <dgm:pt modelId="{AD5B1086-3779-4845-8119-E7146F75B0A6}" type="pres">
      <dgm:prSet presAssocID="{BA137B87-D8E8-4305-A957-14FE4375C300}" presName="vert0" presStyleCnt="0">
        <dgm:presLayoutVars>
          <dgm:dir/>
          <dgm:animOne val="branch"/>
          <dgm:animLvl val="lvl"/>
        </dgm:presLayoutVars>
      </dgm:prSet>
      <dgm:spPr/>
      <dgm:t>
        <a:bodyPr/>
        <a:lstStyle/>
        <a:p>
          <a:endParaRPr lang="en-US"/>
        </a:p>
      </dgm:t>
    </dgm:pt>
    <dgm:pt modelId="{DC754406-9CAE-4BAA-AE36-4492782C6856}" type="pres">
      <dgm:prSet presAssocID="{6AE11396-51A6-4B82-8AB3-906B6B61F49C}" presName="thickLine" presStyleLbl="alignNode1" presStyleIdx="0" presStyleCnt="4"/>
      <dgm:spPr/>
    </dgm:pt>
    <dgm:pt modelId="{270D9CCB-9186-41FD-A3A1-41E2ED21ADFF}" type="pres">
      <dgm:prSet presAssocID="{6AE11396-51A6-4B82-8AB3-906B6B61F49C}" presName="horz1" presStyleCnt="0"/>
      <dgm:spPr/>
    </dgm:pt>
    <dgm:pt modelId="{74D46CE0-9510-45A7-98E0-0AEFCA5DB27C}" type="pres">
      <dgm:prSet presAssocID="{6AE11396-51A6-4B82-8AB3-906B6B61F49C}" presName="tx1" presStyleLbl="revTx" presStyleIdx="0" presStyleCnt="4"/>
      <dgm:spPr/>
      <dgm:t>
        <a:bodyPr/>
        <a:lstStyle/>
        <a:p>
          <a:endParaRPr lang="en-US"/>
        </a:p>
      </dgm:t>
    </dgm:pt>
    <dgm:pt modelId="{48B4D4BA-360E-4707-87F9-B1FC2F1C0640}" type="pres">
      <dgm:prSet presAssocID="{6AE11396-51A6-4B82-8AB3-906B6B61F49C}" presName="vert1" presStyleCnt="0"/>
      <dgm:spPr/>
    </dgm:pt>
    <dgm:pt modelId="{925CFB13-069A-474D-8B53-8081792B6319}" type="pres">
      <dgm:prSet presAssocID="{CCDE65C5-E66A-47DA-A961-08F3C97A0946}" presName="thickLine" presStyleLbl="alignNode1" presStyleIdx="1" presStyleCnt="4"/>
      <dgm:spPr/>
    </dgm:pt>
    <dgm:pt modelId="{69B6BCB0-9148-4F58-A26F-011D31099EBC}" type="pres">
      <dgm:prSet presAssocID="{CCDE65C5-E66A-47DA-A961-08F3C97A0946}" presName="horz1" presStyleCnt="0"/>
      <dgm:spPr/>
    </dgm:pt>
    <dgm:pt modelId="{AD9D9686-3EFC-40B3-8039-9FF0FB0BC9DE}" type="pres">
      <dgm:prSet presAssocID="{CCDE65C5-E66A-47DA-A961-08F3C97A0946}" presName="tx1" presStyleLbl="revTx" presStyleIdx="1" presStyleCnt="4"/>
      <dgm:spPr/>
      <dgm:t>
        <a:bodyPr/>
        <a:lstStyle/>
        <a:p>
          <a:endParaRPr lang="en-US"/>
        </a:p>
      </dgm:t>
    </dgm:pt>
    <dgm:pt modelId="{C89757F1-D443-4F91-BCB0-757255205DFF}" type="pres">
      <dgm:prSet presAssocID="{CCDE65C5-E66A-47DA-A961-08F3C97A0946}" presName="vert1" presStyleCnt="0"/>
      <dgm:spPr/>
    </dgm:pt>
    <dgm:pt modelId="{B0068ACF-2B4A-48AD-A299-B91A268B01E1}" type="pres">
      <dgm:prSet presAssocID="{835B74EF-09A8-46F6-8545-9E0EF956D02C}" presName="thickLine" presStyleLbl="alignNode1" presStyleIdx="2" presStyleCnt="4"/>
      <dgm:spPr/>
    </dgm:pt>
    <dgm:pt modelId="{4EFBDF8F-DAF6-4EDA-A9BF-F016F36C3C25}" type="pres">
      <dgm:prSet presAssocID="{835B74EF-09A8-46F6-8545-9E0EF956D02C}" presName="horz1" presStyleCnt="0"/>
      <dgm:spPr/>
    </dgm:pt>
    <dgm:pt modelId="{4858AC4F-BA38-4616-BD01-900707FB9347}" type="pres">
      <dgm:prSet presAssocID="{835B74EF-09A8-46F6-8545-9E0EF956D02C}" presName="tx1" presStyleLbl="revTx" presStyleIdx="2" presStyleCnt="4"/>
      <dgm:spPr/>
      <dgm:t>
        <a:bodyPr/>
        <a:lstStyle/>
        <a:p>
          <a:endParaRPr lang="en-US"/>
        </a:p>
      </dgm:t>
    </dgm:pt>
    <dgm:pt modelId="{B1A3AF47-CFA4-4990-9039-39B611D08DE2}" type="pres">
      <dgm:prSet presAssocID="{835B74EF-09A8-46F6-8545-9E0EF956D02C}" presName="vert1" presStyleCnt="0"/>
      <dgm:spPr/>
    </dgm:pt>
    <dgm:pt modelId="{EE7AC3F5-B01F-4AC8-B23E-D7D3C842E132}" type="pres">
      <dgm:prSet presAssocID="{FE4B08C2-FD6E-4D90-8E13-B21ED8DAAD22}" presName="thickLine" presStyleLbl="alignNode1" presStyleIdx="3" presStyleCnt="4"/>
      <dgm:spPr/>
    </dgm:pt>
    <dgm:pt modelId="{17F1DA63-3D04-4D25-BABC-3146C67EA1BC}" type="pres">
      <dgm:prSet presAssocID="{FE4B08C2-FD6E-4D90-8E13-B21ED8DAAD22}" presName="horz1" presStyleCnt="0"/>
      <dgm:spPr/>
    </dgm:pt>
    <dgm:pt modelId="{C4107D30-5185-47DC-81A4-CA00C2A6A38F}" type="pres">
      <dgm:prSet presAssocID="{FE4B08C2-FD6E-4D90-8E13-B21ED8DAAD22}" presName="tx1" presStyleLbl="revTx" presStyleIdx="3" presStyleCnt="4"/>
      <dgm:spPr/>
      <dgm:t>
        <a:bodyPr/>
        <a:lstStyle/>
        <a:p>
          <a:endParaRPr lang="en-US"/>
        </a:p>
      </dgm:t>
    </dgm:pt>
    <dgm:pt modelId="{9DB5AE43-CA51-450D-850F-DC6E89D47AD4}" type="pres">
      <dgm:prSet presAssocID="{FE4B08C2-FD6E-4D90-8E13-B21ED8DAAD22}" presName="vert1" presStyleCnt="0"/>
      <dgm:spPr/>
    </dgm:pt>
  </dgm:ptLst>
  <dgm:cxnLst>
    <dgm:cxn modelId="{5332121D-725C-4479-BB4E-E9AC4DD6D9F9}" type="presOf" srcId="{CCDE65C5-E66A-47DA-A961-08F3C97A0946}" destId="{AD9D9686-3EFC-40B3-8039-9FF0FB0BC9DE}" srcOrd="0" destOrd="0" presId="urn:microsoft.com/office/officeart/2008/layout/LinedList"/>
    <dgm:cxn modelId="{2A419D08-1B17-4410-B47C-A5CEBDAD9C36}" type="presOf" srcId="{FE4B08C2-FD6E-4D90-8E13-B21ED8DAAD22}" destId="{C4107D30-5185-47DC-81A4-CA00C2A6A38F}" srcOrd="0" destOrd="0" presId="urn:microsoft.com/office/officeart/2008/layout/LinedList"/>
    <dgm:cxn modelId="{F15F0D7A-663B-401C-BC64-5EAA24918620}" srcId="{BA137B87-D8E8-4305-A957-14FE4375C300}" destId="{835B74EF-09A8-46F6-8545-9E0EF956D02C}" srcOrd="2" destOrd="0" parTransId="{C6077E6D-F427-4FB4-8D37-94198C81A63A}" sibTransId="{479FF21F-4F19-415F-9FF7-13D6A10C4BA3}"/>
    <dgm:cxn modelId="{50E656A4-70D6-4719-954B-914809504CDD}" type="presOf" srcId="{BA137B87-D8E8-4305-A957-14FE4375C300}" destId="{AD5B1086-3779-4845-8119-E7146F75B0A6}" srcOrd="0" destOrd="0" presId="urn:microsoft.com/office/officeart/2008/layout/LinedList"/>
    <dgm:cxn modelId="{825921A5-43FD-43CF-B118-65BAB09C39B9}" srcId="{BA137B87-D8E8-4305-A957-14FE4375C300}" destId="{6AE11396-51A6-4B82-8AB3-906B6B61F49C}" srcOrd="0" destOrd="0" parTransId="{C6ADFE0B-6B73-4E85-B711-4CD0C084E7F3}" sibTransId="{0C2FE40A-53F9-4D19-91AE-D7A7A49C8E03}"/>
    <dgm:cxn modelId="{81B686F8-E5EE-451C-93CE-E2251DA602AA}" srcId="{BA137B87-D8E8-4305-A957-14FE4375C300}" destId="{CCDE65C5-E66A-47DA-A961-08F3C97A0946}" srcOrd="1" destOrd="0" parTransId="{3FB0316E-4C62-47C7-B43A-52DFE727DE61}" sibTransId="{BE6A24FE-B255-4541-8916-A2F1840020F5}"/>
    <dgm:cxn modelId="{8CFF3D73-1525-4BFF-B4E8-E3E48230A68A}" type="presOf" srcId="{835B74EF-09A8-46F6-8545-9E0EF956D02C}" destId="{4858AC4F-BA38-4616-BD01-900707FB9347}" srcOrd="0" destOrd="0" presId="urn:microsoft.com/office/officeart/2008/layout/LinedList"/>
    <dgm:cxn modelId="{2FF943E9-2AA4-45BF-A0CD-7A9A34606F0F}" type="presOf" srcId="{6AE11396-51A6-4B82-8AB3-906B6B61F49C}" destId="{74D46CE0-9510-45A7-98E0-0AEFCA5DB27C}" srcOrd="0" destOrd="0" presId="urn:microsoft.com/office/officeart/2008/layout/LinedList"/>
    <dgm:cxn modelId="{241F752A-A07C-43F5-9AFE-ED02BFA30DDE}" srcId="{BA137B87-D8E8-4305-A957-14FE4375C300}" destId="{FE4B08C2-FD6E-4D90-8E13-B21ED8DAAD22}" srcOrd="3" destOrd="0" parTransId="{9E105633-2379-4B1C-ACF1-D35831A2531D}" sibTransId="{59003259-0E2B-4AEC-B131-47475995F3F9}"/>
    <dgm:cxn modelId="{DFBCB914-9D3C-4D7E-B357-F834BC319E30}" type="presParOf" srcId="{AD5B1086-3779-4845-8119-E7146F75B0A6}" destId="{DC754406-9CAE-4BAA-AE36-4492782C6856}" srcOrd="0" destOrd="0" presId="urn:microsoft.com/office/officeart/2008/layout/LinedList"/>
    <dgm:cxn modelId="{CF9896EA-2D76-46D4-A882-DD185587D068}" type="presParOf" srcId="{AD5B1086-3779-4845-8119-E7146F75B0A6}" destId="{270D9CCB-9186-41FD-A3A1-41E2ED21ADFF}" srcOrd="1" destOrd="0" presId="urn:microsoft.com/office/officeart/2008/layout/LinedList"/>
    <dgm:cxn modelId="{2252C49F-3D63-41C9-AA71-7905EEED6D58}" type="presParOf" srcId="{270D9CCB-9186-41FD-A3A1-41E2ED21ADFF}" destId="{74D46CE0-9510-45A7-98E0-0AEFCA5DB27C}" srcOrd="0" destOrd="0" presId="urn:microsoft.com/office/officeart/2008/layout/LinedList"/>
    <dgm:cxn modelId="{D2535EDC-40F1-422D-9B7B-C010CBDC6665}" type="presParOf" srcId="{270D9CCB-9186-41FD-A3A1-41E2ED21ADFF}" destId="{48B4D4BA-360E-4707-87F9-B1FC2F1C0640}" srcOrd="1" destOrd="0" presId="urn:microsoft.com/office/officeart/2008/layout/LinedList"/>
    <dgm:cxn modelId="{C5EAE271-E15E-47AD-999E-3C0C178B0435}" type="presParOf" srcId="{AD5B1086-3779-4845-8119-E7146F75B0A6}" destId="{925CFB13-069A-474D-8B53-8081792B6319}" srcOrd="2" destOrd="0" presId="urn:microsoft.com/office/officeart/2008/layout/LinedList"/>
    <dgm:cxn modelId="{84E29ABF-30D6-4A0F-A138-B4459246AC25}" type="presParOf" srcId="{AD5B1086-3779-4845-8119-E7146F75B0A6}" destId="{69B6BCB0-9148-4F58-A26F-011D31099EBC}" srcOrd="3" destOrd="0" presId="urn:microsoft.com/office/officeart/2008/layout/LinedList"/>
    <dgm:cxn modelId="{115DCF16-C1CB-479A-BAD2-14F5A3C04B53}" type="presParOf" srcId="{69B6BCB0-9148-4F58-A26F-011D31099EBC}" destId="{AD9D9686-3EFC-40B3-8039-9FF0FB0BC9DE}" srcOrd="0" destOrd="0" presId="urn:microsoft.com/office/officeart/2008/layout/LinedList"/>
    <dgm:cxn modelId="{300659CC-C4FE-4197-BF27-E55AF22BA968}" type="presParOf" srcId="{69B6BCB0-9148-4F58-A26F-011D31099EBC}" destId="{C89757F1-D443-4F91-BCB0-757255205DFF}" srcOrd="1" destOrd="0" presId="urn:microsoft.com/office/officeart/2008/layout/LinedList"/>
    <dgm:cxn modelId="{2D77EE31-5AE0-457C-A6A3-C5565237A1AA}" type="presParOf" srcId="{AD5B1086-3779-4845-8119-E7146F75B0A6}" destId="{B0068ACF-2B4A-48AD-A299-B91A268B01E1}" srcOrd="4" destOrd="0" presId="urn:microsoft.com/office/officeart/2008/layout/LinedList"/>
    <dgm:cxn modelId="{D7321247-D9B0-430A-86A3-CC23FFC9F22B}" type="presParOf" srcId="{AD5B1086-3779-4845-8119-E7146F75B0A6}" destId="{4EFBDF8F-DAF6-4EDA-A9BF-F016F36C3C25}" srcOrd="5" destOrd="0" presId="urn:microsoft.com/office/officeart/2008/layout/LinedList"/>
    <dgm:cxn modelId="{5C1F0048-28F4-48F8-AEE5-40140AC388C7}" type="presParOf" srcId="{4EFBDF8F-DAF6-4EDA-A9BF-F016F36C3C25}" destId="{4858AC4F-BA38-4616-BD01-900707FB9347}" srcOrd="0" destOrd="0" presId="urn:microsoft.com/office/officeart/2008/layout/LinedList"/>
    <dgm:cxn modelId="{7EFC1385-98B8-4DA4-B4A1-085735E5B93A}" type="presParOf" srcId="{4EFBDF8F-DAF6-4EDA-A9BF-F016F36C3C25}" destId="{B1A3AF47-CFA4-4990-9039-39B611D08DE2}" srcOrd="1" destOrd="0" presId="urn:microsoft.com/office/officeart/2008/layout/LinedList"/>
    <dgm:cxn modelId="{18192E04-9C42-4C46-8959-946E3EC933A3}" type="presParOf" srcId="{AD5B1086-3779-4845-8119-E7146F75B0A6}" destId="{EE7AC3F5-B01F-4AC8-B23E-D7D3C842E132}" srcOrd="6" destOrd="0" presId="urn:microsoft.com/office/officeart/2008/layout/LinedList"/>
    <dgm:cxn modelId="{1135292C-8148-47D3-AD48-3C73515CD06D}" type="presParOf" srcId="{AD5B1086-3779-4845-8119-E7146F75B0A6}" destId="{17F1DA63-3D04-4D25-BABC-3146C67EA1BC}" srcOrd="7" destOrd="0" presId="urn:microsoft.com/office/officeart/2008/layout/LinedList"/>
    <dgm:cxn modelId="{FC6A96DC-D818-4922-922C-7E505A19B6E5}" type="presParOf" srcId="{17F1DA63-3D04-4D25-BABC-3146C67EA1BC}" destId="{C4107D30-5185-47DC-81A4-CA00C2A6A38F}" srcOrd="0" destOrd="0" presId="urn:microsoft.com/office/officeart/2008/layout/LinedList"/>
    <dgm:cxn modelId="{4BF25122-B60F-4F4E-AA5F-0BFDF278E32A}" type="presParOf" srcId="{17F1DA63-3D04-4D25-BABC-3146C67EA1BC}" destId="{9DB5AE43-CA51-450D-850F-DC6E89D47AD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85213A0-BFED-477D-9D23-3A2F348B2BBC}"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E3D34DD0-EB2A-4BFE-97E0-084AF5FD1902}">
      <dgm:prSet/>
      <dgm:spPr/>
      <dgm:t>
        <a:bodyPr/>
        <a:lstStyle/>
        <a:p>
          <a:r>
            <a:rPr lang="en-US" b="1" i="0">
              <a:latin typeface="+mj-lt"/>
            </a:rPr>
            <a:t>Family Engagement Requirements</a:t>
          </a:r>
        </a:p>
      </dgm:t>
    </dgm:pt>
    <dgm:pt modelId="{34057E5F-35F3-4BC7-ADA2-99B6F3CAE424}" type="parTrans" cxnId="{C0F1B501-A4AA-4E53-9C6D-5697302642D8}">
      <dgm:prSet/>
      <dgm:spPr/>
      <dgm:t>
        <a:bodyPr/>
        <a:lstStyle/>
        <a:p>
          <a:endParaRPr lang="en-US"/>
        </a:p>
      </dgm:t>
    </dgm:pt>
    <dgm:pt modelId="{1ADF5BE1-20A4-4A7F-9A01-DD17D793A0FE}" type="sibTrans" cxnId="{C0F1B501-A4AA-4E53-9C6D-5697302642D8}">
      <dgm:prSet/>
      <dgm:spPr/>
      <dgm:t>
        <a:bodyPr/>
        <a:lstStyle/>
        <a:p>
          <a:endParaRPr lang="en-US"/>
        </a:p>
      </dgm:t>
    </dgm:pt>
    <dgm:pt modelId="{888CE2A0-CF18-476A-8D74-645A74610C5F}">
      <dgm:prSet/>
      <dgm:spPr/>
      <dgm:t>
        <a:bodyPr/>
        <a:lstStyle/>
        <a:p>
          <a:r>
            <a:rPr lang="en-US">
              <a:latin typeface="Avenir Next LT Pro" panose="020B0504020202020204" pitchFamily="34" charset="0"/>
            </a:rPr>
            <a:t>Treatment program</a:t>
          </a:r>
        </a:p>
      </dgm:t>
    </dgm:pt>
    <dgm:pt modelId="{44BEFE93-0B4D-4BF2-AC6C-3DAD60EB4F78}" type="parTrans" cxnId="{35752384-4759-447A-B255-07978760F61C}">
      <dgm:prSet/>
      <dgm:spPr/>
      <dgm:t>
        <a:bodyPr/>
        <a:lstStyle/>
        <a:p>
          <a:endParaRPr lang="en-US"/>
        </a:p>
      </dgm:t>
    </dgm:pt>
    <dgm:pt modelId="{54BC3C4E-A498-49F1-A130-65207669CAF9}" type="sibTrans" cxnId="{35752384-4759-447A-B255-07978760F61C}">
      <dgm:prSet/>
      <dgm:spPr/>
      <dgm:t>
        <a:bodyPr/>
        <a:lstStyle/>
        <a:p>
          <a:endParaRPr lang="en-US"/>
        </a:p>
      </dgm:t>
    </dgm:pt>
    <dgm:pt modelId="{2097B2EA-C09E-4F44-9DC5-808F0C075885}">
      <dgm:prSet/>
      <dgm:spPr/>
      <dgm:t>
        <a:bodyPr/>
        <a:lstStyle/>
        <a:p>
          <a:r>
            <a:rPr lang="en-US">
              <a:latin typeface="Avenir Next LT Pro" panose="020B0504020202020204" pitchFamily="34" charset="0"/>
            </a:rPr>
            <a:t>Inclusion in family therapy</a:t>
          </a:r>
        </a:p>
      </dgm:t>
    </dgm:pt>
    <dgm:pt modelId="{DC5C3513-136C-429A-A233-0E390E3091C1}" type="parTrans" cxnId="{E5BD60C7-856F-473F-8B97-517327BA391E}">
      <dgm:prSet/>
      <dgm:spPr/>
      <dgm:t>
        <a:bodyPr/>
        <a:lstStyle/>
        <a:p>
          <a:endParaRPr lang="en-US"/>
        </a:p>
      </dgm:t>
    </dgm:pt>
    <dgm:pt modelId="{8FCBF19F-C9A1-426D-827A-646283258237}" type="sibTrans" cxnId="{E5BD60C7-856F-473F-8B97-517327BA391E}">
      <dgm:prSet/>
      <dgm:spPr/>
      <dgm:t>
        <a:bodyPr/>
        <a:lstStyle/>
        <a:p>
          <a:endParaRPr lang="en-US"/>
        </a:p>
      </dgm:t>
    </dgm:pt>
    <dgm:pt modelId="{E965634A-35B1-4F32-8C4B-50A14811279C}">
      <dgm:prSet/>
      <dgm:spPr/>
      <dgm:t>
        <a:bodyPr/>
        <a:lstStyle/>
        <a:p>
          <a:r>
            <a:rPr lang="en-US">
              <a:latin typeface="Avenir Next LT Pro" panose="020B0504020202020204" pitchFamily="34" charset="0"/>
            </a:rPr>
            <a:t>Outreach to family members, including siblings</a:t>
          </a:r>
        </a:p>
      </dgm:t>
    </dgm:pt>
    <dgm:pt modelId="{E0F555F0-2691-4A5D-A588-D9C714347E35}" type="parTrans" cxnId="{93995B4D-C19E-4F1D-AF6A-44F39DAB3140}">
      <dgm:prSet/>
      <dgm:spPr/>
      <dgm:t>
        <a:bodyPr/>
        <a:lstStyle/>
        <a:p>
          <a:endParaRPr lang="en-US"/>
        </a:p>
      </dgm:t>
    </dgm:pt>
    <dgm:pt modelId="{55B9D024-B9B4-46CE-AE03-DF5175612B76}" type="sibTrans" cxnId="{93995B4D-C19E-4F1D-AF6A-44F39DAB3140}">
      <dgm:prSet/>
      <dgm:spPr/>
      <dgm:t>
        <a:bodyPr/>
        <a:lstStyle/>
        <a:p>
          <a:endParaRPr lang="en-US"/>
        </a:p>
      </dgm:t>
    </dgm:pt>
    <dgm:pt modelId="{D20E4447-2DD0-4A1F-B906-5AB39624C87E}">
      <dgm:prSet/>
      <dgm:spPr/>
      <dgm:t>
        <a:bodyPr/>
        <a:lstStyle/>
        <a:p>
          <a:pPr>
            <a:lnSpc>
              <a:spcPct val="100000"/>
            </a:lnSpc>
          </a:pPr>
          <a:r>
            <a:rPr lang="en-US" b="1">
              <a:latin typeface="+mj-lt"/>
            </a:rPr>
            <a:t>Family Engagement Documentation Requirements</a:t>
          </a:r>
        </a:p>
      </dgm:t>
    </dgm:pt>
    <dgm:pt modelId="{E75F96BD-D545-4CC4-B6BA-C0A2F35AABD1}" type="parTrans" cxnId="{9B70A122-66BB-4CB6-BEC7-6D979811930E}">
      <dgm:prSet/>
      <dgm:spPr/>
      <dgm:t>
        <a:bodyPr/>
        <a:lstStyle/>
        <a:p>
          <a:endParaRPr lang="en-US"/>
        </a:p>
      </dgm:t>
    </dgm:pt>
    <dgm:pt modelId="{6AB9A83A-D9B4-43C5-9B3C-5D4F40F7A98D}" type="sibTrans" cxnId="{9B70A122-66BB-4CB6-BEC7-6D979811930E}">
      <dgm:prSet/>
      <dgm:spPr/>
      <dgm:t>
        <a:bodyPr/>
        <a:lstStyle/>
        <a:p>
          <a:endParaRPr lang="en-US"/>
        </a:p>
      </dgm:t>
    </dgm:pt>
    <dgm:pt modelId="{86AE468F-94BB-4A9E-8897-669BA3CEA0C0}">
      <dgm:prSet/>
      <dgm:spPr/>
      <dgm:t>
        <a:bodyPr/>
        <a:lstStyle/>
        <a:p>
          <a:r>
            <a:rPr lang="en-US">
              <a:latin typeface="Avenir Next LT Pro" panose="020B0504020202020204" pitchFamily="34" charset="0"/>
            </a:rPr>
            <a:t>Family integration into the treatment process and post-discharge</a:t>
          </a:r>
        </a:p>
      </dgm:t>
    </dgm:pt>
    <dgm:pt modelId="{3E7DB71F-57BD-4EDA-B663-ECA4156C9A53}" type="parTrans" cxnId="{83916348-8F34-47E0-9FEA-09A88FDF9D2A}">
      <dgm:prSet/>
      <dgm:spPr/>
      <dgm:t>
        <a:bodyPr/>
        <a:lstStyle/>
        <a:p>
          <a:endParaRPr lang="en-US"/>
        </a:p>
      </dgm:t>
    </dgm:pt>
    <dgm:pt modelId="{050E9D26-60EB-4F8F-BCA9-1A4A043EDF45}" type="sibTrans" cxnId="{83916348-8F34-47E0-9FEA-09A88FDF9D2A}">
      <dgm:prSet/>
      <dgm:spPr/>
      <dgm:t>
        <a:bodyPr/>
        <a:lstStyle/>
        <a:p>
          <a:endParaRPr lang="en-US"/>
        </a:p>
      </dgm:t>
    </dgm:pt>
    <dgm:pt modelId="{2F95E8CD-64E0-48D9-B55D-52BA8DD8F86D}">
      <dgm:prSet/>
      <dgm:spPr/>
      <dgm:t>
        <a:bodyPr/>
        <a:lstStyle/>
        <a:p>
          <a:r>
            <a:rPr lang="en-US">
              <a:latin typeface="Avenir Next LT Pro" panose="020B0504020202020204" pitchFamily="34" charset="0"/>
            </a:rPr>
            <a:t>Maintaining sibling connections</a:t>
          </a:r>
        </a:p>
      </dgm:t>
    </dgm:pt>
    <dgm:pt modelId="{2349F032-E2AA-4C0E-B81D-0E0F9432C897}" type="parTrans" cxnId="{CB738943-F106-498B-8CBF-461278D3F562}">
      <dgm:prSet/>
      <dgm:spPr/>
      <dgm:t>
        <a:bodyPr/>
        <a:lstStyle/>
        <a:p>
          <a:endParaRPr lang="en-US"/>
        </a:p>
      </dgm:t>
    </dgm:pt>
    <dgm:pt modelId="{F38939D8-568C-4EFE-A59F-008CD1A40264}" type="sibTrans" cxnId="{CB738943-F106-498B-8CBF-461278D3F562}">
      <dgm:prSet/>
      <dgm:spPr/>
      <dgm:t>
        <a:bodyPr/>
        <a:lstStyle/>
        <a:p>
          <a:endParaRPr lang="en-US"/>
        </a:p>
      </dgm:t>
    </dgm:pt>
    <dgm:pt modelId="{62016B47-BC2C-4FB7-B930-B3721EA4C30A}" type="pres">
      <dgm:prSet presAssocID="{E85213A0-BFED-477D-9D23-3A2F348B2BBC}" presName="Name0" presStyleCnt="0">
        <dgm:presLayoutVars>
          <dgm:dir/>
          <dgm:animLvl val="lvl"/>
          <dgm:resizeHandles val="exact"/>
        </dgm:presLayoutVars>
      </dgm:prSet>
      <dgm:spPr/>
      <dgm:t>
        <a:bodyPr/>
        <a:lstStyle/>
        <a:p>
          <a:endParaRPr lang="en-US"/>
        </a:p>
      </dgm:t>
    </dgm:pt>
    <dgm:pt modelId="{8E9BF467-58C2-4E43-98AF-65780B3171E6}" type="pres">
      <dgm:prSet presAssocID="{E3D34DD0-EB2A-4BFE-97E0-084AF5FD1902}" presName="linNode" presStyleCnt="0"/>
      <dgm:spPr/>
    </dgm:pt>
    <dgm:pt modelId="{D1689DFE-A23E-41A4-8CE3-3538C61C8EF5}" type="pres">
      <dgm:prSet presAssocID="{E3D34DD0-EB2A-4BFE-97E0-084AF5FD1902}" presName="parentText" presStyleLbl="node1" presStyleIdx="0" presStyleCnt="2">
        <dgm:presLayoutVars>
          <dgm:chMax val="1"/>
          <dgm:bulletEnabled val="1"/>
        </dgm:presLayoutVars>
      </dgm:prSet>
      <dgm:spPr/>
      <dgm:t>
        <a:bodyPr/>
        <a:lstStyle/>
        <a:p>
          <a:endParaRPr lang="en-US"/>
        </a:p>
      </dgm:t>
    </dgm:pt>
    <dgm:pt modelId="{0060CBB5-315C-40D0-973E-22B1AE3D4DD3}" type="pres">
      <dgm:prSet presAssocID="{E3D34DD0-EB2A-4BFE-97E0-084AF5FD1902}" presName="descendantText" presStyleLbl="alignAccFollowNode1" presStyleIdx="0" presStyleCnt="2" custScaleX="93905" custScaleY="111607">
        <dgm:presLayoutVars>
          <dgm:bulletEnabled val="1"/>
        </dgm:presLayoutVars>
      </dgm:prSet>
      <dgm:spPr/>
      <dgm:t>
        <a:bodyPr/>
        <a:lstStyle/>
        <a:p>
          <a:endParaRPr lang="en-US"/>
        </a:p>
      </dgm:t>
    </dgm:pt>
    <dgm:pt modelId="{411DAA25-DB34-4B25-9782-E39CE2198E4B}" type="pres">
      <dgm:prSet presAssocID="{1ADF5BE1-20A4-4A7F-9A01-DD17D793A0FE}" presName="sp" presStyleCnt="0"/>
      <dgm:spPr/>
    </dgm:pt>
    <dgm:pt modelId="{50F7B1C2-8476-44B4-82E1-9DFD8F27235F}" type="pres">
      <dgm:prSet presAssocID="{D20E4447-2DD0-4A1F-B906-5AB39624C87E}" presName="linNode" presStyleCnt="0"/>
      <dgm:spPr/>
    </dgm:pt>
    <dgm:pt modelId="{538BE325-68A3-40AE-8F48-5FC68B5C094A}" type="pres">
      <dgm:prSet presAssocID="{D20E4447-2DD0-4A1F-B906-5AB39624C87E}" presName="parentText" presStyleLbl="node1" presStyleIdx="1" presStyleCnt="2">
        <dgm:presLayoutVars>
          <dgm:chMax val="1"/>
          <dgm:bulletEnabled val="1"/>
        </dgm:presLayoutVars>
      </dgm:prSet>
      <dgm:spPr/>
      <dgm:t>
        <a:bodyPr/>
        <a:lstStyle/>
        <a:p>
          <a:endParaRPr lang="en-US"/>
        </a:p>
      </dgm:t>
    </dgm:pt>
    <dgm:pt modelId="{A450900D-A197-4ECF-AE0B-01F6D0D4EA29}" type="pres">
      <dgm:prSet presAssocID="{D20E4447-2DD0-4A1F-B906-5AB39624C87E}" presName="descendantText" presStyleLbl="alignAccFollowNode1" presStyleIdx="1" presStyleCnt="2" custScaleX="92666" custScaleY="110729" custLinFactNeighborX="1289" custLinFactNeighborY="1892">
        <dgm:presLayoutVars>
          <dgm:bulletEnabled val="1"/>
        </dgm:presLayoutVars>
      </dgm:prSet>
      <dgm:spPr/>
      <dgm:t>
        <a:bodyPr/>
        <a:lstStyle/>
        <a:p>
          <a:endParaRPr lang="en-US"/>
        </a:p>
      </dgm:t>
    </dgm:pt>
  </dgm:ptLst>
  <dgm:cxnLst>
    <dgm:cxn modelId="{6C61D480-F80D-4D01-8807-614491BC9FF3}" type="presOf" srcId="{2097B2EA-C09E-4F44-9DC5-808F0C075885}" destId="{0060CBB5-315C-40D0-973E-22B1AE3D4DD3}" srcOrd="0" destOrd="1" presId="urn:microsoft.com/office/officeart/2005/8/layout/vList5"/>
    <dgm:cxn modelId="{CB738943-F106-498B-8CBF-461278D3F562}" srcId="{D20E4447-2DD0-4A1F-B906-5AB39624C87E}" destId="{2F95E8CD-64E0-48D9-B55D-52BA8DD8F86D}" srcOrd="1" destOrd="0" parTransId="{2349F032-E2AA-4C0E-B81D-0E0F9432C897}" sibTransId="{F38939D8-568C-4EFE-A59F-008CD1A40264}"/>
    <dgm:cxn modelId="{E5BD60C7-856F-473F-8B97-517327BA391E}" srcId="{E3D34DD0-EB2A-4BFE-97E0-084AF5FD1902}" destId="{2097B2EA-C09E-4F44-9DC5-808F0C075885}" srcOrd="1" destOrd="0" parTransId="{DC5C3513-136C-429A-A233-0E390E3091C1}" sibTransId="{8FCBF19F-C9A1-426D-827A-646283258237}"/>
    <dgm:cxn modelId="{10B70917-E37F-4B15-9D85-B8BB1CA24E1D}" type="presOf" srcId="{888CE2A0-CF18-476A-8D74-645A74610C5F}" destId="{0060CBB5-315C-40D0-973E-22B1AE3D4DD3}" srcOrd="0" destOrd="0" presId="urn:microsoft.com/office/officeart/2005/8/layout/vList5"/>
    <dgm:cxn modelId="{83916348-8F34-47E0-9FEA-09A88FDF9D2A}" srcId="{D20E4447-2DD0-4A1F-B906-5AB39624C87E}" destId="{86AE468F-94BB-4A9E-8897-669BA3CEA0C0}" srcOrd="0" destOrd="0" parTransId="{3E7DB71F-57BD-4EDA-B663-ECA4156C9A53}" sibTransId="{050E9D26-60EB-4F8F-BCA9-1A4A043EDF45}"/>
    <dgm:cxn modelId="{A14E8C96-97D0-486F-9CEF-4D41379993D9}" type="presOf" srcId="{E3D34DD0-EB2A-4BFE-97E0-084AF5FD1902}" destId="{D1689DFE-A23E-41A4-8CE3-3538C61C8EF5}" srcOrd="0" destOrd="0" presId="urn:microsoft.com/office/officeart/2005/8/layout/vList5"/>
    <dgm:cxn modelId="{C0F1B501-A4AA-4E53-9C6D-5697302642D8}" srcId="{E85213A0-BFED-477D-9D23-3A2F348B2BBC}" destId="{E3D34DD0-EB2A-4BFE-97E0-084AF5FD1902}" srcOrd="0" destOrd="0" parTransId="{34057E5F-35F3-4BC7-ADA2-99B6F3CAE424}" sibTransId="{1ADF5BE1-20A4-4A7F-9A01-DD17D793A0FE}"/>
    <dgm:cxn modelId="{93995B4D-C19E-4F1D-AF6A-44F39DAB3140}" srcId="{E3D34DD0-EB2A-4BFE-97E0-084AF5FD1902}" destId="{E965634A-35B1-4F32-8C4B-50A14811279C}" srcOrd="2" destOrd="0" parTransId="{E0F555F0-2691-4A5D-A588-D9C714347E35}" sibTransId="{55B9D024-B9B4-46CE-AE03-DF5175612B76}"/>
    <dgm:cxn modelId="{F3323391-240A-4A1B-887C-E6684508F899}" type="presOf" srcId="{E85213A0-BFED-477D-9D23-3A2F348B2BBC}" destId="{62016B47-BC2C-4FB7-B930-B3721EA4C30A}" srcOrd="0" destOrd="0" presId="urn:microsoft.com/office/officeart/2005/8/layout/vList5"/>
    <dgm:cxn modelId="{35752384-4759-447A-B255-07978760F61C}" srcId="{E3D34DD0-EB2A-4BFE-97E0-084AF5FD1902}" destId="{888CE2A0-CF18-476A-8D74-645A74610C5F}" srcOrd="0" destOrd="0" parTransId="{44BEFE93-0B4D-4BF2-AC6C-3DAD60EB4F78}" sibTransId="{54BC3C4E-A498-49F1-A130-65207669CAF9}"/>
    <dgm:cxn modelId="{76FC7BA1-0B2C-4EDF-BE6C-08590CFBCB9A}" type="presOf" srcId="{E965634A-35B1-4F32-8C4B-50A14811279C}" destId="{0060CBB5-315C-40D0-973E-22B1AE3D4DD3}" srcOrd="0" destOrd="2" presId="urn:microsoft.com/office/officeart/2005/8/layout/vList5"/>
    <dgm:cxn modelId="{68F62E0A-DC75-4D07-9F1F-C13149BE6266}" type="presOf" srcId="{D20E4447-2DD0-4A1F-B906-5AB39624C87E}" destId="{538BE325-68A3-40AE-8F48-5FC68B5C094A}" srcOrd="0" destOrd="0" presId="urn:microsoft.com/office/officeart/2005/8/layout/vList5"/>
    <dgm:cxn modelId="{706A03A8-F2F5-4425-81D0-B28724BC287A}" type="presOf" srcId="{2F95E8CD-64E0-48D9-B55D-52BA8DD8F86D}" destId="{A450900D-A197-4ECF-AE0B-01F6D0D4EA29}" srcOrd="0" destOrd="1" presId="urn:microsoft.com/office/officeart/2005/8/layout/vList5"/>
    <dgm:cxn modelId="{C7D52B84-7D56-462D-A5B9-2D8FC719B155}" type="presOf" srcId="{86AE468F-94BB-4A9E-8897-669BA3CEA0C0}" destId="{A450900D-A197-4ECF-AE0B-01F6D0D4EA29}" srcOrd="0" destOrd="0" presId="urn:microsoft.com/office/officeart/2005/8/layout/vList5"/>
    <dgm:cxn modelId="{9B70A122-66BB-4CB6-BEC7-6D979811930E}" srcId="{E85213A0-BFED-477D-9D23-3A2F348B2BBC}" destId="{D20E4447-2DD0-4A1F-B906-5AB39624C87E}" srcOrd="1" destOrd="0" parTransId="{E75F96BD-D545-4CC4-B6BA-C0A2F35AABD1}" sibTransId="{6AB9A83A-D9B4-43C5-9B3C-5D4F40F7A98D}"/>
    <dgm:cxn modelId="{86D37A15-2436-408E-BC29-8A180362FD99}" type="presParOf" srcId="{62016B47-BC2C-4FB7-B930-B3721EA4C30A}" destId="{8E9BF467-58C2-4E43-98AF-65780B3171E6}" srcOrd="0" destOrd="0" presId="urn:microsoft.com/office/officeart/2005/8/layout/vList5"/>
    <dgm:cxn modelId="{6661581A-A1B0-423D-9330-15425773F65F}" type="presParOf" srcId="{8E9BF467-58C2-4E43-98AF-65780B3171E6}" destId="{D1689DFE-A23E-41A4-8CE3-3538C61C8EF5}" srcOrd="0" destOrd="0" presId="urn:microsoft.com/office/officeart/2005/8/layout/vList5"/>
    <dgm:cxn modelId="{1478A1A3-F62E-4BCC-9FD9-A5B016EF258B}" type="presParOf" srcId="{8E9BF467-58C2-4E43-98AF-65780B3171E6}" destId="{0060CBB5-315C-40D0-973E-22B1AE3D4DD3}" srcOrd="1" destOrd="0" presId="urn:microsoft.com/office/officeart/2005/8/layout/vList5"/>
    <dgm:cxn modelId="{20D6DBD7-87D2-4456-9110-9E1BF4F7B6A4}" type="presParOf" srcId="{62016B47-BC2C-4FB7-B930-B3721EA4C30A}" destId="{411DAA25-DB34-4B25-9782-E39CE2198E4B}" srcOrd="1" destOrd="0" presId="urn:microsoft.com/office/officeart/2005/8/layout/vList5"/>
    <dgm:cxn modelId="{9BC4A647-6AC5-420C-8631-5299413AA13D}" type="presParOf" srcId="{62016B47-BC2C-4FB7-B930-B3721EA4C30A}" destId="{50F7B1C2-8476-44B4-82E1-9DFD8F27235F}" srcOrd="2" destOrd="0" presId="urn:microsoft.com/office/officeart/2005/8/layout/vList5"/>
    <dgm:cxn modelId="{6F1B7771-0E4D-4678-AFD3-BF6C75B5AFF8}" type="presParOf" srcId="{50F7B1C2-8476-44B4-82E1-9DFD8F27235F}" destId="{538BE325-68A3-40AE-8F48-5FC68B5C094A}" srcOrd="0" destOrd="0" presId="urn:microsoft.com/office/officeart/2005/8/layout/vList5"/>
    <dgm:cxn modelId="{B602DBE4-0581-40F3-B0B7-85FB2EBA026B}" type="presParOf" srcId="{50F7B1C2-8476-44B4-82E1-9DFD8F27235F}" destId="{A450900D-A197-4ECF-AE0B-01F6D0D4EA2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0C69250-F8FD-4FF8-9FB5-1F41B1E63E67}" type="doc">
      <dgm:prSet loTypeId="urn:microsoft.com/office/officeart/2008/layout/PictureLineup" loCatId="picture" qsTypeId="urn:microsoft.com/office/officeart/2005/8/quickstyle/simple1" qsCatId="simple" csTypeId="urn:microsoft.com/office/officeart/2005/8/colors/accent6_5" csCatId="accent6" phldr="1"/>
      <dgm:spPr/>
      <dgm:t>
        <a:bodyPr/>
        <a:lstStyle/>
        <a:p>
          <a:endParaRPr lang="en-US"/>
        </a:p>
      </dgm:t>
    </dgm:pt>
    <dgm:pt modelId="{C96F64A3-FD38-433C-B3B5-8ECC042A81EC}">
      <dgm:prSet custT="1"/>
      <dgm:spPr/>
      <dgm:t>
        <a:bodyPr/>
        <a:lstStyle/>
        <a:p>
          <a:pPr algn="ctr"/>
          <a:r>
            <a:rPr lang="en-US" sz="2000">
              <a:latin typeface="Avenir Next LT Pro" panose="020B0504020202020204" pitchFamily="34" charset="0"/>
            </a:rPr>
            <a:t>The child’s diagnosis shall be considered during discharge planning and development</a:t>
          </a:r>
        </a:p>
      </dgm:t>
    </dgm:pt>
    <dgm:pt modelId="{B3FAFB8D-6B97-4B35-ACBC-433B8F8583E9}" type="parTrans" cxnId="{B4E869A2-5831-4C49-B6BE-325684469C86}">
      <dgm:prSet/>
      <dgm:spPr/>
      <dgm:t>
        <a:bodyPr/>
        <a:lstStyle/>
        <a:p>
          <a:endParaRPr lang="en-US"/>
        </a:p>
      </dgm:t>
    </dgm:pt>
    <dgm:pt modelId="{A41F1F58-DACA-4E8C-970C-505A8EDBD8E6}" type="sibTrans" cxnId="{B4E869A2-5831-4C49-B6BE-325684469C86}">
      <dgm:prSet/>
      <dgm:spPr/>
      <dgm:t>
        <a:bodyPr/>
        <a:lstStyle/>
        <a:p>
          <a:endParaRPr lang="en-US"/>
        </a:p>
      </dgm:t>
    </dgm:pt>
    <dgm:pt modelId="{2DBAE04F-49A0-45C7-B9E6-4233896DF726}">
      <dgm:prSet custT="1"/>
      <dgm:spPr/>
      <dgm:t>
        <a:bodyPr/>
        <a:lstStyle/>
        <a:p>
          <a:pPr algn="ctr"/>
          <a:r>
            <a:rPr lang="en-US" sz="2000">
              <a:latin typeface="Avenir Next LT Pro" panose="020B0504020202020204" pitchFamily="34" charset="0"/>
            </a:rPr>
            <a:t>Copy shall be provided to the child’s welfare professional. </a:t>
          </a:r>
        </a:p>
      </dgm:t>
    </dgm:pt>
    <dgm:pt modelId="{436A586E-90E7-41FA-9D23-A72FE98FFCD3}" type="parTrans" cxnId="{B59A7DF0-AE81-4BCE-BD4C-EAFFEA43C796}">
      <dgm:prSet/>
      <dgm:spPr/>
      <dgm:t>
        <a:bodyPr/>
        <a:lstStyle/>
        <a:p>
          <a:endParaRPr lang="en-US"/>
        </a:p>
      </dgm:t>
    </dgm:pt>
    <dgm:pt modelId="{5A15CD28-186F-436F-83AA-CFAEE11A604E}" type="sibTrans" cxnId="{B59A7DF0-AE81-4BCE-BD4C-EAFFEA43C796}">
      <dgm:prSet/>
      <dgm:spPr/>
      <dgm:t>
        <a:bodyPr/>
        <a:lstStyle/>
        <a:p>
          <a:endParaRPr lang="en-US"/>
        </a:p>
      </dgm:t>
    </dgm:pt>
    <dgm:pt modelId="{73B70BAD-8D04-41E6-B99D-0EC71E4A0C3F}">
      <dgm:prSet custT="1"/>
      <dgm:spPr/>
      <dgm:t>
        <a:bodyPr/>
        <a:lstStyle/>
        <a:p>
          <a:pPr algn="ctr"/>
          <a:r>
            <a:rPr lang="en-US" sz="2000">
              <a:latin typeface="Avenir Next LT Pro" panose="020B0504020202020204" pitchFamily="34" charset="0"/>
            </a:rPr>
            <a:t>Developed with input from the child, the child’s parent or guardian, foster parents, caregiver, Department, and guardian ad litem</a:t>
          </a:r>
        </a:p>
      </dgm:t>
    </dgm:pt>
    <dgm:pt modelId="{D7CAA2CC-138F-4745-94E3-824CEEDE2932}" type="parTrans" cxnId="{2BB5CDE7-2684-4A42-8D07-99FB734DE01B}">
      <dgm:prSet/>
      <dgm:spPr/>
      <dgm:t>
        <a:bodyPr/>
        <a:lstStyle/>
        <a:p>
          <a:endParaRPr lang="en-US"/>
        </a:p>
      </dgm:t>
    </dgm:pt>
    <dgm:pt modelId="{C6ED8D35-273A-48E2-BB17-E23F6E76DDC9}" type="sibTrans" cxnId="{2BB5CDE7-2684-4A42-8D07-99FB734DE01B}">
      <dgm:prSet/>
      <dgm:spPr/>
      <dgm:t>
        <a:bodyPr/>
        <a:lstStyle/>
        <a:p>
          <a:endParaRPr lang="en-US"/>
        </a:p>
      </dgm:t>
    </dgm:pt>
    <dgm:pt modelId="{ECE05537-40C7-4423-8EBA-58704D3F0F20}" type="pres">
      <dgm:prSet presAssocID="{90C69250-F8FD-4FF8-9FB5-1F41B1E63E67}" presName="Name0" presStyleCnt="0">
        <dgm:presLayoutVars>
          <dgm:chMax/>
          <dgm:chPref/>
          <dgm:dir/>
          <dgm:animLvl val="lvl"/>
          <dgm:resizeHandles val="exact"/>
        </dgm:presLayoutVars>
      </dgm:prSet>
      <dgm:spPr/>
      <dgm:t>
        <a:bodyPr/>
        <a:lstStyle/>
        <a:p>
          <a:endParaRPr lang="en-US"/>
        </a:p>
      </dgm:t>
    </dgm:pt>
    <dgm:pt modelId="{0423432C-5BF7-42F8-AB2D-A4849AA62490}" type="pres">
      <dgm:prSet presAssocID="{73B70BAD-8D04-41E6-B99D-0EC71E4A0C3F}" presName="composite" presStyleCnt="0"/>
      <dgm:spPr/>
    </dgm:pt>
    <dgm:pt modelId="{683E4F16-2311-427E-BCC2-B261CE8F9DD9}" type="pres">
      <dgm:prSet presAssocID="{73B70BAD-8D04-41E6-B99D-0EC71E4A0C3F}" presName="Image" presStyleLbl="alignNode1" presStyleIdx="0" presStyleCnt="3" custScaleX="75132" custScaleY="75132"/>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a:stretch>
        </a:blipFill>
      </dgm:spPr>
      <dgm:t>
        <a:bodyPr/>
        <a:lstStyle/>
        <a:p>
          <a:endParaRPr lang="en-US"/>
        </a:p>
      </dgm:t>
    </dgm:pt>
    <dgm:pt modelId="{9DDA3904-DF41-49D3-9917-61128CB25986}" type="pres">
      <dgm:prSet presAssocID="{73B70BAD-8D04-41E6-B99D-0EC71E4A0C3F}" presName="Accent" presStyleLbl="parChTrans1D1" presStyleIdx="0" presStyleCnt="3"/>
      <dgm:spPr/>
    </dgm:pt>
    <dgm:pt modelId="{F8127822-EB28-446E-9ED3-8B9944F422EE}" type="pres">
      <dgm:prSet presAssocID="{73B70BAD-8D04-41E6-B99D-0EC71E4A0C3F}" presName="Parent" presStyleLbl="revTx" presStyleIdx="0" presStyleCnt="3">
        <dgm:presLayoutVars>
          <dgm:chMax val="0"/>
          <dgm:chPref val="0"/>
          <dgm:bulletEnabled val="1"/>
        </dgm:presLayoutVars>
      </dgm:prSet>
      <dgm:spPr/>
      <dgm:t>
        <a:bodyPr/>
        <a:lstStyle/>
        <a:p>
          <a:endParaRPr lang="en-US"/>
        </a:p>
      </dgm:t>
    </dgm:pt>
    <dgm:pt modelId="{753E36A4-FCDC-41E0-9262-E6080B62E1F9}" type="pres">
      <dgm:prSet presAssocID="{C6ED8D35-273A-48E2-BB17-E23F6E76DDC9}" presName="sibTrans" presStyleCnt="0"/>
      <dgm:spPr/>
    </dgm:pt>
    <dgm:pt modelId="{5F4056FD-32C2-4D41-B963-5E58F1CCE6C5}" type="pres">
      <dgm:prSet presAssocID="{C96F64A3-FD38-433C-B3B5-8ECC042A81EC}" presName="composite" presStyleCnt="0"/>
      <dgm:spPr/>
    </dgm:pt>
    <dgm:pt modelId="{5B35A799-6BD5-4EBB-BBED-40CD021C64F2}" type="pres">
      <dgm:prSet presAssocID="{C96F64A3-FD38-433C-B3B5-8ECC042A81EC}" presName="Image" presStyleLbl="alignNode1" presStyleIdx="1" presStyleCnt="3" custScaleX="75132" custScaleY="75132"/>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l="-28000" r="-28000"/>
          </a:stretch>
        </a:blipFill>
      </dgm:spPr>
      <dgm:t>
        <a:bodyPr/>
        <a:lstStyle/>
        <a:p>
          <a:endParaRPr lang="en-US"/>
        </a:p>
      </dgm:t>
    </dgm:pt>
    <dgm:pt modelId="{7412BD66-7B49-4590-AB4B-F803A038C748}" type="pres">
      <dgm:prSet presAssocID="{C96F64A3-FD38-433C-B3B5-8ECC042A81EC}" presName="Accent" presStyleLbl="parChTrans1D1" presStyleIdx="1" presStyleCnt="3"/>
      <dgm:spPr/>
    </dgm:pt>
    <dgm:pt modelId="{51C40E80-E247-49C3-8114-803B6CF7E939}" type="pres">
      <dgm:prSet presAssocID="{C96F64A3-FD38-433C-B3B5-8ECC042A81EC}" presName="Parent" presStyleLbl="revTx" presStyleIdx="1" presStyleCnt="3">
        <dgm:presLayoutVars>
          <dgm:chMax val="0"/>
          <dgm:chPref val="0"/>
          <dgm:bulletEnabled val="1"/>
        </dgm:presLayoutVars>
      </dgm:prSet>
      <dgm:spPr/>
      <dgm:t>
        <a:bodyPr/>
        <a:lstStyle/>
        <a:p>
          <a:endParaRPr lang="en-US"/>
        </a:p>
      </dgm:t>
    </dgm:pt>
    <dgm:pt modelId="{24F13151-33D6-4839-8E3F-5F508F5F184A}" type="pres">
      <dgm:prSet presAssocID="{A41F1F58-DACA-4E8C-970C-505A8EDBD8E6}" presName="sibTrans" presStyleCnt="0"/>
      <dgm:spPr/>
    </dgm:pt>
    <dgm:pt modelId="{CE1FC6CA-0E1C-47BB-85E8-FF90AF8B1B4F}" type="pres">
      <dgm:prSet presAssocID="{2DBAE04F-49A0-45C7-B9E6-4233896DF726}" presName="composite" presStyleCnt="0"/>
      <dgm:spPr/>
    </dgm:pt>
    <dgm:pt modelId="{883E8C33-ED01-457A-B3E3-41D20409C091}" type="pres">
      <dgm:prSet presAssocID="{2DBAE04F-49A0-45C7-B9E6-4233896DF726}" presName="Image" presStyleLbl="alignNode1" presStyleIdx="2" presStyleCnt="3" custScaleX="75132" custScaleY="75132"/>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a:stretch>
        </a:blipFill>
      </dgm:spPr>
      <dgm:t>
        <a:bodyPr/>
        <a:lstStyle/>
        <a:p>
          <a:endParaRPr lang="en-US"/>
        </a:p>
      </dgm:t>
    </dgm:pt>
    <dgm:pt modelId="{A5B0AD33-6536-4CF9-9663-AF5A792A2A63}" type="pres">
      <dgm:prSet presAssocID="{2DBAE04F-49A0-45C7-B9E6-4233896DF726}" presName="Accent" presStyleLbl="parChTrans1D1" presStyleIdx="2" presStyleCnt="3"/>
      <dgm:spPr/>
    </dgm:pt>
    <dgm:pt modelId="{5A3A05D4-399A-4799-9CE9-06A1062310C6}" type="pres">
      <dgm:prSet presAssocID="{2DBAE04F-49A0-45C7-B9E6-4233896DF726}" presName="Parent" presStyleLbl="revTx" presStyleIdx="2" presStyleCnt="3">
        <dgm:presLayoutVars>
          <dgm:chMax val="0"/>
          <dgm:chPref val="0"/>
          <dgm:bulletEnabled val="1"/>
        </dgm:presLayoutVars>
      </dgm:prSet>
      <dgm:spPr/>
      <dgm:t>
        <a:bodyPr/>
        <a:lstStyle/>
        <a:p>
          <a:endParaRPr lang="en-US"/>
        </a:p>
      </dgm:t>
    </dgm:pt>
  </dgm:ptLst>
  <dgm:cxnLst>
    <dgm:cxn modelId="{B59A7DF0-AE81-4BCE-BD4C-EAFFEA43C796}" srcId="{90C69250-F8FD-4FF8-9FB5-1F41B1E63E67}" destId="{2DBAE04F-49A0-45C7-B9E6-4233896DF726}" srcOrd="2" destOrd="0" parTransId="{436A586E-90E7-41FA-9D23-A72FE98FFCD3}" sibTransId="{5A15CD28-186F-436F-83AA-CFAEE11A604E}"/>
    <dgm:cxn modelId="{0A747AE0-B277-42CC-9406-C69958C44155}" type="presOf" srcId="{90C69250-F8FD-4FF8-9FB5-1F41B1E63E67}" destId="{ECE05537-40C7-4423-8EBA-58704D3F0F20}" srcOrd="0" destOrd="0" presId="urn:microsoft.com/office/officeart/2008/layout/PictureLineup"/>
    <dgm:cxn modelId="{A04681A0-9D5F-491F-8FAC-4122377A0086}" type="presOf" srcId="{73B70BAD-8D04-41E6-B99D-0EC71E4A0C3F}" destId="{F8127822-EB28-446E-9ED3-8B9944F422EE}" srcOrd="0" destOrd="0" presId="urn:microsoft.com/office/officeart/2008/layout/PictureLineup"/>
    <dgm:cxn modelId="{FE88EA35-E650-4E6A-8D73-7005E3BA2C6F}" type="presOf" srcId="{C96F64A3-FD38-433C-B3B5-8ECC042A81EC}" destId="{51C40E80-E247-49C3-8114-803B6CF7E939}" srcOrd="0" destOrd="0" presId="urn:microsoft.com/office/officeart/2008/layout/PictureLineup"/>
    <dgm:cxn modelId="{2BB5CDE7-2684-4A42-8D07-99FB734DE01B}" srcId="{90C69250-F8FD-4FF8-9FB5-1F41B1E63E67}" destId="{73B70BAD-8D04-41E6-B99D-0EC71E4A0C3F}" srcOrd="0" destOrd="0" parTransId="{D7CAA2CC-138F-4745-94E3-824CEEDE2932}" sibTransId="{C6ED8D35-273A-48E2-BB17-E23F6E76DDC9}"/>
    <dgm:cxn modelId="{250251E9-DB89-4C73-A9F9-433BC59F4620}" type="presOf" srcId="{2DBAE04F-49A0-45C7-B9E6-4233896DF726}" destId="{5A3A05D4-399A-4799-9CE9-06A1062310C6}" srcOrd="0" destOrd="0" presId="urn:microsoft.com/office/officeart/2008/layout/PictureLineup"/>
    <dgm:cxn modelId="{B4E869A2-5831-4C49-B6BE-325684469C86}" srcId="{90C69250-F8FD-4FF8-9FB5-1F41B1E63E67}" destId="{C96F64A3-FD38-433C-B3B5-8ECC042A81EC}" srcOrd="1" destOrd="0" parTransId="{B3FAFB8D-6B97-4B35-ACBC-433B8F8583E9}" sibTransId="{A41F1F58-DACA-4E8C-970C-505A8EDBD8E6}"/>
    <dgm:cxn modelId="{F2B1B206-9A28-4580-90CC-1D285670A446}" type="presParOf" srcId="{ECE05537-40C7-4423-8EBA-58704D3F0F20}" destId="{0423432C-5BF7-42F8-AB2D-A4849AA62490}" srcOrd="0" destOrd="0" presId="urn:microsoft.com/office/officeart/2008/layout/PictureLineup"/>
    <dgm:cxn modelId="{EA80EF56-4A1A-402B-843E-7AD7FE1C610D}" type="presParOf" srcId="{0423432C-5BF7-42F8-AB2D-A4849AA62490}" destId="{683E4F16-2311-427E-BCC2-B261CE8F9DD9}" srcOrd="0" destOrd="0" presId="urn:microsoft.com/office/officeart/2008/layout/PictureLineup"/>
    <dgm:cxn modelId="{C634C39A-E353-4607-8B75-C14A538C01D1}" type="presParOf" srcId="{0423432C-5BF7-42F8-AB2D-A4849AA62490}" destId="{9DDA3904-DF41-49D3-9917-61128CB25986}" srcOrd="1" destOrd="0" presId="urn:microsoft.com/office/officeart/2008/layout/PictureLineup"/>
    <dgm:cxn modelId="{86F13771-82E1-4B64-8CEA-811F7BEA2869}" type="presParOf" srcId="{0423432C-5BF7-42F8-AB2D-A4849AA62490}" destId="{F8127822-EB28-446E-9ED3-8B9944F422EE}" srcOrd="2" destOrd="0" presId="urn:microsoft.com/office/officeart/2008/layout/PictureLineup"/>
    <dgm:cxn modelId="{36AEBD42-C74A-4CC1-80D3-C03667596C2D}" type="presParOf" srcId="{ECE05537-40C7-4423-8EBA-58704D3F0F20}" destId="{753E36A4-FCDC-41E0-9262-E6080B62E1F9}" srcOrd="1" destOrd="0" presId="urn:microsoft.com/office/officeart/2008/layout/PictureLineup"/>
    <dgm:cxn modelId="{F91F0D83-89FC-4038-AE1E-F240626175FA}" type="presParOf" srcId="{ECE05537-40C7-4423-8EBA-58704D3F0F20}" destId="{5F4056FD-32C2-4D41-B963-5E58F1CCE6C5}" srcOrd="2" destOrd="0" presId="urn:microsoft.com/office/officeart/2008/layout/PictureLineup"/>
    <dgm:cxn modelId="{5B062D13-464E-4B55-8ED1-F1413F38B022}" type="presParOf" srcId="{5F4056FD-32C2-4D41-B963-5E58F1CCE6C5}" destId="{5B35A799-6BD5-4EBB-BBED-40CD021C64F2}" srcOrd="0" destOrd="0" presId="urn:microsoft.com/office/officeart/2008/layout/PictureLineup"/>
    <dgm:cxn modelId="{AE0960FD-3102-486B-A524-11BDDE0F391D}" type="presParOf" srcId="{5F4056FD-32C2-4D41-B963-5E58F1CCE6C5}" destId="{7412BD66-7B49-4590-AB4B-F803A038C748}" srcOrd="1" destOrd="0" presId="urn:microsoft.com/office/officeart/2008/layout/PictureLineup"/>
    <dgm:cxn modelId="{0D3E7593-2115-48F6-B4CE-471D88338CB8}" type="presParOf" srcId="{5F4056FD-32C2-4D41-B963-5E58F1CCE6C5}" destId="{51C40E80-E247-49C3-8114-803B6CF7E939}" srcOrd="2" destOrd="0" presId="urn:microsoft.com/office/officeart/2008/layout/PictureLineup"/>
    <dgm:cxn modelId="{BCCF5F85-B730-4883-9126-9A1A247FA14A}" type="presParOf" srcId="{ECE05537-40C7-4423-8EBA-58704D3F0F20}" destId="{24F13151-33D6-4839-8E3F-5F508F5F184A}" srcOrd="3" destOrd="0" presId="urn:microsoft.com/office/officeart/2008/layout/PictureLineup"/>
    <dgm:cxn modelId="{BC9D27BB-1772-4968-B918-9EBF6EA8CA0B}" type="presParOf" srcId="{ECE05537-40C7-4423-8EBA-58704D3F0F20}" destId="{CE1FC6CA-0E1C-47BB-85E8-FF90AF8B1B4F}" srcOrd="4" destOrd="0" presId="urn:microsoft.com/office/officeart/2008/layout/PictureLineup"/>
    <dgm:cxn modelId="{F5057490-8525-43B9-8F79-84F885964CB0}" type="presParOf" srcId="{CE1FC6CA-0E1C-47BB-85E8-FF90AF8B1B4F}" destId="{883E8C33-ED01-457A-B3E3-41D20409C091}" srcOrd="0" destOrd="0" presId="urn:microsoft.com/office/officeart/2008/layout/PictureLineup"/>
    <dgm:cxn modelId="{8872E2C3-F183-4216-95E6-86C42D34E8C0}" type="presParOf" srcId="{CE1FC6CA-0E1C-47BB-85E8-FF90AF8B1B4F}" destId="{A5B0AD33-6536-4CF9-9663-AF5A792A2A63}" srcOrd="1" destOrd="0" presId="urn:microsoft.com/office/officeart/2008/layout/PictureLineup"/>
    <dgm:cxn modelId="{15E1F5CF-14AD-45C1-B7A2-F204410F70A3}" type="presParOf" srcId="{CE1FC6CA-0E1C-47BB-85E8-FF90AF8B1B4F}" destId="{5A3A05D4-399A-4799-9CE9-06A1062310C6}" srcOrd="2" destOrd="0" presId="urn:microsoft.com/office/officeart/2008/layout/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E3ADD02-BF02-40CC-8A56-381B352F0633}" type="doc">
      <dgm:prSet loTypeId="urn:microsoft.com/office/officeart/2005/8/layout/hierarchy4" loCatId="hierarchy" qsTypeId="urn:microsoft.com/office/officeart/2005/8/quickstyle/simple3" qsCatId="simple" csTypeId="urn:microsoft.com/office/officeart/2005/8/colors/accent6_5" csCatId="accent6" phldr="1"/>
      <dgm:spPr/>
      <dgm:t>
        <a:bodyPr/>
        <a:lstStyle/>
        <a:p>
          <a:endParaRPr lang="en-US"/>
        </a:p>
      </dgm:t>
    </dgm:pt>
    <dgm:pt modelId="{A83F9888-1155-4F76-8116-1106F0A3303B}">
      <dgm:prSet/>
      <dgm:spPr/>
      <dgm:t>
        <a:bodyPr/>
        <a:lstStyle/>
        <a:p>
          <a:r>
            <a:rPr lang="en-US">
              <a:latin typeface="Avenir Next LT Pro" panose="020B0504020202020204" pitchFamily="34" charset="0"/>
            </a:rPr>
            <a:t>6 months aftercare supports</a:t>
          </a:r>
        </a:p>
      </dgm:t>
    </dgm:pt>
    <dgm:pt modelId="{05C1E18E-15E1-4B89-BCCA-160492D1A420}" type="parTrans" cxnId="{B3E2028C-C639-498E-906D-699596AD6E9F}">
      <dgm:prSet/>
      <dgm:spPr/>
      <dgm:t>
        <a:bodyPr/>
        <a:lstStyle/>
        <a:p>
          <a:endParaRPr lang="en-US"/>
        </a:p>
      </dgm:t>
    </dgm:pt>
    <dgm:pt modelId="{C53DA575-4101-4245-82E3-8976942D80B7}" type="sibTrans" cxnId="{B3E2028C-C639-498E-906D-699596AD6E9F}">
      <dgm:prSet/>
      <dgm:spPr/>
      <dgm:t>
        <a:bodyPr/>
        <a:lstStyle/>
        <a:p>
          <a:endParaRPr lang="en-US"/>
        </a:p>
      </dgm:t>
    </dgm:pt>
    <dgm:pt modelId="{30153E51-D3C7-40D8-B290-FDD368A54850}">
      <dgm:prSet/>
      <dgm:spPr/>
      <dgm:t>
        <a:bodyPr/>
        <a:lstStyle/>
        <a:p>
          <a:r>
            <a:rPr lang="en-US">
              <a:latin typeface="Avenir Next LT Pro" panose="020B0504020202020204" pitchFamily="34" charset="0"/>
            </a:rPr>
            <a:t>Developed at least one month prior to discharge.</a:t>
          </a:r>
        </a:p>
      </dgm:t>
    </dgm:pt>
    <dgm:pt modelId="{E073F3CC-C1FD-46AC-8964-834AD737C408}" type="parTrans" cxnId="{7EE028E3-AC4F-4951-8358-B2B46D533E2F}">
      <dgm:prSet/>
      <dgm:spPr/>
      <dgm:t>
        <a:bodyPr/>
        <a:lstStyle/>
        <a:p>
          <a:endParaRPr lang="en-US"/>
        </a:p>
      </dgm:t>
    </dgm:pt>
    <dgm:pt modelId="{B4BF2491-AF96-468D-820D-8E7E6D42EF6A}" type="sibTrans" cxnId="{7EE028E3-AC4F-4951-8358-B2B46D533E2F}">
      <dgm:prSet/>
      <dgm:spPr/>
      <dgm:t>
        <a:bodyPr/>
        <a:lstStyle/>
        <a:p>
          <a:endParaRPr lang="en-US"/>
        </a:p>
      </dgm:t>
    </dgm:pt>
    <dgm:pt modelId="{E793AE88-75EF-46F6-8011-5CF0C689CE6E}">
      <dgm:prSet/>
      <dgm:spPr/>
      <dgm:t>
        <a:bodyPr/>
        <a:lstStyle/>
        <a:p>
          <a:r>
            <a:rPr lang="en-US">
              <a:latin typeface="Avenir Next LT Pro" panose="020B0504020202020204" pitchFamily="34" charset="0"/>
            </a:rPr>
            <a:t>Align to meet the needs of a child with intent placement in the most appropriate, least restrictive setting. </a:t>
          </a:r>
        </a:p>
      </dgm:t>
    </dgm:pt>
    <dgm:pt modelId="{1CBA3C69-829E-4C58-84D3-5CC1C914B58E}" type="parTrans" cxnId="{05F14AB4-2156-4428-BB0D-EF520167F738}">
      <dgm:prSet/>
      <dgm:spPr/>
      <dgm:t>
        <a:bodyPr/>
        <a:lstStyle/>
        <a:p>
          <a:endParaRPr lang="en-US"/>
        </a:p>
      </dgm:t>
    </dgm:pt>
    <dgm:pt modelId="{9493BBF3-4942-4BFA-A53F-5DAA70ED3CED}" type="sibTrans" cxnId="{05F14AB4-2156-4428-BB0D-EF520167F738}">
      <dgm:prSet/>
      <dgm:spPr/>
      <dgm:t>
        <a:bodyPr/>
        <a:lstStyle/>
        <a:p>
          <a:endParaRPr lang="en-US"/>
        </a:p>
      </dgm:t>
    </dgm:pt>
    <dgm:pt modelId="{9BA69228-8472-4FFA-B934-AEB8937541CB}" type="pres">
      <dgm:prSet presAssocID="{5E3ADD02-BF02-40CC-8A56-381B352F0633}" presName="Name0" presStyleCnt="0">
        <dgm:presLayoutVars>
          <dgm:chPref val="1"/>
          <dgm:dir/>
          <dgm:animOne val="branch"/>
          <dgm:animLvl val="lvl"/>
          <dgm:resizeHandles/>
        </dgm:presLayoutVars>
      </dgm:prSet>
      <dgm:spPr/>
      <dgm:t>
        <a:bodyPr/>
        <a:lstStyle/>
        <a:p>
          <a:endParaRPr lang="en-US"/>
        </a:p>
      </dgm:t>
    </dgm:pt>
    <dgm:pt modelId="{7EA7809B-CB4F-4FD2-A177-28BEB3D3AD42}" type="pres">
      <dgm:prSet presAssocID="{A83F9888-1155-4F76-8116-1106F0A3303B}" presName="vertOne" presStyleCnt="0"/>
      <dgm:spPr/>
    </dgm:pt>
    <dgm:pt modelId="{028656E6-9233-4C2A-B609-FAA82D7AF7B8}" type="pres">
      <dgm:prSet presAssocID="{A83F9888-1155-4F76-8116-1106F0A3303B}" presName="txOne" presStyleLbl="node0" presStyleIdx="0" presStyleCnt="3">
        <dgm:presLayoutVars>
          <dgm:chPref val="3"/>
        </dgm:presLayoutVars>
      </dgm:prSet>
      <dgm:spPr/>
      <dgm:t>
        <a:bodyPr/>
        <a:lstStyle/>
        <a:p>
          <a:endParaRPr lang="en-US"/>
        </a:p>
      </dgm:t>
    </dgm:pt>
    <dgm:pt modelId="{D4522F62-BCB4-404B-A58C-7D4AA38BE009}" type="pres">
      <dgm:prSet presAssocID="{A83F9888-1155-4F76-8116-1106F0A3303B}" presName="horzOne" presStyleCnt="0"/>
      <dgm:spPr/>
    </dgm:pt>
    <dgm:pt modelId="{3B6D1D5B-7701-4B47-B405-0115DD78C31C}" type="pres">
      <dgm:prSet presAssocID="{C53DA575-4101-4245-82E3-8976942D80B7}" presName="sibSpaceOne" presStyleCnt="0"/>
      <dgm:spPr/>
    </dgm:pt>
    <dgm:pt modelId="{BF4095E4-BC73-435C-B76E-2B697F3E31DC}" type="pres">
      <dgm:prSet presAssocID="{30153E51-D3C7-40D8-B290-FDD368A54850}" presName="vertOne" presStyleCnt="0"/>
      <dgm:spPr/>
    </dgm:pt>
    <dgm:pt modelId="{12094E15-6FBF-4588-8EBD-29DE570E798D}" type="pres">
      <dgm:prSet presAssocID="{30153E51-D3C7-40D8-B290-FDD368A54850}" presName="txOne" presStyleLbl="node0" presStyleIdx="1" presStyleCnt="3">
        <dgm:presLayoutVars>
          <dgm:chPref val="3"/>
        </dgm:presLayoutVars>
      </dgm:prSet>
      <dgm:spPr/>
      <dgm:t>
        <a:bodyPr/>
        <a:lstStyle/>
        <a:p>
          <a:endParaRPr lang="en-US"/>
        </a:p>
      </dgm:t>
    </dgm:pt>
    <dgm:pt modelId="{845AF62E-49DD-47A7-A092-9AD269707037}" type="pres">
      <dgm:prSet presAssocID="{30153E51-D3C7-40D8-B290-FDD368A54850}" presName="horzOne" presStyleCnt="0"/>
      <dgm:spPr/>
    </dgm:pt>
    <dgm:pt modelId="{124E1A74-59C1-464C-96F2-9E8EAB8DF3B0}" type="pres">
      <dgm:prSet presAssocID="{B4BF2491-AF96-468D-820D-8E7E6D42EF6A}" presName="sibSpaceOne" presStyleCnt="0"/>
      <dgm:spPr/>
    </dgm:pt>
    <dgm:pt modelId="{D5EA7662-B681-4356-A956-5CE483703974}" type="pres">
      <dgm:prSet presAssocID="{E793AE88-75EF-46F6-8011-5CF0C689CE6E}" presName="vertOne" presStyleCnt="0"/>
      <dgm:spPr/>
    </dgm:pt>
    <dgm:pt modelId="{2D2B44F5-EA10-415D-9CA6-B53B16BD9FFF}" type="pres">
      <dgm:prSet presAssocID="{E793AE88-75EF-46F6-8011-5CF0C689CE6E}" presName="txOne" presStyleLbl="node0" presStyleIdx="2" presStyleCnt="3">
        <dgm:presLayoutVars>
          <dgm:chPref val="3"/>
        </dgm:presLayoutVars>
      </dgm:prSet>
      <dgm:spPr/>
      <dgm:t>
        <a:bodyPr/>
        <a:lstStyle/>
        <a:p>
          <a:endParaRPr lang="en-US"/>
        </a:p>
      </dgm:t>
    </dgm:pt>
    <dgm:pt modelId="{D2C8503D-9A69-4CA2-891A-89DD5FE7A00D}" type="pres">
      <dgm:prSet presAssocID="{E793AE88-75EF-46F6-8011-5CF0C689CE6E}" presName="horzOne" presStyleCnt="0"/>
      <dgm:spPr/>
    </dgm:pt>
  </dgm:ptLst>
  <dgm:cxnLst>
    <dgm:cxn modelId="{DE20F4F9-FC0F-43F3-B386-442FE7F86199}" type="presOf" srcId="{A83F9888-1155-4F76-8116-1106F0A3303B}" destId="{028656E6-9233-4C2A-B609-FAA82D7AF7B8}" srcOrd="0" destOrd="0" presId="urn:microsoft.com/office/officeart/2005/8/layout/hierarchy4"/>
    <dgm:cxn modelId="{05F14AB4-2156-4428-BB0D-EF520167F738}" srcId="{5E3ADD02-BF02-40CC-8A56-381B352F0633}" destId="{E793AE88-75EF-46F6-8011-5CF0C689CE6E}" srcOrd="2" destOrd="0" parTransId="{1CBA3C69-829E-4C58-84D3-5CC1C914B58E}" sibTransId="{9493BBF3-4942-4BFA-A53F-5DAA70ED3CED}"/>
    <dgm:cxn modelId="{055828D7-9A6C-4EC5-ABD3-5C22D467A57D}" type="presOf" srcId="{E793AE88-75EF-46F6-8011-5CF0C689CE6E}" destId="{2D2B44F5-EA10-415D-9CA6-B53B16BD9FFF}" srcOrd="0" destOrd="0" presId="urn:microsoft.com/office/officeart/2005/8/layout/hierarchy4"/>
    <dgm:cxn modelId="{C2A5074B-A822-44F5-8AA1-45028DA028CF}" type="presOf" srcId="{5E3ADD02-BF02-40CC-8A56-381B352F0633}" destId="{9BA69228-8472-4FFA-B934-AEB8937541CB}" srcOrd="0" destOrd="0" presId="urn:microsoft.com/office/officeart/2005/8/layout/hierarchy4"/>
    <dgm:cxn modelId="{7EE028E3-AC4F-4951-8358-B2B46D533E2F}" srcId="{5E3ADD02-BF02-40CC-8A56-381B352F0633}" destId="{30153E51-D3C7-40D8-B290-FDD368A54850}" srcOrd="1" destOrd="0" parTransId="{E073F3CC-C1FD-46AC-8964-834AD737C408}" sibTransId="{B4BF2491-AF96-468D-820D-8E7E6D42EF6A}"/>
    <dgm:cxn modelId="{B3E2028C-C639-498E-906D-699596AD6E9F}" srcId="{5E3ADD02-BF02-40CC-8A56-381B352F0633}" destId="{A83F9888-1155-4F76-8116-1106F0A3303B}" srcOrd="0" destOrd="0" parTransId="{05C1E18E-15E1-4B89-BCCA-160492D1A420}" sibTransId="{C53DA575-4101-4245-82E3-8976942D80B7}"/>
    <dgm:cxn modelId="{EDC0629F-A6C8-480A-BABD-45E7A9EAD328}" type="presOf" srcId="{30153E51-D3C7-40D8-B290-FDD368A54850}" destId="{12094E15-6FBF-4588-8EBD-29DE570E798D}" srcOrd="0" destOrd="0" presId="urn:microsoft.com/office/officeart/2005/8/layout/hierarchy4"/>
    <dgm:cxn modelId="{2B9ECA83-00B0-4907-9A8C-C436DF777F19}" type="presParOf" srcId="{9BA69228-8472-4FFA-B934-AEB8937541CB}" destId="{7EA7809B-CB4F-4FD2-A177-28BEB3D3AD42}" srcOrd="0" destOrd="0" presId="urn:microsoft.com/office/officeart/2005/8/layout/hierarchy4"/>
    <dgm:cxn modelId="{6238700A-E698-44DC-8A47-5149712ECF2B}" type="presParOf" srcId="{7EA7809B-CB4F-4FD2-A177-28BEB3D3AD42}" destId="{028656E6-9233-4C2A-B609-FAA82D7AF7B8}" srcOrd="0" destOrd="0" presId="urn:microsoft.com/office/officeart/2005/8/layout/hierarchy4"/>
    <dgm:cxn modelId="{F1875695-5784-4218-9846-62F49B53080B}" type="presParOf" srcId="{7EA7809B-CB4F-4FD2-A177-28BEB3D3AD42}" destId="{D4522F62-BCB4-404B-A58C-7D4AA38BE009}" srcOrd="1" destOrd="0" presId="urn:microsoft.com/office/officeart/2005/8/layout/hierarchy4"/>
    <dgm:cxn modelId="{FB699D1E-C001-40CB-8040-44A286244FFF}" type="presParOf" srcId="{9BA69228-8472-4FFA-B934-AEB8937541CB}" destId="{3B6D1D5B-7701-4B47-B405-0115DD78C31C}" srcOrd="1" destOrd="0" presId="urn:microsoft.com/office/officeart/2005/8/layout/hierarchy4"/>
    <dgm:cxn modelId="{F01E4F05-4CA9-4011-920F-80FE0A14E1CF}" type="presParOf" srcId="{9BA69228-8472-4FFA-B934-AEB8937541CB}" destId="{BF4095E4-BC73-435C-B76E-2B697F3E31DC}" srcOrd="2" destOrd="0" presId="urn:microsoft.com/office/officeart/2005/8/layout/hierarchy4"/>
    <dgm:cxn modelId="{7899D35A-87EF-4E5B-920F-FC0354B38DBF}" type="presParOf" srcId="{BF4095E4-BC73-435C-B76E-2B697F3E31DC}" destId="{12094E15-6FBF-4588-8EBD-29DE570E798D}" srcOrd="0" destOrd="0" presId="urn:microsoft.com/office/officeart/2005/8/layout/hierarchy4"/>
    <dgm:cxn modelId="{EB1C3C37-1246-490E-A579-BD777A90292A}" type="presParOf" srcId="{BF4095E4-BC73-435C-B76E-2B697F3E31DC}" destId="{845AF62E-49DD-47A7-A092-9AD269707037}" srcOrd="1" destOrd="0" presId="urn:microsoft.com/office/officeart/2005/8/layout/hierarchy4"/>
    <dgm:cxn modelId="{8F178EAB-4A18-448E-812E-32C23B45A20F}" type="presParOf" srcId="{9BA69228-8472-4FFA-B934-AEB8937541CB}" destId="{124E1A74-59C1-464C-96F2-9E8EAB8DF3B0}" srcOrd="3" destOrd="0" presId="urn:microsoft.com/office/officeart/2005/8/layout/hierarchy4"/>
    <dgm:cxn modelId="{2F673A57-6A37-4816-9CCA-DB4EE1C45531}" type="presParOf" srcId="{9BA69228-8472-4FFA-B934-AEB8937541CB}" destId="{D5EA7662-B681-4356-A956-5CE483703974}" srcOrd="4" destOrd="0" presId="urn:microsoft.com/office/officeart/2005/8/layout/hierarchy4"/>
    <dgm:cxn modelId="{FB396FFA-6011-4F31-9262-0059768635AE}" type="presParOf" srcId="{D5EA7662-B681-4356-A956-5CE483703974}" destId="{2D2B44F5-EA10-415D-9CA6-B53B16BD9FFF}" srcOrd="0" destOrd="0" presId="urn:microsoft.com/office/officeart/2005/8/layout/hierarchy4"/>
    <dgm:cxn modelId="{01E6A0AA-6AC1-47DC-B50C-4813D81BDB53}" type="presParOf" srcId="{D5EA7662-B681-4356-A956-5CE483703974}" destId="{D2C8503D-9A69-4CA2-891A-89DD5FE7A00D}"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33E878E-4413-45B2-833F-92449BD63F3A}" type="doc">
      <dgm:prSet loTypeId="urn:microsoft.com/office/officeart/2008/layout/VerticalCurvedList" loCatId="list" qsTypeId="urn:microsoft.com/office/officeart/2005/8/quickstyle/simple1" qsCatId="simple" csTypeId="urn:microsoft.com/office/officeart/2005/8/colors/accent6_4" csCatId="accent6" phldr="1"/>
      <dgm:spPr/>
      <dgm:t>
        <a:bodyPr/>
        <a:lstStyle/>
        <a:p>
          <a:endParaRPr lang="en-US"/>
        </a:p>
      </dgm:t>
    </dgm:pt>
    <dgm:pt modelId="{4AA29780-CCD6-4D27-B41B-320D566EDDE0}">
      <dgm:prSet/>
      <dgm:spPr/>
      <dgm:t>
        <a:bodyPr/>
        <a:lstStyle/>
        <a:p>
          <a:r>
            <a:rPr lang="en-US">
              <a:latin typeface="Avenir Next LT Pro" panose="020B0504020202020204" pitchFamily="34" charset="0"/>
            </a:rPr>
            <a:t>Community service coordination for the youth and their family/caregiver.</a:t>
          </a:r>
        </a:p>
      </dgm:t>
    </dgm:pt>
    <dgm:pt modelId="{55FEE5F9-FA41-49D7-BFF5-4DD8F75B41E6}" type="parTrans" cxnId="{045A4D8E-AA51-4F54-B188-A7FD1F295660}">
      <dgm:prSet/>
      <dgm:spPr/>
      <dgm:t>
        <a:bodyPr/>
        <a:lstStyle/>
        <a:p>
          <a:endParaRPr lang="en-US"/>
        </a:p>
      </dgm:t>
    </dgm:pt>
    <dgm:pt modelId="{E7231BF5-3396-406D-963D-255A788ECD31}" type="sibTrans" cxnId="{045A4D8E-AA51-4F54-B188-A7FD1F295660}">
      <dgm:prSet/>
      <dgm:spPr/>
      <dgm:t>
        <a:bodyPr/>
        <a:lstStyle/>
        <a:p>
          <a:endParaRPr lang="en-US"/>
        </a:p>
      </dgm:t>
    </dgm:pt>
    <dgm:pt modelId="{8555F817-D569-4B57-A07D-908610BEE6E0}">
      <dgm:prSet/>
      <dgm:spPr/>
      <dgm:t>
        <a:bodyPr/>
        <a:lstStyle/>
        <a:p>
          <a:r>
            <a:rPr lang="en-US">
              <a:latin typeface="Avenir Next LT Pro" panose="020B0504020202020204" pitchFamily="34" charset="0"/>
            </a:rPr>
            <a:t>Service referrals linked and barriers to access services are eliminated. </a:t>
          </a:r>
        </a:p>
      </dgm:t>
    </dgm:pt>
    <dgm:pt modelId="{0E64695E-9CEA-49F4-BAEB-7C2E3E673E16}" type="parTrans" cxnId="{43025FD6-124F-46FE-BD57-C80B0BB5CBB7}">
      <dgm:prSet/>
      <dgm:spPr/>
      <dgm:t>
        <a:bodyPr/>
        <a:lstStyle/>
        <a:p>
          <a:endParaRPr lang="en-US"/>
        </a:p>
      </dgm:t>
    </dgm:pt>
    <dgm:pt modelId="{141DED86-BF50-4007-8641-B6D7CCA8D713}" type="sibTrans" cxnId="{43025FD6-124F-46FE-BD57-C80B0BB5CBB7}">
      <dgm:prSet/>
      <dgm:spPr/>
      <dgm:t>
        <a:bodyPr/>
        <a:lstStyle/>
        <a:p>
          <a:endParaRPr lang="en-US"/>
        </a:p>
      </dgm:t>
    </dgm:pt>
    <dgm:pt modelId="{9D72BEB8-CB54-4003-9717-11C518F47E60}">
      <dgm:prSet/>
      <dgm:spPr>
        <a:solidFill>
          <a:schemeClr val="accent6">
            <a:lumMod val="50000"/>
          </a:schemeClr>
        </a:solidFill>
      </dgm:spPr>
      <dgm:t>
        <a:bodyPr/>
        <a:lstStyle/>
        <a:p>
          <a:r>
            <a:rPr lang="en-US">
              <a:latin typeface="Avenir Next LT Pro" panose="020B0504020202020204" pitchFamily="34" charset="0"/>
            </a:rPr>
            <a:t>Minimum of two (2) contacts per month</a:t>
          </a:r>
        </a:p>
      </dgm:t>
    </dgm:pt>
    <dgm:pt modelId="{B262DFC4-DBA2-4BAE-9EE5-A95D563032D8}" type="parTrans" cxnId="{273E53A2-0579-4D51-82D3-8C6931253062}">
      <dgm:prSet/>
      <dgm:spPr/>
      <dgm:t>
        <a:bodyPr/>
        <a:lstStyle/>
        <a:p>
          <a:endParaRPr lang="en-US"/>
        </a:p>
      </dgm:t>
    </dgm:pt>
    <dgm:pt modelId="{06819D98-44F4-420F-818A-A0B9854BDC0B}" type="sibTrans" cxnId="{273E53A2-0579-4D51-82D3-8C6931253062}">
      <dgm:prSet/>
      <dgm:spPr/>
      <dgm:t>
        <a:bodyPr/>
        <a:lstStyle/>
        <a:p>
          <a:endParaRPr lang="en-US"/>
        </a:p>
      </dgm:t>
    </dgm:pt>
    <dgm:pt modelId="{69FAE492-AD53-4C45-8550-46D3DBC249FF}">
      <dgm:prSet/>
      <dgm:spPr/>
      <dgm:t>
        <a:bodyPr/>
        <a:lstStyle/>
        <a:p>
          <a:r>
            <a:rPr lang="en-US">
              <a:latin typeface="Avenir Next LT Pro" panose="020B0504020202020204" pitchFamily="34" charset="0"/>
            </a:rPr>
            <a:t>Provide written progress reports every 30 calendar days to the CWP. Progress reported to the courts at judicial review.</a:t>
          </a:r>
        </a:p>
      </dgm:t>
    </dgm:pt>
    <dgm:pt modelId="{7A41FC79-DE3C-46D1-B49B-37FD150C97E9}" type="parTrans" cxnId="{E727A1D9-C2CC-427D-B4A8-F59AEA1F88E1}">
      <dgm:prSet/>
      <dgm:spPr/>
      <dgm:t>
        <a:bodyPr/>
        <a:lstStyle/>
        <a:p>
          <a:endParaRPr lang="en-US"/>
        </a:p>
      </dgm:t>
    </dgm:pt>
    <dgm:pt modelId="{599D733D-5D73-40D7-A14E-7A57C7FA20E0}" type="sibTrans" cxnId="{E727A1D9-C2CC-427D-B4A8-F59AEA1F88E1}">
      <dgm:prSet/>
      <dgm:spPr/>
      <dgm:t>
        <a:bodyPr/>
        <a:lstStyle/>
        <a:p>
          <a:endParaRPr lang="en-US"/>
        </a:p>
      </dgm:t>
    </dgm:pt>
    <dgm:pt modelId="{1596FFED-8D91-45B9-9AD7-7E9D016398B1}">
      <dgm:prSet/>
      <dgm:spPr>
        <a:solidFill>
          <a:schemeClr val="accent6">
            <a:lumMod val="50000"/>
          </a:schemeClr>
        </a:solidFill>
      </dgm:spPr>
      <dgm:t>
        <a:bodyPr/>
        <a:lstStyle/>
        <a:p>
          <a:r>
            <a:rPr lang="en-US">
              <a:latin typeface="Avenir Next LT Pro" panose="020B0504020202020204" pitchFamily="34" charset="0"/>
            </a:rPr>
            <a:t>One face-to-face or telehealth contact with youth and family/caregiver. </a:t>
          </a:r>
        </a:p>
      </dgm:t>
    </dgm:pt>
    <dgm:pt modelId="{4CC9B3B3-C549-4DF5-9265-2C9CA322D03A}" type="parTrans" cxnId="{5FBD9CC8-FCF0-46A4-A00D-49F4E6B4F249}">
      <dgm:prSet/>
      <dgm:spPr/>
      <dgm:t>
        <a:bodyPr/>
        <a:lstStyle/>
        <a:p>
          <a:endParaRPr lang="en-US"/>
        </a:p>
      </dgm:t>
    </dgm:pt>
    <dgm:pt modelId="{C3CFC38F-168E-4126-86B4-B41E46022634}" type="sibTrans" cxnId="{5FBD9CC8-FCF0-46A4-A00D-49F4E6B4F249}">
      <dgm:prSet/>
      <dgm:spPr/>
      <dgm:t>
        <a:bodyPr/>
        <a:lstStyle/>
        <a:p>
          <a:endParaRPr lang="en-US"/>
        </a:p>
      </dgm:t>
    </dgm:pt>
    <dgm:pt modelId="{0C53E213-D2FB-4E92-87D3-AD12E21F5FDA}" type="pres">
      <dgm:prSet presAssocID="{733E878E-4413-45B2-833F-92449BD63F3A}" presName="Name0" presStyleCnt="0">
        <dgm:presLayoutVars>
          <dgm:chMax val="7"/>
          <dgm:chPref val="7"/>
          <dgm:dir/>
        </dgm:presLayoutVars>
      </dgm:prSet>
      <dgm:spPr/>
      <dgm:t>
        <a:bodyPr/>
        <a:lstStyle/>
        <a:p>
          <a:endParaRPr lang="en-US"/>
        </a:p>
      </dgm:t>
    </dgm:pt>
    <dgm:pt modelId="{A07E79BE-AB39-4DD9-A7F3-B68B1232157C}" type="pres">
      <dgm:prSet presAssocID="{733E878E-4413-45B2-833F-92449BD63F3A}" presName="Name1" presStyleCnt="0"/>
      <dgm:spPr/>
    </dgm:pt>
    <dgm:pt modelId="{448E3A3C-A453-4445-8D72-46AD7C8B2E87}" type="pres">
      <dgm:prSet presAssocID="{733E878E-4413-45B2-833F-92449BD63F3A}" presName="cycle" presStyleCnt="0"/>
      <dgm:spPr/>
    </dgm:pt>
    <dgm:pt modelId="{EDCB9D93-7D97-4813-BF2C-2962BBC788C6}" type="pres">
      <dgm:prSet presAssocID="{733E878E-4413-45B2-833F-92449BD63F3A}" presName="srcNode" presStyleLbl="node1" presStyleIdx="0" presStyleCnt="4"/>
      <dgm:spPr/>
    </dgm:pt>
    <dgm:pt modelId="{CB65C80F-6DF5-443B-836C-A40A0DD596BF}" type="pres">
      <dgm:prSet presAssocID="{733E878E-4413-45B2-833F-92449BD63F3A}" presName="conn" presStyleLbl="parChTrans1D2" presStyleIdx="0" presStyleCnt="1"/>
      <dgm:spPr/>
      <dgm:t>
        <a:bodyPr/>
        <a:lstStyle/>
        <a:p>
          <a:endParaRPr lang="en-US"/>
        </a:p>
      </dgm:t>
    </dgm:pt>
    <dgm:pt modelId="{47D36133-7D44-4485-84F5-36D4E102FEAD}" type="pres">
      <dgm:prSet presAssocID="{733E878E-4413-45B2-833F-92449BD63F3A}" presName="extraNode" presStyleLbl="node1" presStyleIdx="0" presStyleCnt="4"/>
      <dgm:spPr/>
    </dgm:pt>
    <dgm:pt modelId="{D44A3FEA-6653-4A2E-B474-3005D9F61C2E}" type="pres">
      <dgm:prSet presAssocID="{733E878E-4413-45B2-833F-92449BD63F3A}" presName="dstNode" presStyleLbl="node1" presStyleIdx="0" presStyleCnt="4"/>
      <dgm:spPr/>
    </dgm:pt>
    <dgm:pt modelId="{344955F0-9DB6-4CD4-A691-6D41991687EF}" type="pres">
      <dgm:prSet presAssocID="{4AA29780-CCD6-4D27-B41B-320D566EDDE0}" presName="text_1" presStyleLbl="node1" presStyleIdx="0" presStyleCnt="4">
        <dgm:presLayoutVars>
          <dgm:bulletEnabled val="1"/>
        </dgm:presLayoutVars>
      </dgm:prSet>
      <dgm:spPr/>
      <dgm:t>
        <a:bodyPr/>
        <a:lstStyle/>
        <a:p>
          <a:endParaRPr lang="en-US"/>
        </a:p>
      </dgm:t>
    </dgm:pt>
    <dgm:pt modelId="{7A09247F-2CFF-48E6-859C-F2E23392B18D}" type="pres">
      <dgm:prSet presAssocID="{4AA29780-CCD6-4D27-B41B-320D566EDDE0}" presName="accent_1" presStyleCnt="0"/>
      <dgm:spPr/>
    </dgm:pt>
    <dgm:pt modelId="{7158DF7F-AF08-4719-B86E-1699448AD822}" type="pres">
      <dgm:prSet presAssocID="{4AA29780-CCD6-4D27-B41B-320D566EDDE0}" presName="accentRepeatNode" presStyleLbl="solidFgAcc1" presStyleIdx="0" presStyleCnt="4"/>
      <dgm:spPr>
        <a:solidFill>
          <a:schemeClr val="accent6">
            <a:lumMod val="20000"/>
            <a:lumOff val="80000"/>
          </a:schemeClr>
        </a:solidFill>
      </dgm:spPr>
    </dgm:pt>
    <dgm:pt modelId="{2FD41AA8-AB20-45E8-AB64-9947FBBB41B7}" type="pres">
      <dgm:prSet presAssocID="{8555F817-D569-4B57-A07D-908610BEE6E0}" presName="text_2" presStyleLbl="node1" presStyleIdx="1" presStyleCnt="4">
        <dgm:presLayoutVars>
          <dgm:bulletEnabled val="1"/>
        </dgm:presLayoutVars>
      </dgm:prSet>
      <dgm:spPr/>
      <dgm:t>
        <a:bodyPr/>
        <a:lstStyle/>
        <a:p>
          <a:endParaRPr lang="en-US"/>
        </a:p>
      </dgm:t>
    </dgm:pt>
    <dgm:pt modelId="{9BB1C040-A565-4E6E-848F-F8B77FFB07AE}" type="pres">
      <dgm:prSet presAssocID="{8555F817-D569-4B57-A07D-908610BEE6E0}" presName="accent_2" presStyleCnt="0"/>
      <dgm:spPr/>
    </dgm:pt>
    <dgm:pt modelId="{FE5E9775-FCAC-4FA8-B915-FD968E5F813F}" type="pres">
      <dgm:prSet presAssocID="{8555F817-D569-4B57-A07D-908610BEE6E0}" presName="accentRepeatNode" presStyleLbl="solidFgAcc1" presStyleIdx="1" presStyleCnt="4"/>
      <dgm:spPr>
        <a:solidFill>
          <a:schemeClr val="accent6">
            <a:lumMod val="20000"/>
            <a:lumOff val="80000"/>
          </a:schemeClr>
        </a:solidFill>
      </dgm:spPr>
    </dgm:pt>
    <dgm:pt modelId="{7A23E28B-2C3D-4CC0-B40B-639A61E67FCD}" type="pres">
      <dgm:prSet presAssocID="{9D72BEB8-CB54-4003-9717-11C518F47E60}" presName="text_3" presStyleLbl="node1" presStyleIdx="2" presStyleCnt="4">
        <dgm:presLayoutVars>
          <dgm:bulletEnabled val="1"/>
        </dgm:presLayoutVars>
      </dgm:prSet>
      <dgm:spPr/>
      <dgm:t>
        <a:bodyPr/>
        <a:lstStyle/>
        <a:p>
          <a:endParaRPr lang="en-US"/>
        </a:p>
      </dgm:t>
    </dgm:pt>
    <dgm:pt modelId="{003FCC38-8C61-4630-BE13-52EF35918279}" type="pres">
      <dgm:prSet presAssocID="{9D72BEB8-CB54-4003-9717-11C518F47E60}" presName="accent_3" presStyleCnt="0"/>
      <dgm:spPr/>
    </dgm:pt>
    <dgm:pt modelId="{0793B985-0DF5-457D-B3AD-5ED0CCDB2331}" type="pres">
      <dgm:prSet presAssocID="{9D72BEB8-CB54-4003-9717-11C518F47E60}" presName="accentRepeatNode" presStyleLbl="solidFgAcc1" presStyleIdx="2" presStyleCnt="4"/>
      <dgm:spPr>
        <a:solidFill>
          <a:schemeClr val="accent6">
            <a:lumMod val="20000"/>
            <a:lumOff val="80000"/>
          </a:schemeClr>
        </a:solidFill>
      </dgm:spPr>
    </dgm:pt>
    <dgm:pt modelId="{F35426F4-BF76-479C-AD86-C64A00CD5EAB}" type="pres">
      <dgm:prSet presAssocID="{69FAE492-AD53-4C45-8550-46D3DBC249FF}" presName="text_4" presStyleLbl="node1" presStyleIdx="3" presStyleCnt="4">
        <dgm:presLayoutVars>
          <dgm:bulletEnabled val="1"/>
        </dgm:presLayoutVars>
      </dgm:prSet>
      <dgm:spPr/>
      <dgm:t>
        <a:bodyPr/>
        <a:lstStyle/>
        <a:p>
          <a:endParaRPr lang="en-US"/>
        </a:p>
      </dgm:t>
    </dgm:pt>
    <dgm:pt modelId="{6430F3CF-0AB4-4C91-94CF-DF67BDF13FDA}" type="pres">
      <dgm:prSet presAssocID="{69FAE492-AD53-4C45-8550-46D3DBC249FF}" presName="accent_4" presStyleCnt="0"/>
      <dgm:spPr/>
    </dgm:pt>
    <dgm:pt modelId="{C6B3F15B-B729-4534-A82C-5E595D77ECCB}" type="pres">
      <dgm:prSet presAssocID="{69FAE492-AD53-4C45-8550-46D3DBC249FF}" presName="accentRepeatNode" presStyleLbl="solidFgAcc1" presStyleIdx="3" presStyleCnt="4"/>
      <dgm:spPr>
        <a:solidFill>
          <a:schemeClr val="accent6">
            <a:lumMod val="20000"/>
            <a:lumOff val="80000"/>
          </a:schemeClr>
        </a:solidFill>
      </dgm:spPr>
    </dgm:pt>
  </dgm:ptLst>
  <dgm:cxnLst>
    <dgm:cxn modelId="{4E5381D1-4E8E-487A-9272-E1B89531A8E0}" type="presOf" srcId="{8555F817-D569-4B57-A07D-908610BEE6E0}" destId="{2FD41AA8-AB20-45E8-AB64-9947FBBB41B7}" srcOrd="0" destOrd="0" presId="urn:microsoft.com/office/officeart/2008/layout/VerticalCurvedList"/>
    <dgm:cxn modelId="{E727A1D9-C2CC-427D-B4A8-F59AEA1F88E1}" srcId="{733E878E-4413-45B2-833F-92449BD63F3A}" destId="{69FAE492-AD53-4C45-8550-46D3DBC249FF}" srcOrd="3" destOrd="0" parTransId="{7A41FC79-DE3C-46D1-B49B-37FD150C97E9}" sibTransId="{599D733D-5D73-40D7-A14E-7A57C7FA20E0}"/>
    <dgm:cxn modelId="{56A05D49-18FC-406A-B805-BB709E4E3890}" type="presOf" srcId="{733E878E-4413-45B2-833F-92449BD63F3A}" destId="{0C53E213-D2FB-4E92-87D3-AD12E21F5FDA}" srcOrd="0" destOrd="0" presId="urn:microsoft.com/office/officeart/2008/layout/VerticalCurvedList"/>
    <dgm:cxn modelId="{43025FD6-124F-46FE-BD57-C80B0BB5CBB7}" srcId="{733E878E-4413-45B2-833F-92449BD63F3A}" destId="{8555F817-D569-4B57-A07D-908610BEE6E0}" srcOrd="1" destOrd="0" parTransId="{0E64695E-9CEA-49F4-BAEB-7C2E3E673E16}" sibTransId="{141DED86-BF50-4007-8641-B6D7CCA8D713}"/>
    <dgm:cxn modelId="{5FBD9CC8-FCF0-46A4-A00D-49F4E6B4F249}" srcId="{9D72BEB8-CB54-4003-9717-11C518F47E60}" destId="{1596FFED-8D91-45B9-9AD7-7E9D016398B1}" srcOrd="0" destOrd="0" parTransId="{4CC9B3B3-C549-4DF5-9265-2C9CA322D03A}" sibTransId="{C3CFC38F-168E-4126-86B4-B41E46022634}"/>
    <dgm:cxn modelId="{2E9AE1D9-29F4-4969-8F59-35ACEC395139}" type="presOf" srcId="{69FAE492-AD53-4C45-8550-46D3DBC249FF}" destId="{F35426F4-BF76-479C-AD86-C64A00CD5EAB}" srcOrd="0" destOrd="0" presId="urn:microsoft.com/office/officeart/2008/layout/VerticalCurvedList"/>
    <dgm:cxn modelId="{045A4D8E-AA51-4F54-B188-A7FD1F295660}" srcId="{733E878E-4413-45B2-833F-92449BD63F3A}" destId="{4AA29780-CCD6-4D27-B41B-320D566EDDE0}" srcOrd="0" destOrd="0" parTransId="{55FEE5F9-FA41-49D7-BFF5-4DD8F75B41E6}" sibTransId="{E7231BF5-3396-406D-963D-255A788ECD31}"/>
    <dgm:cxn modelId="{DD783B85-52E5-426E-B4C5-709462420B99}" type="presOf" srcId="{1596FFED-8D91-45B9-9AD7-7E9D016398B1}" destId="{7A23E28B-2C3D-4CC0-B40B-639A61E67FCD}" srcOrd="0" destOrd="1" presId="urn:microsoft.com/office/officeart/2008/layout/VerticalCurvedList"/>
    <dgm:cxn modelId="{273E53A2-0579-4D51-82D3-8C6931253062}" srcId="{733E878E-4413-45B2-833F-92449BD63F3A}" destId="{9D72BEB8-CB54-4003-9717-11C518F47E60}" srcOrd="2" destOrd="0" parTransId="{B262DFC4-DBA2-4BAE-9EE5-A95D563032D8}" sibTransId="{06819D98-44F4-420F-818A-A0B9854BDC0B}"/>
    <dgm:cxn modelId="{5EA23D73-EDAE-4C24-96D0-DCF25DE3BB26}" type="presOf" srcId="{E7231BF5-3396-406D-963D-255A788ECD31}" destId="{CB65C80F-6DF5-443B-836C-A40A0DD596BF}" srcOrd="0" destOrd="0" presId="urn:microsoft.com/office/officeart/2008/layout/VerticalCurvedList"/>
    <dgm:cxn modelId="{60D9F56E-B66B-4BF0-8260-74FA2AACDFB9}" type="presOf" srcId="{9D72BEB8-CB54-4003-9717-11C518F47E60}" destId="{7A23E28B-2C3D-4CC0-B40B-639A61E67FCD}" srcOrd="0" destOrd="0" presId="urn:microsoft.com/office/officeart/2008/layout/VerticalCurvedList"/>
    <dgm:cxn modelId="{531E89FE-5718-47F6-8E36-7B58D051B1D6}" type="presOf" srcId="{4AA29780-CCD6-4D27-B41B-320D566EDDE0}" destId="{344955F0-9DB6-4CD4-A691-6D41991687EF}" srcOrd="0" destOrd="0" presId="urn:microsoft.com/office/officeart/2008/layout/VerticalCurvedList"/>
    <dgm:cxn modelId="{25802C18-FA13-472C-85BE-19079E43DF5E}" type="presParOf" srcId="{0C53E213-D2FB-4E92-87D3-AD12E21F5FDA}" destId="{A07E79BE-AB39-4DD9-A7F3-B68B1232157C}" srcOrd="0" destOrd="0" presId="urn:microsoft.com/office/officeart/2008/layout/VerticalCurvedList"/>
    <dgm:cxn modelId="{D06D5298-86C5-4D71-B533-9839D654D3A8}" type="presParOf" srcId="{A07E79BE-AB39-4DD9-A7F3-B68B1232157C}" destId="{448E3A3C-A453-4445-8D72-46AD7C8B2E87}" srcOrd="0" destOrd="0" presId="urn:microsoft.com/office/officeart/2008/layout/VerticalCurvedList"/>
    <dgm:cxn modelId="{EBA50AE5-64E7-4695-BFD0-AFE0FE63EE46}" type="presParOf" srcId="{448E3A3C-A453-4445-8D72-46AD7C8B2E87}" destId="{EDCB9D93-7D97-4813-BF2C-2962BBC788C6}" srcOrd="0" destOrd="0" presId="urn:microsoft.com/office/officeart/2008/layout/VerticalCurvedList"/>
    <dgm:cxn modelId="{AB09D0D5-F509-4056-AEDB-E93463B3135F}" type="presParOf" srcId="{448E3A3C-A453-4445-8D72-46AD7C8B2E87}" destId="{CB65C80F-6DF5-443B-836C-A40A0DD596BF}" srcOrd="1" destOrd="0" presId="urn:microsoft.com/office/officeart/2008/layout/VerticalCurvedList"/>
    <dgm:cxn modelId="{BB92CA49-DED2-49DA-9255-1F397817599E}" type="presParOf" srcId="{448E3A3C-A453-4445-8D72-46AD7C8B2E87}" destId="{47D36133-7D44-4485-84F5-36D4E102FEAD}" srcOrd="2" destOrd="0" presId="urn:microsoft.com/office/officeart/2008/layout/VerticalCurvedList"/>
    <dgm:cxn modelId="{389ADCD7-C3F2-4860-A149-66631B928CF4}" type="presParOf" srcId="{448E3A3C-A453-4445-8D72-46AD7C8B2E87}" destId="{D44A3FEA-6653-4A2E-B474-3005D9F61C2E}" srcOrd="3" destOrd="0" presId="urn:microsoft.com/office/officeart/2008/layout/VerticalCurvedList"/>
    <dgm:cxn modelId="{4D56ECF3-EDFC-403E-9AE1-41FD2D309A08}" type="presParOf" srcId="{A07E79BE-AB39-4DD9-A7F3-B68B1232157C}" destId="{344955F0-9DB6-4CD4-A691-6D41991687EF}" srcOrd="1" destOrd="0" presId="urn:microsoft.com/office/officeart/2008/layout/VerticalCurvedList"/>
    <dgm:cxn modelId="{266F62B8-2F5C-4011-9F8E-3FAEE47CE5A1}" type="presParOf" srcId="{A07E79BE-AB39-4DD9-A7F3-B68B1232157C}" destId="{7A09247F-2CFF-48E6-859C-F2E23392B18D}" srcOrd="2" destOrd="0" presId="urn:microsoft.com/office/officeart/2008/layout/VerticalCurvedList"/>
    <dgm:cxn modelId="{1BA035C7-3E59-415F-AF87-DC361A57D730}" type="presParOf" srcId="{7A09247F-2CFF-48E6-859C-F2E23392B18D}" destId="{7158DF7F-AF08-4719-B86E-1699448AD822}" srcOrd="0" destOrd="0" presId="urn:microsoft.com/office/officeart/2008/layout/VerticalCurvedList"/>
    <dgm:cxn modelId="{3EAE1891-50D2-4405-964F-3BD26EBD019C}" type="presParOf" srcId="{A07E79BE-AB39-4DD9-A7F3-B68B1232157C}" destId="{2FD41AA8-AB20-45E8-AB64-9947FBBB41B7}" srcOrd="3" destOrd="0" presId="urn:microsoft.com/office/officeart/2008/layout/VerticalCurvedList"/>
    <dgm:cxn modelId="{54053356-61AB-4805-ADD4-45263CD9CA51}" type="presParOf" srcId="{A07E79BE-AB39-4DD9-A7F3-B68B1232157C}" destId="{9BB1C040-A565-4E6E-848F-F8B77FFB07AE}" srcOrd="4" destOrd="0" presId="urn:microsoft.com/office/officeart/2008/layout/VerticalCurvedList"/>
    <dgm:cxn modelId="{7B333662-04D2-4816-AF08-9D0E0E547D6A}" type="presParOf" srcId="{9BB1C040-A565-4E6E-848F-F8B77FFB07AE}" destId="{FE5E9775-FCAC-4FA8-B915-FD968E5F813F}" srcOrd="0" destOrd="0" presId="urn:microsoft.com/office/officeart/2008/layout/VerticalCurvedList"/>
    <dgm:cxn modelId="{25FA09D0-6BFD-42C4-AA83-B4CC1D924F69}" type="presParOf" srcId="{A07E79BE-AB39-4DD9-A7F3-B68B1232157C}" destId="{7A23E28B-2C3D-4CC0-B40B-639A61E67FCD}" srcOrd="5" destOrd="0" presId="urn:microsoft.com/office/officeart/2008/layout/VerticalCurvedList"/>
    <dgm:cxn modelId="{EC17045A-6494-4B16-BB82-FC5E32D665B8}" type="presParOf" srcId="{A07E79BE-AB39-4DD9-A7F3-B68B1232157C}" destId="{003FCC38-8C61-4630-BE13-52EF35918279}" srcOrd="6" destOrd="0" presId="urn:microsoft.com/office/officeart/2008/layout/VerticalCurvedList"/>
    <dgm:cxn modelId="{AE4E7E76-AFFF-4C26-99A8-33EC55A7E1ED}" type="presParOf" srcId="{003FCC38-8C61-4630-BE13-52EF35918279}" destId="{0793B985-0DF5-457D-B3AD-5ED0CCDB2331}" srcOrd="0" destOrd="0" presId="urn:microsoft.com/office/officeart/2008/layout/VerticalCurvedList"/>
    <dgm:cxn modelId="{6F39EE76-BC6A-4526-8F2D-8656EA05DD48}" type="presParOf" srcId="{A07E79BE-AB39-4DD9-A7F3-B68B1232157C}" destId="{F35426F4-BF76-479C-AD86-C64A00CD5EAB}" srcOrd="7" destOrd="0" presId="urn:microsoft.com/office/officeart/2008/layout/VerticalCurvedList"/>
    <dgm:cxn modelId="{2B25E798-9B7D-4E2F-93CC-9101B7298E79}" type="presParOf" srcId="{A07E79BE-AB39-4DD9-A7F3-B68B1232157C}" destId="{6430F3CF-0AB4-4C91-94CF-DF67BDF13FDA}" srcOrd="8" destOrd="0" presId="urn:microsoft.com/office/officeart/2008/layout/VerticalCurvedList"/>
    <dgm:cxn modelId="{ED3FA0FE-1EFC-413B-BC4F-8B4691994707}" type="presParOf" srcId="{6430F3CF-0AB4-4C91-94CF-DF67BDF13FDA}" destId="{C6B3F15B-B729-4534-A82C-5E595D77ECC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BF4CB3F-57E3-4F71-885A-60644129BFF6}" type="doc">
      <dgm:prSet loTypeId="urn:microsoft.com/office/officeart/2005/8/layout/vList4" loCatId="list" qsTypeId="urn:microsoft.com/office/officeart/2005/8/quickstyle/simple1" qsCatId="simple" csTypeId="urn:microsoft.com/office/officeart/2005/8/colors/accent6_1" csCatId="accent6" phldr="1"/>
      <dgm:spPr/>
      <dgm:t>
        <a:bodyPr/>
        <a:lstStyle/>
        <a:p>
          <a:endParaRPr lang="en-US"/>
        </a:p>
      </dgm:t>
    </dgm:pt>
    <dgm:pt modelId="{3F32D850-FD05-444C-BB6C-4F98520C6403}">
      <dgm:prSet/>
      <dgm:spPr/>
      <dgm:t>
        <a:bodyPr anchor="ctr"/>
        <a:lstStyle/>
        <a:p>
          <a:r>
            <a:rPr lang="en-US" sz="2200" b="1">
              <a:latin typeface="+mj-lt"/>
            </a:rPr>
            <a:t>Aftercare Support Responsibility</a:t>
          </a:r>
        </a:p>
      </dgm:t>
    </dgm:pt>
    <dgm:pt modelId="{DA695815-5EB5-44AE-B5C2-9EC4DC3F1CE7}" type="parTrans" cxnId="{38C50BA4-7761-4E50-A6F3-A9A2E36F83C7}">
      <dgm:prSet/>
      <dgm:spPr/>
      <dgm:t>
        <a:bodyPr/>
        <a:lstStyle/>
        <a:p>
          <a:endParaRPr lang="en-US"/>
        </a:p>
      </dgm:t>
    </dgm:pt>
    <dgm:pt modelId="{5A7694A6-716B-49BA-8339-9045D516CB27}" type="sibTrans" cxnId="{38C50BA4-7761-4E50-A6F3-A9A2E36F83C7}">
      <dgm:prSet/>
      <dgm:spPr/>
      <dgm:t>
        <a:bodyPr/>
        <a:lstStyle/>
        <a:p>
          <a:endParaRPr lang="en-US"/>
        </a:p>
      </dgm:t>
    </dgm:pt>
    <dgm:pt modelId="{71E038E4-F2AF-405C-A8D7-130B906CFF98}">
      <dgm:prSet/>
      <dgm:spPr/>
      <dgm:t>
        <a:bodyPr anchor="ctr"/>
        <a:lstStyle/>
        <a:p>
          <a:r>
            <a:rPr lang="en-US" sz="2200" b="1">
              <a:latin typeface="+mj-lt"/>
            </a:rPr>
            <a:t>Contract/Sub-Contract with a Community Provider </a:t>
          </a:r>
        </a:p>
      </dgm:t>
    </dgm:pt>
    <dgm:pt modelId="{60F692B0-4709-4D87-8AA0-56F0AE140B6E}" type="parTrans" cxnId="{4A6B56F4-B0BA-4A52-B9E5-EE80DAC358BE}">
      <dgm:prSet/>
      <dgm:spPr/>
      <dgm:t>
        <a:bodyPr/>
        <a:lstStyle/>
        <a:p>
          <a:endParaRPr lang="en-US"/>
        </a:p>
      </dgm:t>
    </dgm:pt>
    <dgm:pt modelId="{CE9F793B-891F-4C72-9EA2-76F448758489}" type="sibTrans" cxnId="{4A6B56F4-B0BA-4A52-B9E5-EE80DAC358BE}">
      <dgm:prSet/>
      <dgm:spPr/>
      <dgm:t>
        <a:bodyPr/>
        <a:lstStyle/>
        <a:p>
          <a:endParaRPr lang="en-US"/>
        </a:p>
      </dgm:t>
    </dgm:pt>
    <dgm:pt modelId="{FD27B578-A860-44C9-A24C-74FCE28E7693}">
      <dgm:prSet custT="1"/>
      <dgm:spPr/>
      <dgm:t>
        <a:bodyPr anchor="ctr"/>
        <a:lstStyle/>
        <a:p>
          <a:r>
            <a:rPr lang="en-US" sz="2000">
              <a:latin typeface="Avenir Next LT Pro" panose="020B0504020202020204" pitchFamily="34" charset="0"/>
            </a:rPr>
            <a:t>Outlined in policy (contracting)</a:t>
          </a:r>
        </a:p>
      </dgm:t>
    </dgm:pt>
    <dgm:pt modelId="{3C93A4D6-386C-4865-97A3-47648B6FC9A9}" type="parTrans" cxnId="{3CD8DE31-FBF2-4618-803E-5755B4204554}">
      <dgm:prSet/>
      <dgm:spPr/>
      <dgm:t>
        <a:bodyPr/>
        <a:lstStyle/>
        <a:p>
          <a:endParaRPr lang="en-US"/>
        </a:p>
      </dgm:t>
    </dgm:pt>
    <dgm:pt modelId="{95F85EE2-2BA8-46BA-B52E-0A561134C0E8}" type="sibTrans" cxnId="{3CD8DE31-FBF2-4618-803E-5755B4204554}">
      <dgm:prSet/>
      <dgm:spPr/>
      <dgm:t>
        <a:bodyPr/>
        <a:lstStyle/>
        <a:p>
          <a:endParaRPr lang="en-US"/>
        </a:p>
      </dgm:t>
    </dgm:pt>
    <dgm:pt modelId="{B2BE7EB4-EA3B-4B1A-BEAC-03BEA7FA6F0B}">
      <dgm:prSet custT="1"/>
      <dgm:spPr/>
      <dgm:t>
        <a:bodyPr anchor="ctr"/>
        <a:lstStyle/>
        <a:p>
          <a:r>
            <a:rPr lang="en-US" sz="2000" spc="20">
              <a:latin typeface="Avenir Next LT Pro" panose="020B0504020202020204" pitchFamily="34" charset="0"/>
            </a:rPr>
            <a:t>Vendor listing (providers</a:t>
          </a:r>
          <a:r>
            <a:rPr lang="en-US" sz="1700" spc="20">
              <a:latin typeface="Avenir Next LT Pro" panose="020B0504020202020204" pitchFamily="34" charset="0"/>
            </a:rPr>
            <a:t>)</a:t>
          </a:r>
          <a:endParaRPr lang="en-US" sz="1700">
            <a:latin typeface="Avenir Next LT Pro" panose="020B0504020202020204" pitchFamily="34" charset="0"/>
          </a:endParaRPr>
        </a:p>
      </dgm:t>
    </dgm:pt>
    <dgm:pt modelId="{9B0DF817-C987-46E1-9264-1B1DF6DB8496}" type="parTrans" cxnId="{E48915E9-9B7E-4BA4-93C8-09969931E0D1}">
      <dgm:prSet/>
      <dgm:spPr/>
      <dgm:t>
        <a:bodyPr/>
        <a:lstStyle/>
        <a:p>
          <a:endParaRPr lang="en-US"/>
        </a:p>
      </dgm:t>
    </dgm:pt>
    <dgm:pt modelId="{D5922257-83D5-4041-BD67-317909AFF1C0}" type="sibTrans" cxnId="{E48915E9-9B7E-4BA4-93C8-09969931E0D1}">
      <dgm:prSet/>
      <dgm:spPr/>
      <dgm:t>
        <a:bodyPr/>
        <a:lstStyle/>
        <a:p>
          <a:endParaRPr lang="en-US"/>
        </a:p>
      </dgm:t>
    </dgm:pt>
    <dgm:pt modelId="{B1B29FC0-89A2-4A73-98A6-851ABC2DC4BB}">
      <dgm:prSet custT="1"/>
      <dgm:spPr/>
      <dgm:t>
        <a:bodyPr anchor="ctr"/>
        <a:lstStyle/>
        <a:p>
          <a:r>
            <a:rPr lang="en-US" sz="2000">
              <a:latin typeface="Avenir Next LT Pro" panose="020B0504020202020204" pitchFamily="34" charset="0"/>
            </a:rPr>
            <a:t>QRTP provides all supports</a:t>
          </a:r>
        </a:p>
      </dgm:t>
    </dgm:pt>
    <dgm:pt modelId="{013E13A2-58DA-422B-9189-E82FD0C28C74}" type="sibTrans" cxnId="{A35D198C-B6CB-4A41-ACE7-233E7CE948F6}">
      <dgm:prSet/>
      <dgm:spPr/>
      <dgm:t>
        <a:bodyPr/>
        <a:lstStyle/>
        <a:p>
          <a:endParaRPr lang="en-US"/>
        </a:p>
      </dgm:t>
    </dgm:pt>
    <dgm:pt modelId="{433FC790-08E0-4129-A863-3411286C87B1}" type="parTrans" cxnId="{A35D198C-B6CB-4A41-ACE7-233E7CE948F6}">
      <dgm:prSet/>
      <dgm:spPr/>
      <dgm:t>
        <a:bodyPr/>
        <a:lstStyle/>
        <a:p>
          <a:endParaRPr lang="en-US"/>
        </a:p>
      </dgm:t>
    </dgm:pt>
    <dgm:pt modelId="{14501CCC-F0C4-479B-8D48-4DFDB551DDCB}" type="pres">
      <dgm:prSet presAssocID="{9BF4CB3F-57E3-4F71-885A-60644129BFF6}" presName="linear" presStyleCnt="0">
        <dgm:presLayoutVars>
          <dgm:dir/>
          <dgm:resizeHandles val="exact"/>
        </dgm:presLayoutVars>
      </dgm:prSet>
      <dgm:spPr/>
      <dgm:t>
        <a:bodyPr/>
        <a:lstStyle/>
        <a:p>
          <a:endParaRPr lang="en-US"/>
        </a:p>
      </dgm:t>
    </dgm:pt>
    <dgm:pt modelId="{83443DF0-49F8-4D61-B3FC-50459369D01A}" type="pres">
      <dgm:prSet presAssocID="{71E038E4-F2AF-405C-A8D7-130B906CFF98}" presName="comp" presStyleCnt="0"/>
      <dgm:spPr/>
    </dgm:pt>
    <dgm:pt modelId="{FB1642C1-518A-4F11-9C6E-F05F0FF01BD1}" type="pres">
      <dgm:prSet presAssocID="{71E038E4-F2AF-405C-A8D7-130B906CFF98}" presName="box" presStyleLbl="node1" presStyleIdx="0" presStyleCnt="2" custScaleY="72629" custLinFactNeighborX="128"/>
      <dgm:spPr/>
      <dgm:t>
        <a:bodyPr/>
        <a:lstStyle/>
        <a:p>
          <a:endParaRPr lang="en-US"/>
        </a:p>
      </dgm:t>
    </dgm:pt>
    <dgm:pt modelId="{3AC4611D-FE3D-48C0-8579-347D84F2B5EB}" type="pres">
      <dgm:prSet presAssocID="{71E038E4-F2AF-405C-A8D7-130B906CFF98}" presName="img" presStyleLbl="fgImgPlace1" presStyleIdx="0" presStyleCnt="2" custScaleX="82645" custScaleY="65662" custLinFactNeighborX="-6380"/>
      <dgm:spPr>
        <a:blipFill>
          <a:blip xmlns:r="http://schemas.openxmlformats.org/officeDocument/2006/relationships" r:embed="rId1">
            <a:duotone>
              <a:schemeClr val="accent6">
                <a:hueOff val="0"/>
                <a:satOff val="0"/>
                <a:lumOff val="0"/>
                <a:alphaOff val="0"/>
                <a:shade val="20000"/>
                <a:satMod val="200000"/>
              </a:schemeClr>
              <a:schemeClr val="accent6">
                <a:hueOff val="0"/>
                <a:satOff val="0"/>
                <a:lumOff val="0"/>
                <a:alphaOff val="0"/>
                <a:tint val="12000"/>
                <a:satMod val="190000"/>
              </a:schemeClr>
            </a:duotone>
          </a:blip>
          <a:srcRect/>
          <a:stretch>
            <a:fillRect l="-21000" r="-21000"/>
          </a:stretch>
        </a:blipFill>
      </dgm:spPr>
    </dgm:pt>
    <dgm:pt modelId="{E30215CC-F48F-4193-A0EE-7CE1921BAA20}" type="pres">
      <dgm:prSet presAssocID="{71E038E4-F2AF-405C-A8D7-130B906CFF98}" presName="text" presStyleLbl="node1" presStyleIdx="0" presStyleCnt="2">
        <dgm:presLayoutVars>
          <dgm:bulletEnabled val="1"/>
        </dgm:presLayoutVars>
      </dgm:prSet>
      <dgm:spPr/>
      <dgm:t>
        <a:bodyPr/>
        <a:lstStyle/>
        <a:p>
          <a:endParaRPr lang="en-US"/>
        </a:p>
      </dgm:t>
    </dgm:pt>
    <dgm:pt modelId="{55108472-0235-4DDA-80F8-B7E3163663C6}" type="pres">
      <dgm:prSet presAssocID="{CE9F793B-891F-4C72-9EA2-76F448758489}" presName="spacer" presStyleCnt="0"/>
      <dgm:spPr/>
    </dgm:pt>
    <dgm:pt modelId="{D648DDD4-4B52-406F-BD0B-83987048BC83}" type="pres">
      <dgm:prSet presAssocID="{3F32D850-FD05-444C-BB6C-4F98520C6403}" presName="comp" presStyleCnt="0"/>
      <dgm:spPr/>
    </dgm:pt>
    <dgm:pt modelId="{8573791F-D714-4E8F-AAF9-0ACF9BF0C518}" type="pres">
      <dgm:prSet presAssocID="{3F32D850-FD05-444C-BB6C-4F98520C6403}" presName="box" presStyleLbl="node1" presStyleIdx="1" presStyleCnt="2" custScaleY="63422"/>
      <dgm:spPr/>
      <dgm:t>
        <a:bodyPr/>
        <a:lstStyle/>
        <a:p>
          <a:endParaRPr lang="en-US"/>
        </a:p>
      </dgm:t>
    </dgm:pt>
    <dgm:pt modelId="{AFDFB6FD-8A47-45D0-8B94-803BC3BA2E11}" type="pres">
      <dgm:prSet presAssocID="{3F32D850-FD05-444C-BB6C-4F98520C6403}" presName="img" presStyleLbl="fgImgPlace1" presStyleIdx="1" presStyleCnt="2" custScaleX="82645" custScaleY="61575" custLinFactNeighborX="-6380"/>
      <dgm:spPr>
        <a:blipFill>
          <a:blip xmlns:r="http://schemas.openxmlformats.org/officeDocument/2006/relationships" r:embed="rId2" cstate="hqprint">
            <a:duotone>
              <a:schemeClr val="accent6">
                <a:hueOff val="0"/>
                <a:satOff val="0"/>
                <a:lumOff val="0"/>
                <a:alphaOff val="0"/>
                <a:shade val="20000"/>
                <a:satMod val="200000"/>
              </a:schemeClr>
              <a:schemeClr val="accent6">
                <a:hueOff val="0"/>
                <a:satOff val="0"/>
                <a:lumOff val="0"/>
                <a:alphaOff val="0"/>
                <a:tint val="12000"/>
                <a:satMod val="190000"/>
              </a:schemeClr>
            </a:duotone>
            <a:extLst>
              <a:ext uri="{28A0092B-C50C-407E-A947-70E740481C1C}">
                <a14:useLocalDpi xmlns:a14="http://schemas.microsoft.com/office/drawing/2010/main" val="0"/>
              </a:ext>
            </a:extLst>
          </a:blip>
          <a:srcRect/>
          <a:stretch>
            <a:fillRect l="-19000" r="-19000"/>
          </a:stretch>
        </a:blipFill>
      </dgm:spPr>
      <dgm:t>
        <a:bodyPr/>
        <a:lstStyle/>
        <a:p>
          <a:endParaRPr lang="en-US"/>
        </a:p>
      </dgm:t>
    </dgm:pt>
    <dgm:pt modelId="{A1D39D14-33D9-44D2-94DE-6EA7164B782F}" type="pres">
      <dgm:prSet presAssocID="{3F32D850-FD05-444C-BB6C-4F98520C6403}" presName="text" presStyleLbl="node1" presStyleIdx="1" presStyleCnt="2">
        <dgm:presLayoutVars>
          <dgm:bulletEnabled val="1"/>
        </dgm:presLayoutVars>
      </dgm:prSet>
      <dgm:spPr/>
      <dgm:t>
        <a:bodyPr/>
        <a:lstStyle/>
        <a:p>
          <a:endParaRPr lang="en-US"/>
        </a:p>
      </dgm:t>
    </dgm:pt>
  </dgm:ptLst>
  <dgm:cxnLst>
    <dgm:cxn modelId="{B1F4EB8B-5448-4262-949A-A4B44133EF1E}" type="presOf" srcId="{3F32D850-FD05-444C-BB6C-4F98520C6403}" destId="{A1D39D14-33D9-44D2-94DE-6EA7164B782F}" srcOrd="1" destOrd="0" presId="urn:microsoft.com/office/officeart/2005/8/layout/vList4"/>
    <dgm:cxn modelId="{BCABA09B-5C34-4DF4-84BD-F277CEDED46F}" type="presOf" srcId="{FD27B578-A860-44C9-A24C-74FCE28E7693}" destId="{FB1642C1-518A-4F11-9C6E-F05F0FF01BD1}" srcOrd="0" destOrd="1" presId="urn:microsoft.com/office/officeart/2005/8/layout/vList4"/>
    <dgm:cxn modelId="{0660E989-5E2D-40F0-8884-5B8A01ED6BF8}" type="presOf" srcId="{B1B29FC0-89A2-4A73-98A6-851ABC2DC4BB}" destId="{A1D39D14-33D9-44D2-94DE-6EA7164B782F}" srcOrd="1" destOrd="1" presId="urn:microsoft.com/office/officeart/2005/8/layout/vList4"/>
    <dgm:cxn modelId="{8946E070-62F7-4BA2-A103-EFC061CE1594}" type="presOf" srcId="{9BF4CB3F-57E3-4F71-885A-60644129BFF6}" destId="{14501CCC-F0C4-479B-8D48-4DFDB551DDCB}" srcOrd="0" destOrd="0" presId="urn:microsoft.com/office/officeart/2005/8/layout/vList4"/>
    <dgm:cxn modelId="{E9EADEDC-4B51-46FA-BC04-3CA2AD1513CD}" type="presOf" srcId="{71E038E4-F2AF-405C-A8D7-130B906CFF98}" destId="{FB1642C1-518A-4F11-9C6E-F05F0FF01BD1}" srcOrd="0" destOrd="0" presId="urn:microsoft.com/office/officeart/2005/8/layout/vList4"/>
    <dgm:cxn modelId="{38C50BA4-7761-4E50-A6F3-A9A2E36F83C7}" srcId="{9BF4CB3F-57E3-4F71-885A-60644129BFF6}" destId="{3F32D850-FD05-444C-BB6C-4F98520C6403}" srcOrd="1" destOrd="0" parTransId="{DA695815-5EB5-44AE-B5C2-9EC4DC3F1CE7}" sibTransId="{5A7694A6-716B-49BA-8339-9045D516CB27}"/>
    <dgm:cxn modelId="{A4456B63-70F0-4937-AEBA-3D6A8F8EBF52}" type="presOf" srcId="{3F32D850-FD05-444C-BB6C-4F98520C6403}" destId="{8573791F-D714-4E8F-AAF9-0ACF9BF0C518}" srcOrd="0" destOrd="0" presId="urn:microsoft.com/office/officeart/2005/8/layout/vList4"/>
    <dgm:cxn modelId="{DE954C67-BDF1-43F5-8D71-DB66405102D1}" type="presOf" srcId="{B2BE7EB4-EA3B-4B1A-BEAC-03BEA7FA6F0B}" destId="{FB1642C1-518A-4F11-9C6E-F05F0FF01BD1}" srcOrd="0" destOrd="2" presId="urn:microsoft.com/office/officeart/2005/8/layout/vList4"/>
    <dgm:cxn modelId="{ECDBCD15-0F54-471A-8E07-0A5167FADE5C}" type="presOf" srcId="{FD27B578-A860-44C9-A24C-74FCE28E7693}" destId="{E30215CC-F48F-4193-A0EE-7CE1921BAA20}" srcOrd="1" destOrd="1" presId="urn:microsoft.com/office/officeart/2005/8/layout/vList4"/>
    <dgm:cxn modelId="{A35D198C-B6CB-4A41-ACE7-233E7CE948F6}" srcId="{3F32D850-FD05-444C-BB6C-4F98520C6403}" destId="{B1B29FC0-89A2-4A73-98A6-851ABC2DC4BB}" srcOrd="0" destOrd="0" parTransId="{433FC790-08E0-4129-A863-3411286C87B1}" sibTransId="{013E13A2-58DA-422B-9189-E82FD0C28C74}"/>
    <dgm:cxn modelId="{FC496CCC-C0D7-4862-97A4-5FAAE6DBD25E}" type="presOf" srcId="{71E038E4-F2AF-405C-A8D7-130B906CFF98}" destId="{E30215CC-F48F-4193-A0EE-7CE1921BAA20}" srcOrd="1" destOrd="0" presId="urn:microsoft.com/office/officeart/2005/8/layout/vList4"/>
    <dgm:cxn modelId="{5A709C34-3704-4CE1-BF82-345643F4D6DF}" type="presOf" srcId="{B2BE7EB4-EA3B-4B1A-BEAC-03BEA7FA6F0B}" destId="{E30215CC-F48F-4193-A0EE-7CE1921BAA20}" srcOrd="1" destOrd="2" presId="urn:microsoft.com/office/officeart/2005/8/layout/vList4"/>
    <dgm:cxn modelId="{BE72DCC6-163A-4EE4-BB15-51A345727888}" type="presOf" srcId="{B1B29FC0-89A2-4A73-98A6-851ABC2DC4BB}" destId="{8573791F-D714-4E8F-AAF9-0ACF9BF0C518}" srcOrd="0" destOrd="1" presId="urn:microsoft.com/office/officeart/2005/8/layout/vList4"/>
    <dgm:cxn modelId="{3CD8DE31-FBF2-4618-803E-5755B4204554}" srcId="{71E038E4-F2AF-405C-A8D7-130B906CFF98}" destId="{FD27B578-A860-44C9-A24C-74FCE28E7693}" srcOrd="0" destOrd="0" parTransId="{3C93A4D6-386C-4865-97A3-47648B6FC9A9}" sibTransId="{95F85EE2-2BA8-46BA-B52E-0A561134C0E8}"/>
    <dgm:cxn modelId="{E48915E9-9B7E-4BA4-93C8-09969931E0D1}" srcId="{71E038E4-F2AF-405C-A8D7-130B906CFF98}" destId="{B2BE7EB4-EA3B-4B1A-BEAC-03BEA7FA6F0B}" srcOrd="1" destOrd="0" parTransId="{9B0DF817-C987-46E1-9264-1B1DF6DB8496}" sibTransId="{D5922257-83D5-4041-BD67-317909AFF1C0}"/>
    <dgm:cxn modelId="{4A6B56F4-B0BA-4A52-B9E5-EE80DAC358BE}" srcId="{9BF4CB3F-57E3-4F71-885A-60644129BFF6}" destId="{71E038E4-F2AF-405C-A8D7-130B906CFF98}" srcOrd="0" destOrd="0" parTransId="{60F692B0-4709-4D87-8AA0-56F0AE140B6E}" sibTransId="{CE9F793B-891F-4C72-9EA2-76F448758489}"/>
    <dgm:cxn modelId="{6014AA9C-B0D9-462E-BAAA-A0936A2694D8}" type="presParOf" srcId="{14501CCC-F0C4-479B-8D48-4DFDB551DDCB}" destId="{83443DF0-49F8-4D61-B3FC-50459369D01A}" srcOrd="0" destOrd="0" presId="urn:microsoft.com/office/officeart/2005/8/layout/vList4"/>
    <dgm:cxn modelId="{B2823E4F-79ED-4B63-8518-3FF7A5453B3A}" type="presParOf" srcId="{83443DF0-49F8-4D61-B3FC-50459369D01A}" destId="{FB1642C1-518A-4F11-9C6E-F05F0FF01BD1}" srcOrd="0" destOrd="0" presId="urn:microsoft.com/office/officeart/2005/8/layout/vList4"/>
    <dgm:cxn modelId="{F8C80714-E234-4600-B6D1-62078F879F5A}" type="presParOf" srcId="{83443DF0-49F8-4D61-B3FC-50459369D01A}" destId="{3AC4611D-FE3D-48C0-8579-347D84F2B5EB}" srcOrd="1" destOrd="0" presId="urn:microsoft.com/office/officeart/2005/8/layout/vList4"/>
    <dgm:cxn modelId="{F0AEB8FB-27BD-4FAB-BFCB-6FF37618ED21}" type="presParOf" srcId="{83443DF0-49F8-4D61-B3FC-50459369D01A}" destId="{E30215CC-F48F-4193-A0EE-7CE1921BAA20}" srcOrd="2" destOrd="0" presId="urn:microsoft.com/office/officeart/2005/8/layout/vList4"/>
    <dgm:cxn modelId="{EF365B4C-9A34-43FC-B18E-A46DFE8043B7}" type="presParOf" srcId="{14501CCC-F0C4-479B-8D48-4DFDB551DDCB}" destId="{55108472-0235-4DDA-80F8-B7E3163663C6}" srcOrd="1" destOrd="0" presId="urn:microsoft.com/office/officeart/2005/8/layout/vList4"/>
    <dgm:cxn modelId="{9BA9D0B9-45F2-4063-88BC-206622E5867F}" type="presParOf" srcId="{14501CCC-F0C4-479B-8D48-4DFDB551DDCB}" destId="{D648DDD4-4B52-406F-BD0B-83987048BC83}" srcOrd="2" destOrd="0" presId="urn:microsoft.com/office/officeart/2005/8/layout/vList4"/>
    <dgm:cxn modelId="{83DB88C2-0046-484C-B883-BBE3C5041718}" type="presParOf" srcId="{D648DDD4-4B52-406F-BD0B-83987048BC83}" destId="{8573791F-D714-4E8F-AAF9-0ACF9BF0C518}" srcOrd="0" destOrd="0" presId="urn:microsoft.com/office/officeart/2005/8/layout/vList4"/>
    <dgm:cxn modelId="{F4698A11-818C-41A3-9746-80EE6944816C}" type="presParOf" srcId="{D648DDD4-4B52-406F-BD0B-83987048BC83}" destId="{AFDFB6FD-8A47-45D0-8B94-803BC3BA2E11}" srcOrd="1" destOrd="0" presId="urn:microsoft.com/office/officeart/2005/8/layout/vList4"/>
    <dgm:cxn modelId="{C4FE54C7-24E3-4B30-B8D8-CDABF996E36C}" type="presParOf" srcId="{D648DDD4-4B52-406F-BD0B-83987048BC83}" destId="{A1D39D14-33D9-44D2-94DE-6EA7164B782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5.xml><?xml version="1.0" encoding="utf-8"?>
<dgm:dataModel xmlns:dgm="http://schemas.openxmlformats.org/drawingml/2006/diagram" xmlns:a="http://schemas.openxmlformats.org/drawingml/2006/main">
  <dgm:ptLst>
    <dgm:pt modelId="{8AE4B0E6-7900-4BE6-AC67-5EAADB4C6220}" type="doc">
      <dgm:prSet loTypeId="urn:microsoft.com/office/officeart/2005/8/layout/default" loCatId="list" qsTypeId="urn:microsoft.com/office/officeart/2005/8/quickstyle/simple3" qsCatId="simple" csTypeId="urn:microsoft.com/office/officeart/2005/8/colors/accent6_4" csCatId="accent6" phldr="1"/>
      <dgm:spPr/>
      <dgm:t>
        <a:bodyPr/>
        <a:lstStyle/>
        <a:p>
          <a:endParaRPr lang="en-US"/>
        </a:p>
      </dgm:t>
    </dgm:pt>
    <dgm:pt modelId="{E14EB8D7-6DF7-4F09-ABD2-7EB2DAE4A112}">
      <dgm:prSet custT="1"/>
      <dgm:spPr/>
      <dgm:t>
        <a:bodyPr/>
        <a:lstStyle/>
        <a:p>
          <a:r>
            <a:rPr lang="en-US" sz="1800">
              <a:latin typeface="Avenir Next LT Pro" panose="020B0504020202020204" pitchFamily="34" charset="0"/>
            </a:rPr>
            <a:t>1. Psychiatrist or Psychologist licensed in Florida</a:t>
          </a:r>
        </a:p>
      </dgm:t>
    </dgm:pt>
    <dgm:pt modelId="{5CBD6D9D-33A7-4AFA-9E9A-FA48C1A6C7BC}" type="parTrans" cxnId="{91C56720-A21A-437D-99F7-B521DA4D1254}">
      <dgm:prSet/>
      <dgm:spPr/>
      <dgm:t>
        <a:bodyPr/>
        <a:lstStyle/>
        <a:p>
          <a:endParaRPr lang="en-US"/>
        </a:p>
      </dgm:t>
    </dgm:pt>
    <dgm:pt modelId="{36923F0C-1A92-4554-A114-E932C3EDBB19}" type="sibTrans" cxnId="{91C56720-A21A-437D-99F7-B521DA4D1254}">
      <dgm:prSet/>
      <dgm:spPr/>
      <dgm:t>
        <a:bodyPr/>
        <a:lstStyle/>
        <a:p>
          <a:endParaRPr lang="en-US"/>
        </a:p>
      </dgm:t>
    </dgm:pt>
    <dgm:pt modelId="{0850A833-68BB-4A34-A2FF-4D1A0219506F}">
      <dgm:prSet custT="1"/>
      <dgm:spPr/>
      <dgm:t>
        <a:bodyPr/>
        <a:lstStyle/>
        <a:p>
          <a:r>
            <a:rPr lang="en-US" sz="1800">
              <a:latin typeface="Avenir Next LT Pro" panose="020B0504020202020204" pitchFamily="34" charset="0"/>
            </a:rPr>
            <a:t>2. Two years' experience working with children or adolescents involved in the child welfare system of care </a:t>
          </a:r>
        </a:p>
      </dgm:t>
    </dgm:pt>
    <dgm:pt modelId="{ED940765-B5C8-4455-B598-C1798684F913}" type="parTrans" cxnId="{A2D89D49-40F8-4F63-A06C-AD3DC6506C15}">
      <dgm:prSet/>
      <dgm:spPr/>
      <dgm:t>
        <a:bodyPr/>
        <a:lstStyle/>
        <a:p>
          <a:endParaRPr lang="en-US"/>
        </a:p>
      </dgm:t>
    </dgm:pt>
    <dgm:pt modelId="{92485D51-78AD-4D7E-B8BF-0539967F8D76}" type="sibTrans" cxnId="{A2D89D49-40F8-4F63-A06C-AD3DC6506C15}">
      <dgm:prSet/>
      <dgm:spPr/>
      <dgm:t>
        <a:bodyPr/>
        <a:lstStyle/>
        <a:p>
          <a:endParaRPr lang="en-US"/>
        </a:p>
      </dgm:t>
    </dgm:pt>
    <dgm:pt modelId="{86CEF5B4-C1B4-4CB9-A909-44C4ECD18BAD}">
      <dgm:prSet custT="1"/>
      <dgm:spPr/>
      <dgm:t>
        <a:bodyPr/>
        <a:lstStyle/>
        <a:p>
          <a:r>
            <a:rPr lang="en-US" sz="1800">
              <a:latin typeface="Avenir Next LT Pro" panose="020B0504020202020204" pitchFamily="34" charset="0"/>
            </a:rPr>
            <a:t>3. No actual or perceived conflict of interest with placement in a QRTP</a:t>
          </a:r>
        </a:p>
      </dgm:t>
    </dgm:pt>
    <dgm:pt modelId="{E7DEDDF0-D25B-49A0-A13A-5C7CC08E4277}" type="parTrans" cxnId="{2400F69C-5653-414A-99AC-60DBF9741BFE}">
      <dgm:prSet/>
      <dgm:spPr/>
      <dgm:t>
        <a:bodyPr/>
        <a:lstStyle/>
        <a:p>
          <a:endParaRPr lang="en-US"/>
        </a:p>
      </dgm:t>
    </dgm:pt>
    <dgm:pt modelId="{75C3586E-AA00-4099-B73E-B1DEF9F13633}" type="sibTrans" cxnId="{2400F69C-5653-414A-99AC-60DBF9741BFE}">
      <dgm:prSet/>
      <dgm:spPr/>
      <dgm:t>
        <a:bodyPr/>
        <a:lstStyle/>
        <a:p>
          <a:endParaRPr lang="en-US"/>
        </a:p>
      </dgm:t>
    </dgm:pt>
    <dgm:pt modelId="{3914CF39-7663-4B63-8108-9CFC92E75E35}">
      <dgm:prSet custT="1"/>
      <dgm:spPr/>
      <dgm:t>
        <a:bodyPr/>
        <a:lstStyle/>
        <a:p>
          <a:r>
            <a:rPr lang="en-US" sz="1800">
              <a:latin typeface="Avenir Next LT Pro" panose="020B0504020202020204" pitchFamily="34" charset="0"/>
            </a:rPr>
            <a:t>4. Completed training pertaining to the population of children in the child welfare system. </a:t>
          </a:r>
        </a:p>
      </dgm:t>
    </dgm:pt>
    <dgm:pt modelId="{66929E61-0ED9-4C31-8E8E-C96B2552D83D}" type="parTrans" cxnId="{A79168C0-8E24-4BF2-AE9A-768EC31F67E3}">
      <dgm:prSet/>
      <dgm:spPr/>
      <dgm:t>
        <a:bodyPr/>
        <a:lstStyle/>
        <a:p>
          <a:endParaRPr lang="en-US"/>
        </a:p>
      </dgm:t>
    </dgm:pt>
    <dgm:pt modelId="{90221F2A-31F8-41E5-BEA1-930ADD62997F}" type="sibTrans" cxnId="{A79168C0-8E24-4BF2-AE9A-768EC31F67E3}">
      <dgm:prSet/>
      <dgm:spPr/>
      <dgm:t>
        <a:bodyPr/>
        <a:lstStyle/>
        <a:p>
          <a:endParaRPr lang="en-US"/>
        </a:p>
      </dgm:t>
    </dgm:pt>
    <dgm:pt modelId="{CF0FC070-930D-407B-9B4A-FF0DEFE9FBED}" type="pres">
      <dgm:prSet presAssocID="{8AE4B0E6-7900-4BE6-AC67-5EAADB4C6220}" presName="diagram" presStyleCnt="0">
        <dgm:presLayoutVars>
          <dgm:dir/>
          <dgm:resizeHandles val="exact"/>
        </dgm:presLayoutVars>
      </dgm:prSet>
      <dgm:spPr/>
      <dgm:t>
        <a:bodyPr/>
        <a:lstStyle/>
        <a:p>
          <a:endParaRPr lang="en-US"/>
        </a:p>
      </dgm:t>
    </dgm:pt>
    <dgm:pt modelId="{022C686A-1F16-4630-94E2-499C06A24DED}" type="pres">
      <dgm:prSet presAssocID="{E14EB8D7-6DF7-4F09-ABD2-7EB2DAE4A112}" presName="node" presStyleLbl="node1" presStyleIdx="0" presStyleCnt="4">
        <dgm:presLayoutVars>
          <dgm:bulletEnabled val="1"/>
        </dgm:presLayoutVars>
      </dgm:prSet>
      <dgm:spPr/>
      <dgm:t>
        <a:bodyPr/>
        <a:lstStyle/>
        <a:p>
          <a:endParaRPr lang="en-US"/>
        </a:p>
      </dgm:t>
    </dgm:pt>
    <dgm:pt modelId="{A1D9B7D7-E567-4651-93FE-DDF682216A5B}" type="pres">
      <dgm:prSet presAssocID="{36923F0C-1A92-4554-A114-E932C3EDBB19}" presName="sibTrans" presStyleCnt="0"/>
      <dgm:spPr/>
    </dgm:pt>
    <dgm:pt modelId="{427DFCBC-A896-48D7-9637-A9E4F2BD4DC8}" type="pres">
      <dgm:prSet presAssocID="{0850A833-68BB-4A34-A2FF-4D1A0219506F}" presName="node" presStyleLbl="node1" presStyleIdx="1" presStyleCnt="4">
        <dgm:presLayoutVars>
          <dgm:bulletEnabled val="1"/>
        </dgm:presLayoutVars>
      </dgm:prSet>
      <dgm:spPr/>
      <dgm:t>
        <a:bodyPr/>
        <a:lstStyle/>
        <a:p>
          <a:endParaRPr lang="en-US"/>
        </a:p>
      </dgm:t>
    </dgm:pt>
    <dgm:pt modelId="{759CE84E-FBDE-4E5B-B6B8-8493C27CB84C}" type="pres">
      <dgm:prSet presAssocID="{92485D51-78AD-4D7E-B8BF-0539967F8D76}" presName="sibTrans" presStyleCnt="0"/>
      <dgm:spPr/>
    </dgm:pt>
    <dgm:pt modelId="{E52B6C00-B5BF-40A9-96F9-D3E770D285E6}" type="pres">
      <dgm:prSet presAssocID="{86CEF5B4-C1B4-4CB9-A909-44C4ECD18BAD}" presName="node" presStyleLbl="node1" presStyleIdx="2" presStyleCnt="4">
        <dgm:presLayoutVars>
          <dgm:bulletEnabled val="1"/>
        </dgm:presLayoutVars>
      </dgm:prSet>
      <dgm:spPr/>
      <dgm:t>
        <a:bodyPr/>
        <a:lstStyle/>
        <a:p>
          <a:endParaRPr lang="en-US"/>
        </a:p>
      </dgm:t>
    </dgm:pt>
    <dgm:pt modelId="{A861D903-6A6B-420A-A4DA-6423E6369A7D}" type="pres">
      <dgm:prSet presAssocID="{75C3586E-AA00-4099-B73E-B1DEF9F13633}" presName="sibTrans" presStyleCnt="0"/>
      <dgm:spPr/>
    </dgm:pt>
    <dgm:pt modelId="{8C4850D2-814B-418B-B0CF-EA4BFBAC0EC4}" type="pres">
      <dgm:prSet presAssocID="{3914CF39-7663-4B63-8108-9CFC92E75E35}" presName="node" presStyleLbl="node1" presStyleIdx="3" presStyleCnt="4">
        <dgm:presLayoutVars>
          <dgm:bulletEnabled val="1"/>
        </dgm:presLayoutVars>
      </dgm:prSet>
      <dgm:spPr/>
      <dgm:t>
        <a:bodyPr/>
        <a:lstStyle/>
        <a:p>
          <a:endParaRPr lang="en-US"/>
        </a:p>
      </dgm:t>
    </dgm:pt>
  </dgm:ptLst>
  <dgm:cxnLst>
    <dgm:cxn modelId="{F25468A5-8537-4E63-B4EA-988E31E7F614}" type="presOf" srcId="{86CEF5B4-C1B4-4CB9-A909-44C4ECD18BAD}" destId="{E52B6C00-B5BF-40A9-96F9-D3E770D285E6}" srcOrd="0" destOrd="0" presId="urn:microsoft.com/office/officeart/2005/8/layout/default"/>
    <dgm:cxn modelId="{91C56720-A21A-437D-99F7-B521DA4D1254}" srcId="{8AE4B0E6-7900-4BE6-AC67-5EAADB4C6220}" destId="{E14EB8D7-6DF7-4F09-ABD2-7EB2DAE4A112}" srcOrd="0" destOrd="0" parTransId="{5CBD6D9D-33A7-4AFA-9E9A-FA48C1A6C7BC}" sibTransId="{36923F0C-1A92-4554-A114-E932C3EDBB19}"/>
    <dgm:cxn modelId="{A2D89D49-40F8-4F63-A06C-AD3DC6506C15}" srcId="{8AE4B0E6-7900-4BE6-AC67-5EAADB4C6220}" destId="{0850A833-68BB-4A34-A2FF-4D1A0219506F}" srcOrd="1" destOrd="0" parTransId="{ED940765-B5C8-4455-B598-C1798684F913}" sibTransId="{92485D51-78AD-4D7E-B8BF-0539967F8D76}"/>
    <dgm:cxn modelId="{BB9293C9-5D63-44D6-B8E0-C9CF8F4E70CC}" type="presOf" srcId="{3914CF39-7663-4B63-8108-9CFC92E75E35}" destId="{8C4850D2-814B-418B-B0CF-EA4BFBAC0EC4}" srcOrd="0" destOrd="0" presId="urn:microsoft.com/office/officeart/2005/8/layout/default"/>
    <dgm:cxn modelId="{6DDB831F-2F8A-46A1-BB25-A4B033A770FC}" type="presOf" srcId="{0850A833-68BB-4A34-A2FF-4D1A0219506F}" destId="{427DFCBC-A896-48D7-9637-A9E4F2BD4DC8}" srcOrd="0" destOrd="0" presId="urn:microsoft.com/office/officeart/2005/8/layout/default"/>
    <dgm:cxn modelId="{41AB3C6F-E44A-4884-B98B-83EECA83A715}" type="presOf" srcId="{8AE4B0E6-7900-4BE6-AC67-5EAADB4C6220}" destId="{CF0FC070-930D-407B-9B4A-FF0DEFE9FBED}" srcOrd="0" destOrd="0" presId="urn:microsoft.com/office/officeart/2005/8/layout/default"/>
    <dgm:cxn modelId="{0CC1BCA0-665E-4763-AF02-110A5E7FACDA}" type="presOf" srcId="{E14EB8D7-6DF7-4F09-ABD2-7EB2DAE4A112}" destId="{022C686A-1F16-4630-94E2-499C06A24DED}" srcOrd="0" destOrd="0" presId="urn:microsoft.com/office/officeart/2005/8/layout/default"/>
    <dgm:cxn modelId="{2400F69C-5653-414A-99AC-60DBF9741BFE}" srcId="{8AE4B0E6-7900-4BE6-AC67-5EAADB4C6220}" destId="{86CEF5B4-C1B4-4CB9-A909-44C4ECD18BAD}" srcOrd="2" destOrd="0" parTransId="{E7DEDDF0-D25B-49A0-A13A-5C7CC08E4277}" sibTransId="{75C3586E-AA00-4099-B73E-B1DEF9F13633}"/>
    <dgm:cxn modelId="{A79168C0-8E24-4BF2-AE9A-768EC31F67E3}" srcId="{8AE4B0E6-7900-4BE6-AC67-5EAADB4C6220}" destId="{3914CF39-7663-4B63-8108-9CFC92E75E35}" srcOrd="3" destOrd="0" parTransId="{66929E61-0ED9-4C31-8E8E-C96B2552D83D}" sibTransId="{90221F2A-31F8-41E5-BEA1-930ADD62997F}"/>
    <dgm:cxn modelId="{0D74605B-0FE5-4C14-808A-E57FCE97CAF0}" type="presParOf" srcId="{CF0FC070-930D-407B-9B4A-FF0DEFE9FBED}" destId="{022C686A-1F16-4630-94E2-499C06A24DED}" srcOrd="0" destOrd="0" presId="urn:microsoft.com/office/officeart/2005/8/layout/default"/>
    <dgm:cxn modelId="{2B7A69F5-E387-4A5E-87CC-72D32F0AE214}" type="presParOf" srcId="{CF0FC070-930D-407B-9B4A-FF0DEFE9FBED}" destId="{A1D9B7D7-E567-4651-93FE-DDF682216A5B}" srcOrd="1" destOrd="0" presId="urn:microsoft.com/office/officeart/2005/8/layout/default"/>
    <dgm:cxn modelId="{8D3D310E-CC19-4002-9EA6-2A3EC25BB4A5}" type="presParOf" srcId="{CF0FC070-930D-407B-9B4A-FF0DEFE9FBED}" destId="{427DFCBC-A896-48D7-9637-A9E4F2BD4DC8}" srcOrd="2" destOrd="0" presId="urn:microsoft.com/office/officeart/2005/8/layout/default"/>
    <dgm:cxn modelId="{C4B9312B-C8DC-4618-93EC-609EF2A0FE51}" type="presParOf" srcId="{CF0FC070-930D-407B-9B4A-FF0DEFE9FBED}" destId="{759CE84E-FBDE-4E5B-B6B8-8493C27CB84C}" srcOrd="3" destOrd="0" presId="urn:microsoft.com/office/officeart/2005/8/layout/default"/>
    <dgm:cxn modelId="{9D1EDF91-8BAE-4F78-B5CA-74BBADE6C428}" type="presParOf" srcId="{CF0FC070-930D-407B-9B4A-FF0DEFE9FBED}" destId="{E52B6C00-B5BF-40A9-96F9-D3E770D285E6}" srcOrd="4" destOrd="0" presId="urn:microsoft.com/office/officeart/2005/8/layout/default"/>
    <dgm:cxn modelId="{67954375-7187-4831-AC24-9A9A05B4A81F}" type="presParOf" srcId="{CF0FC070-930D-407B-9B4A-FF0DEFE9FBED}" destId="{A861D903-6A6B-420A-A4DA-6423E6369A7D}" srcOrd="5" destOrd="0" presId="urn:microsoft.com/office/officeart/2005/8/layout/default"/>
    <dgm:cxn modelId="{E09F392F-D879-4F23-B8C0-BBEF0CAC10B0}" type="presParOf" srcId="{CF0FC070-930D-407B-9B4A-FF0DEFE9FBED}" destId="{8C4850D2-814B-418B-B0CF-EA4BFBAC0EC4}"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FF69088-DD85-4BDF-91BF-BAA9910067F8}"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5ADCB9D5-37ED-4C60-8C65-F18D0CCBF161}">
      <dgm:prSet/>
      <dgm:spPr/>
      <dgm:t>
        <a:bodyPr/>
        <a:lstStyle/>
        <a:p>
          <a:r>
            <a:rPr lang="en-US">
              <a:latin typeface="Avenir Next LT Pro" panose="020B0504020202020204" pitchFamily="34" charset="0"/>
            </a:rPr>
            <a:t>Placement in a QRTP</a:t>
          </a:r>
        </a:p>
      </dgm:t>
    </dgm:pt>
    <dgm:pt modelId="{492044D9-5FD4-45A0-BD42-C42F76041DFE}" type="parTrans" cxnId="{7FA8E8D7-FCA9-4981-B701-0CE09D6CE819}">
      <dgm:prSet/>
      <dgm:spPr/>
      <dgm:t>
        <a:bodyPr/>
        <a:lstStyle/>
        <a:p>
          <a:endParaRPr lang="en-US"/>
        </a:p>
      </dgm:t>
    </dgm:pt>
    <dgm:pt modelId="{95367673-6A94-4072-B95B-C5EA9ED1AE5D}" type="sibTrans" cxnId="{7FA8E8D7-FCA9-4981-B701-0CE09D6CE819}">
      <dgm:prSet/>
      <dgm:spPr/>
      <dgm:t>
        <a:bodyPr/>
        <a:lstStyle/>
        <a:p>
          <a:endParaRPr lang="en-US"/>
        </a:p>
      </dgm:t>
    </dgm:pt>
    <dgm:pt modelId="{3780BC55-02EC-4EBD-9FC6-9CE03F4633CC}">
      <dgm:prSet/>
      <dgm:spPr/>
      <dgm:t>
        <a:bodyPr/>
        <a:lstStyle/>
        <a:p>
          <a:r>
            <a:rPr lang="en-US">
              <a:latin typeface="Avenir Next LT Pro" panose="020B0504020202020204" pitchFamily="34" charset="0"/>
            </a:rPr>
            <a:t>Placement in a less restrictive setting with wraparound services</a:t>
          </a:r>
        </a:p>
      </dgm:t>
    </dgm:pt>
    <dgm:pt modelId="{A65B8723-413C-463F-843B-7192956B85E4}" type="parTrans" cxnId="{86C9DFB7-2F54-486C-B3A7-E52BF382DD95}">
      <dgm:prSet/>
      <dgm:spPr/>
      <dgm:t>
        <a:bodyPr/>
        <a:lstStyle/>
        <a:p>
          <a:endParaRPr lang="en-US"/>
        </a:p>
      </dgm:t>
    </dgm:pt>
    <dgm:pt modelId="{1BDE4D92-653A-46E4-8B00-62BCDC6DB8A0}" type="sibTrans" cxnId="{86C9DFB7-2F54-486C-B3A7-E52BF382DD95}">
      <dgm:prSet/>
      <dgm:spPr/>
      <dgm:t>
        <a:bodyPr/>
        <a:lstStyle/>
        <a:p>
          <a:endParaRPr lang="en-US"/>
        </a:p>
      </dgm:t>
    </dgm:pt>
    <dgm:pt modelId="{7DCB4DBC-DDB8-443F-9455-9B871793839F}">
      <dgm:prSet/>
      <dgm:spPr/>
      <dgm:t>
        <a:bodyPr/>
        <a:lstStyle/>
        <a:p>
          <a:r>
            <a:rPr lang="en-US">
              <a:latin typeface="Avenir Next LT Pro" panose="020B0504020202020204" pitchFamily="34" charset="0"/>
            </a:rPr>
            <a:t>Placement in a statewide inpatient psychiatric program</a:t>
          </a:r>
        </a:p>
      </dgm:t>
    </dgm:pt>
    <dgm:pt modelId="{0135C61B-3A73-4EB7-B9FA-C0C34BAA5DA3}" type="parTrans" cxnId="{CE8657A2-0B35-4056-A2EB-086AA20825F2}">
      <dgm:prSet/>
      <dgm:spPr/>
      <dgm:t>
        <a:bodyPr/>
        <a:lstStyle/>
        <a:p>
          <a:endParaRPr lang="en-US"/>
        </a:p>
      </dgm:t>
    </dgm:pt>
    <dgm:pt modelId="{F858DCF6-1DC1-498F-B9F8-4CF893E05376}" type="sibTrans" cxnId="{CE8657A2-0B35-4056-A2EB-086AA20825F2}">
      <dgm:prSet/>
      <dgm:spPr/>
      <dgm:t>
        <a:bodyPr/>
        <a:lstStyle/>
        <a:p>
          <a:endParaRPr lang="en-US"/>
        </a:p>
      </dgm:t>
    </dgm:pt>
    <dgm:pt modelId="{E55F70CF-E323-432B-A38F-1B25B9F4C9C3}" type="pres">
      <dgm:prSet presAssocID="{8FF69088-DD85-4BDF-91BF-BAA9910067F8}" presName="Name0" presStyleCnt="0">
        <dgm:presLayoutVars>
          <dgm:chMax val="7"/>
          <dgm:chPref val="7"/>
          <dgm:dir/>
        </dgm:presLayoutVars>
      </dgm:prSet>
      <dgm:spPr/>
      <dgm:t>
        <a:bodyPr/>
        <a:lstStyle/>
        <a:p>
          <a:endParaRPr lang="en-US"/>
        </a:p>
      </dgm:t>
    </dgm:pt>
    <dgm:pt modelId="{35185E7D-D648-4551-A314-F456F5440B9E}" type="pres">
      <dgm:prSet presAssocID="{8FF69088-DD85-4BDF-91BF-BAA9910067F8}" presName="Name1" presStyleCnt="0"/>
      <dgm:spPr/>
    </dgm:pt>
    <dgm:pt modelId="{DB7CC709-C212-46BA-A9BA-ABE9201A2934}" type="pres">
      <dgm:prSet presAssocID="{8FF69088-DD85-4BDF-91BF-BAA9910067F8}" presName="cycle" presStyleCnt="0"/>
      <dgm:spPr/>
    </dgm:pt>
    <dgm:pt modelId="{CA88394E-1642-4E87-9B66-5208024E0132}" type="pres">
      <dgm:prSet presAssocID="{8FF69088-DD85-4BDF-91BF-BAA9910067F8}" presName="srcNode" presStyleLbl="node1" presStyleIdx="0" presStyleCnt="3"/>
      <dgm:spPr/>
    </dgm:pt>
    <dgm:pt modelId="{0D0843E7-4EC1-4E3F-9CB3-01CE06F3FA28}" type="pres">
      <dgm:prSet presAssocID="{8FF69088-DD85-4BDF-91BF-BAA9910067F8}" presName="conn" presStyleLbl="parChTrans1D2" presStyleIdx="0" presStyleCnt="1"/>
      <dgm:spPr/>
      <dgm:t>
        <a:bodyPr/>
        <a:lstStyle/>
        <a:p>
          <a:endParaRPr lang="en-US"/>
        </a:p>
      </dgm:t>
    </dgm:pt>
    <dgm:pt modelId="{F2A55C38-54F1-4E91-A827-3AACD9C88934}" type="pres">
      <dgm:prSet presAssocID="{8FF69088-DD85-4BDF-91BF-BAA9910067F8}" presName="extraNode" presStyleLbl="node1" presStyleIdx="0" presStyleCnt="3"/>
      <dgm:spPr/>
    </dgm:pt>
    <dgm:pt modelId="{FA3CDD85-8841-476D-A234-208E683360FA}" type="pres">
      <dgm:prSet presAssocID="{8FF69088-DD85-4BDF-91BF-BAA9910067F8}" presName="dstNode" presStyleLbl="node1" presStyleIdx="0" presStyleCnt="3"/>
      <dgm:spPr/>
    </dgm:pt>
    <dgm:pt modelId="{0B902D7B-DCFC-4A39-8383-B9BCE79AFE5E}" type="pres">
      <dgm:prSet presAssocID="{5ADCB9D5-37ED-4C60-8C65-F18D0CCBF161}" presName="text_1" presStyleLbl="node1" presStyleIdx="0" presStyleCnt="3">
        <dgm:presLayoutVars>
          <dgm:bulletEnabled val="1"/>
        </dgm:presLayoutVars>
      </dgm:prSet>
      <dgm:spPr/>
      <dgm:t>
        <a:bodyPr/>
        <a:lstStyle/>
        <a:p>
          <a:endParaRPr lang="en-US"/>
        </a:p>
      </dgm:t>
    </dgm:pt>
    <dgm:pt modelId="{C133AF74-97AC-456E-AC1D-23F41C5312ED}" type="pres">
      <dgm:prSet presAssocID="{5ADCB9D5-37ED-4C60-8C65-F18D0CCBF161}" presName="accent_1" presStyleCnt="0"/>
      <dgm:spPr/>
    </dgm:pt>
    <dgm:pt modelId="{1BF07329-83B0-4E77-A6A5-B02296D4ABB9}" type="pres">
      <dgm:prSet presAssocID="{5ADCB9D5-37ED-4C60-8C65-F18D0CCBF161}" presName="accentRepeatNode" presStyleLbl="solidFgAcc1" presStyleIdx="0" presStyleCnt="3" custLinFactNeighborX="-5706" custLinFactNeighborY="3945"/>
      <dgm:spPr/>
    </dgm:pt>
    <dgm:pt modelId="{F5291F14-56ED-48BE-ABC2-476E1F9ED734}" type="pres">
      <dgm:prSet presAssocID="{3780BC55-02EC-4EBD-9FC6-9CE03F4633CC}" presName="text_2" presStyleLbl="node1" presStyleIdx="1" presStyleCnt="3">
        <dgm:presLayoutVars>
          <dgm:bulletEnabled val="1"/>
        </dgm:presLayoutVars>
      </dgm:prSet>
      <dgm:spPr/>
      <dgm:t>
        <a:bodyPr/>
        <a:lstStyle/>
        <a:p>
          <a:endParaRPr lang="en-US"/>
        </a:p>
      </dgm:t>
    </dgm:pt>
    <dgm:pt modelId="{3C0D69D6-1161-4CDD-BA91-EE45B7875C74}" type="pres">
      <dgm:prSet presAssocID="{3780BC55-02EC-4EBD-9FC6-9CE03F4633CC}" presName="accent_2" presStyleCnt="0"/>
      <dgm:spPr/>
    </dgm:pt>
    <dgm:pt modelId="{F03E2E2F-B354-44EA-974C-7E0A14CC50FC}" type="pres">
      <dgm:prSet presAssocID="{3780BC55-02EC-4EBD-9FC6-9CE03F4633CC}" presName="accentRepeatNode" presStyleLbl="solidFgAcc1" presStyleIdx="1" presStyleCnt="3"/>
      <dgm:spPr/>
    </dgm:pt>
    <dgm:pt modelId="{DC8C0A08-E11D-4A77-A21E-11FBF092A071}" type="pres">
      <dgm:prSet presAssocID="{7DCB4DBC-DDB8-443F-9455-9B871793839F}" presName="text_3" presStyleLbl="node1" presStyleIdx="2" presStyleCnt="3">
        <dgm:presLayoutVars>
          <dgm:bulletEnabled val="1"/>
        </dgm:presLayoutVars>
      </dgm:prSet>
      <dgm:spPr/>
      <dgm:t>
        <a:bodyPr/>
        <a:lstStyle/>
        <a:p>
          <a:endParaRPr lang="en-US"/>
        </a:p>
      </dgm:t>
    </dgm:pt>
    <dgm:pt modelId="{5A855518-FB43-42D5-A211-087B8707171D}" type="pres">
      <dgm:prSet presAssocID="{7DCB4DBC-DDB8-443F-9455-9B871793839F}" presName="accent_3" presStyleCnt="0"/>
      <dgm:spPr/>
    </dgm:pt>
    <dgm:pt modelId="{B121C53E-8977-4AF8-B135-AE6A213E81B6}" type="pres">
      <dgm:prSet presAssocID="{7DCB4DBC-DDB8-443F-9455-9B871793839F}" presName="accentRepeatNode" presStyleLbl="solidFgAcc1" presStyleIdx="2" presStyleCnt="3"/>
      <dgm:spPr/>
    </dgm:pt>
  </dgm:ptLst>
  <dgm:cxnLst>
    <dgm:cxn modelId="{3D21F520-F58A-433E-A45A-51CEC269FCE6}" type="presOf" srcId="{3780BC55-02EC-4EBD-9FC6-9CE03F4633CC}" destId="{F5291F14-56ED-48BE-ABC2-476E1F9ED734}" srcOrd="0" destOrd="0" presId="urn:microsoft.com/office/officeart/2008/layout/VerticalCurvedList"/>
    <dgm:cxn modelId="{0DE5EE37-3DA4-498C-B16A-E7FD4BC91F90}" type="presOf" srcId="{95367673-6A94-4072-B95B-C5EA9ED1AE5D}" destId="{0D0843E7-4EC1-4E3F-9CB3-01CE06F3FA28}" srcOrd="0" destOrd="0" presId="urn:microsoft.com/office/officeart/2008/layout/VerticalCurvedList"/>
    <dgm:cxn modelId="{7FA8E8D7-FCA9-4981-B701-0CE09D6CE819}" srcId="{8FF69088-DD85-4BDF-91BF-BAA9910067F8}" destId="{5ADCB9D5-37ED-4C60-8C65-F18D0CCBF161}" srcOrd="0" destOrd="0" parTransId="{492044D9-5FD4-45A0-BD42-C42F76041DFE}" sibTransId="{95367673-6A94-4072-B95B-C5EA9ED1AE5D}"/>
    <dgm:cxn modelId="{8CD88F53-9389-4366-A85D-54A39DF1C99C}" type="presOf" srcId="{7DCB4DBC-DDB8-443F-9455-9B871793839F}" destId="{DC8C0A08-E11D-4A77-A21E-11FBF092A071}" srcOrd="0" destOrd="0" presId="urn:microsoft.com/office/officeart/2008/layout/VerticalCurvedList"/>
    <dgm:cxn modelId="{1E449297-9886-48C4-946C-462FB9B9CF2D}" type="presOf" srcId="{8FF69088-DD85-4BDF-91BF-BAA9910067F8}" destId="{E55F70CF-E323-432B-A38F-1B25B9F4C9C3}" srcOrd="0" destOrd="0" presId="urn:microsoft.com/office/officeart/2008/layout/VerticalCurvedList"/>
    <dgm:cxn modelId="{86C9DFB7-2F54-486C-B3A7-E52BF382DD95}" srcId="{8FF69088-DD85-4BDF-91BF-BAA9910067F8}" destId="{3780BC55-02EC-4EBD-9FC6-9CE03F4633CC}" srcOrd="1" destOrd="0" parTransId="{A65B8723-413C-463F-843B-7192956B85E4}" sibTransId="{1BDE4D92-653A-46E4-8B00-62BCDC6DB8A0}"/>
    <dgm:cxn modelId="{7A24448D-52CC-4DFF-A619-9BA1EC14AADE}" type="presOf" srcId="{5ADCB9D5-37ED-4C60-8C65-F18D0CCBF161}" destId="{0B902D7B-DCFC-4A39-8383-B9BCE79AFE5E}" srcOrd="0" destOrd="0" presId="urn:microsoft.com/office/officeart/2008/layout/VerticalCurvedList"/>
    <dgm:cxn modelId="{CE8657A2-0B35-4056-A2EB-086AA20825F2}" srcId="{8FF69088-DD85-4BDF-91BF-BAA9910067F8}" destId="{7DCB4DBC-DDB8-443F-9455-9B871793839F}" srcOrd="2" destOrd="0" parTransId="{0135C61B-3A73-4EB7-B9FA-C0C34BAA5DA3}" sibTransId="{F858DCF6-1DC1-498F-B9F8-4CF893E05376}"/>
    <dgm:cxn modelId="{9C9D29CA-442B-4AF8-87AB-EC58080461A0}" type="presParOf" srcId="{E55F70CF-E323-432B-A38F-1B25B9F4C9C3}" destId="{35185E7D-D648-4551-A314-F456F5440B9E}" srcOrd="0" destOrd="0" presId="urn:microsoft.com/office/officeart/2008/layout/VerticalCurvedList"/>
    <dgm:cxn modelId="{6A8D8CD2-975F-4616-B901-8986C2CC5D37}" type="presParOf" srcId="{35185E7D-D648-4551-A314-F456F5440B9E}" destId="{DB7CC709-C212-46BA-A9BA-ABE9201A2934}" srcOrd="0" destOrd="0" presId="urn:microsoft.com/office/officeart/2008/layout/VerticalCurvedList"/>
    <dgm:cxn modelId="{48A9027B-36EE-42D5-BB23-5B98B03C27F2}" type="presParOf" srcId="{DB7CC709-C212-46BA-A9BA-ABE9201A2934}" destId="{CA88394E-1642-4E87-9B66-5208024E0132}" srcOrd="0" destOrd="0" presId="urn:microsoft.com/office/officeart/2008/layout/VerticalCurvedList"/>
    <dgm:cxn modelId="{659DF663-0A54-414B-914A-56F9433C726B}" type="presParOf" srcId="{DB7CC709-C212-46BA-A9BA-ABE9201A2934}" destId="{0D0843E7-4EC1-4E3F-9CB3-01CE06F3FA28}" srcOrd="1" destOrd="0" presId="urn:microsoft.com/office/officeart/2008/layout/VerticalCurvedList"/>
    <dgm:cxn modelId="{47C1D395-B3D8-434E-8714-DA560FEB231C}" type="presParOf" srcId="{DB7CC709-C212-46BA-A9BA-ABE9201A2934}" destId="{F2A55C38-54F1-4E91-A827-3AACD9C88934}" srcOrd="2" destOrd="0" presId="urn:microsoft.com/office/officeart/2008/layout/VerticalCurvedList"/>
    <dgm:cxn modelId="{DF2F6F6D-C8FA-4488-BE30-9120EA13F282}" type="presParOf" srcId="{DB7CC709-C212-46BA-A9BA-ABE9201A2934}" destId="{FA3CDD85-8841-476D-A234-208E683360FA}" srcOrd="3" destOrd="0" presId="urn:microsoft.com/office/officeart/2008/layout/VerticalCurvedList"/>
    <dgm:cxn modelId="{269AB1DA-7C2F-4160-A04F-ED372BCA00BB}" type="presParOf" srcId="{35185E7D-D648-4551-A314-F456F5440B9E}" destId="{0B902D7B-DCFC-4A39-8383-B9BCE79AFE5E}" srcOrd="1" destOrd="0" presId="urn:microsoft.com/office/officeart/2008/layout/VerticalCurvedList"/>
    <dgm:cxn modelId="{DC493107-326E-4251-83DF-450CF29C5EB7}" type="presParOf" srcId="{35185E7D-D648-4551-A314-F456F5440B9E}" destId="{C133AF74-97AC-456E-AC1D-23F41C5312ED}" srcOrd="2" destOrd="0" presId="urn:microsoft.com/office/officeart/2008/layout/VerticalCurvedList"/>
    <dgm:cxn modelId="{0C3EEE0D-EA25-46B1-877B-BE73966BA64E}" type="presParOf" srcId="{C133AF74-97AC-456E-AC1D-23F41C5312ED}" destId="{1BF07329-83B0-4E77-A6A5-B02296D4ABB9}" srcOrd="0" destOrd="0" presId="urn:microsoft.com/office/officeart/2008/layout/VerticalCurvedList"/>
    <dgm:cxn modelId="{D77DBF3B-0C56-4574-93E3-AF580B742D16}" type="presParOf" srcId="{35185E7D-D648-4551-A314-F456F5440B9E}" destId="{F5291F14-56ED-48BE-ABC2-476E1F9ED734}" srcOrd="3" destOrd="0" presId="urn:microsoft.com/office/officeart/2008/layout/VerticalCurvedList"/>
    <dgm:cxn modelId="{D6D8698F-23A4-48C3-AA6A-BDC7A07F32F3}" type="presParOf" srcId="{35185E7D-D648-4551-A314-F456F5440B9E}" destId="{3C0D69D6-1161-4CDD-BA91-EE45B7875C74}" srcOrd="4" destOrd="0" presId="urn:microsoft.com/office/officeart/2008/layout/VerticalCurvedList"/>
    <dgm:cxn modelId="{F352BA97-55A0-4F95-A995-81EDC557AE2A}" type="presParOf" srcId="{3C0D69D6-1161-4CDD-BA91-EE45B7875C74}" destId="{F03E2E2F-B354-44EA-974C-7E0A14CC50FC}" srcOrd="0" destOrd="0" presId="urn:microsoft.com/office/officeart/2008/layout/VerticalCurvedList"/>
    <dgm:cxn modelId="{F4AE22D3-47A6-4637-9A80-20B3AE360438}" type="presParOf" srcId="{35185E7D-D648-4551-A314-F456F5440B9E}" destId="{DC8C0A08-E11D-4A77-A21E-11FBF092A071}" srcOrd="5" destOrd="0" presId="urn:microsoft.com/office/officeart/2008/layout/VerticalCurvedList"/>
    <dgm:cxn modelId="{8583D9C7-C419-443A-89F2-67EA8044406F}" type="presParOf" srcId="{35185E7D-D648-4551-A314-F456F5440B9E}" destId="{5A855518-FB43-42D5-A211-087B8707171D}" srcOrd="6" destOrd="0" presId="urn:microsoft.com/office/officeart/2008/layout/VerticalCurvedList"/>
    <dgm:cxn modelId="{D29A1626-E9EC-430A-93F7-BE84599ECCBA}" type="presParOf" srcId="{5A855518-FB43-42D5-A211-087B8707171D}" destId="{B121C53E-8977-4AF8-B135-AE6A213E81B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FF69088-DD85-4BDF-91BF-BAA9910067F8}"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5ADCB9D5-37ED-4C60-8C65-F18D0CCBF161}">
      <dgm:prSet/>
      <dgm:spPr/>
      <dgm:t>
        <a:bodyPr/>
        <a:lstStyle/>
        <a:p>
          <a:r>
            <a:rPr lang="en-US">
              <a:latin typeface="Avenir Next LT Pro" panose="020B0504020202020204" pitchFamily="34" charset="0"/>
            </a:rPr>
            <a:t>Multidisciplinary team shall offer to assist in developing a plan for necessary treatment and support services for the child in the community.</a:t>
          </a:r>
        </a:p>
      </dgm:t>
    </dgm:pt>
    <dgm:pt modelId="{492044D9-5FD4-45A0-BD42-C42F76041DFE}" type="parTrans" cxnId="{7FA8E8D7-FCA9-4981-B701-0CE09D6CE819}">
      <dgm:prSet/>
      <dgm:spPr/>
      <dgm:t>
        <a:bodyPr/>
        <a:lstStyle/>
        <a:p>
          <a:endParaRPr lang="en-US"/>
        </a:p>
      </dgm:t>
    </dgm:pt>
    <dgm:pt modelId="{95367673-6A94-4072-B95B-C5EA9ED1AE5D}" type="sibTrans" cxnId="{7FA8E8D7-FCA9-4981-B701-0CE09D6CE819}">
      <dgm:prSet/>
      <dgm:spPr>
        <a:ln>
          <a:solidFill>
            <a:schemeClr val="accent5">
              <a:lumMod val="75000"/>
            </a:schemeClr>
          </a:solidFill>
        </a:ln>
      </dgm:spPr>
      <dgm:t>
        <a:bodyPr/>
        <a:lstStyle/>
        <a:p>
          <a:endParaRPr lang="en-US"/>
        </a:p>
      </dgm:t>
    </dgm:pt>
    <dgm:pt modelId="{9822E870-C221-4661-B6F6-513A5B78F9C3}">
      <dgm:prSet/>
      <dgm:spPr>
        <a:solidFill>
          <a:schemeClr val="accent5">
            <a:lumMod val="50000"/>
          </a:schemeClr>
        </a:solidFill>
      </dgm:spPr>
      <dgm:t>
        <a:bodyPr/>
        <a:lstStyle/>
        <a:p>
          <a:r>
            <a:rPr lang="en-US">
              <a:latin typeface="Avenir Next LT Pro" panose="020B0504020202020204" pitchFamily="34" charset="0"/>
            </a:rPr>
            <a:t>Child must be moved from the program within 30 calendar days of the recommendation. </a:t>
          </a:r>
        </a:p>
      </dgm:t>
    </dgm:pt>
    <dgm:pt modelId="{00780914-5BF1-4F2F-B414-244E386C56F2}" type="parTrans" cxnId="{2E80D44E-2F41-4EF7-838B-83306C84CC84}">
      <dgm:prSet/>
      <dgm:spPr/>
      <dgm:t>
        <a:bodyPr/>
        <a:lstStyle/>
        <a:p>
          <a:endParaRPr lang="en-US"/>
        </a:p>
      </dgm:t>
    </dgm:pt>
    <dgm:pt modelId="{B0924DCD-0983-4DF5-A9A1-D8BA77F60E60}" type="sibTrans" cxnId="{2E80D44E-2F41-4EF7-838B-83306C84CC84}">
      <dgm:prSet/>
      <dgm:spPr/>
      <dgm:t>
        <a:bodyPr/>
        <a:lstStyle/>
        <a:p>
          <a:endParaRPr lang="en-US"/>
        </a:p>
      </dgm:t>
    </dgm:pt>
    <dgm:pt modelId="{E55F70CF-E323-432B-A38F-1B25B9F4C9C3}" type="pres">
      <dgm:prSet presAssocID="{8FF69088-DD85-4BDF-91BF-BAA9910067F8}" presName="Name0" presStyleCnt="0">
        <dgm:presLayoutVars>
          <dgm:chMax val="7"/>
          <dgm:chPref val="7"/>
          <dgm:dir/>
        </dgm:presLayoutVars>
      </dgm:prSet>
      <dgm:spPr/>
      <dgm:t>
        <a:bodyPr/>
        <a:lstStyle/>
        <a:p>
          <a:endParaRPr lang="en-US"/>
        </a:p>
      </dgm:t>
    </dgm:pt>
    <dgm:pt modelId="{35185E7D-D648-4551-A314-F456F5440B9E}" type="pres">
      <dgm:prSet presAssocID="{8FF69088-DD85-4BDF-91BF-BAA9910067F8}" presName="Name1" presStyleCnt="0"/>
      <dgm:spPr/>
    </dgm:pt>
    <dgm:pt modelId="{DB7CC709-C212-46BA-A9BA-ABE9201A2934}" type="pres">
      <dgm:prSet presAssocID="{8FF69088-DD85-4BDF-91BF-BAA9910067F8}" presName="cycle" presStyleCnt="0"/>
      <dgm:spPr/>
    </dgm:pt>
    <dgm:pt modelId="{CA88394E-1642-4E87-9B66-5208024E0132}" type="pres">
      <dgm:prSet presAssocID="{8FF69088-DD85-4BDF-91BF-BAA9910067F8}" presName="srcNode" presStyleLbl="node1" presStyleIdx="0" presStyleCnt="2"/>
      <dgm:spPr/>
    </dgm:pt>
    <dgm:pt modelId="{0D0843E7-4EC1-4E3F-9CB3-01CE06F3FA28}" type="pres">
      <dgm:prSet presAssocID="{8FF69088-DD85-4BDF-91BF-BAA9910067F8}" presName="conn" presStyleLbl="parChTrans1D2" presStyleIdx="0" presStyleCnt="1" custLinFactNeighborX="-490" custLinFactNeighborY="-1919"/>
      <dgm:spPr/>
      <dgm:t>
        <a:bodyPr/>
        <a:lstStyle/>
        <a:p>
          <a:endParaRPr lang="en-US"/>
        </a:p>
      </dgm:t>
    </dgm:pt>
    <dgm:pt modelId="{F2A55C38-54F1-4E91-A827-3AACD9C88934}" type="pres">
      <dgm:prSet presAssocID="{8FF69088-DD85-4BDF-91BF-BAA9910067F8}" presName="extraNode" presStyleLbl="node1" presStyleIdx="0" presStyleCnt="2"/>
      <dgm:spPr/>
    </dgm:pt>
    <dgm:pt modelId="{FA3CDD85-8841-476D-A234-208E683360FA}" type="pres">
      <dgm:prSet presAssocID="{8FF69088-DD85-4BDF-91BF-BAA9910067F8}" presName="dstNode" presStyleLbl="node1" presStyleIdx="0" presStyleCnt="2"/>
      <dgm:spPr/>
    </dgm:pt>
    <dgm:pt modelId="{0B902D7B-DCFC-4A39-8383-B9BCE79AFE5E}" type="pres">
      <dgm:prSet presAssocID="{5ADCB9D5-37ED-4C60-8C65-F18D0CCBF161}" presName="text_1" presStyleLbl="node1" presStyleIdx="0" presStyleCnt="2">
        <dgm:presLayoutVars>
          <dgm:bulletEnabled val="1"/>
        </dgm:presLayoutVars>
      </dgm:prSet>
      <dgm:spPr/>
      <dgm:t>
        <a:bodyPr/>
        <a:lstStyle/>
        <a:p>
          <a:endParaRPr lang="en-US"/>
        </a:p>
      </dgm:t>
    </dgm:pt>
    <dgm:pt modelId="{C133AF74-97AC-456E-AC1D-23F41C5312ED}" type="pres">
      <dgm:prSet presAssocID="{5ADCB9D5-37ED-4C60-8C65-F18D0CCBF161}" presName="accent_1" presStyleCnt="0"/>
      <dgm:spPr/>
    </dgm:pt>
    <dgm:pt modelId="{1BF07329-83B0-4E77-A6A5-B02296D4ABB9}" type="pres">
      <dgm:prSet presAssocID="{5ADCB9D5-37ED-4C60-8C65-F18D0CCBF161}" presName="accentRepeatNode" presStyleLbl="solidFgAcc1" presStyleIdx="0" presStyleCnt="2" custLinFactNeighborX="-5706" custLinFactNeighborY="3945"/>
      <dgm:spPr/>
    </dgm:pt>
    <dgm:pt modelId="{358B439F-D797-41FC-A9E4-6C02643800CD}" type="pres">
      <dgm:prSet presAssocID="{9822E870-C221-4661-B6F6-513A5B78F9C3}" presName="text_2" presStyleLbl="node1" presStyleIdx="1" presStyleCnt="2">
        <dgm:presLayoutVars>
          <dgm:bulletEnabled val="1"/>
        </dgm:presLayoutVars>
      </dgm:prSet>
      <dgm:spPr/>
      <dgm:t>
        <a:bodyPr/>
        <a:lstStyle/>
        <a:p>
          <a:endParaRPr lang="en-US"/>
        </a:p>
      </dgm:t>
    </dgm:pt>
    <dgm:pt modelId="{14012780-1967-4ECF-85E5-E7456ADFF7D1}" type="pres">
      <dgm:prSet presAssocID="{9822E870-C221-4661-B6F6-513A5B78F9C3}" presName="accent_2" presStyleCnt="0"/>
      <dgm:spPr/>
    </dgm:pt>
    <dgm:pt modelId="{718D265F-0D46-4F93-9BA1-87A60E799EED}" type="pres">
      <dgm:prSet presAssocID="{9822E870-C221-4661-B6F6-513A5B78F9C3}" presName="accentRepeatNode" presStyleLbl="solidFgAcc1" presStyleIdx="1" presStyleCnt="2"/>
      <dgm:spPr>
        <a:ln>
          <a:solidFill>
            <a:schemeClr val="accent6">
              <a:lumMod val="50000"/>
            </a:schemeClr>
          </a:solidFill>
        </a:ln>
      </dgm:spPr>
    </dgm:pt>
  </dgm:ptLst>
  <dgm:cxnLst>
    <dgm:cxn modelId="{2E80D44E-2F41-4EF7-838B-83306C84CC84}" srcId="{8FF69088-DD85-4BDF-91BF-BAA9910067F8}" destId="{9822E870-C221-4661-B6F6-513A5B78F9C3}" srcOrd="1" destOrd="0" parTransId="{00780914-5BF1-4F2F-B414-244E386C56F2}" sibTransId="{B0924DCD-0983-4DF5-A9A1-D8BA77F60E60}"/>
    <dgm:cxn modelId="{0DE5EE37-3DA4-498C-B16A-E7FD4BC91F90}" type="presOf" srcId="{95367673-6A94-4072-B95B-C5EA9ED1AE5D}" destId="{0D0843E7-4EC1-4E3F-9CB3-01CE06F3FA28}" srcOrd="0" destOrd="0" presId="urn:microsoft.com/office/officeart/2008/layout/VerticalCurvedList"/>
    <dgm:cxn modelId="{7A24448D-52CC-4DFF-A619-9BA1EC14AADE}" type="presOf" srcId="{5ADCB9D5-37ED-4C60-8C65-F18D0CCBF161}" destId="{0B902D7B-DCFC-4A39-8383-B9BCE79AFE5E}" srcOrd="0" destOrd="0" presId="urn:microsoft.com/office/officeart/2008/layout/VerticalCurvedList"/>
    <dgm:cxn modelId="{1E449297-9886-48C4-946C-462FB9B9CF2D}" type="presOf" srcId="{8FF69088-DD85-4BDF-91BF-BAA9910067F8}" destId="{E55F70CF-E323-432B-A38F-1B25B9F4C9C3}" srcOrd="0" destOrd="0" presId="urn:microsoft.com/office/officeart/2008/layout/VerticalCurvedList"/>
    <dgm:cxn modelId="{35324763-D8CB-4334-8550-92788E870ED0}" type="presOf" srcId="{9822E870-C221-4661-B6F6-513A5B78F9C3}" destId="{358B439F-D797-41FC-A9E4-6C02643800CD}" srcOrd="0" destOrd="0" presId="urn:microsoft.com/office/officeart/2008/layout/VerticalCurvedList"/>
    <dgm:cxn modelId="{7FA8E8D7-FCA9-4981-B701-0CE09D6CE819}" srcId="{8FF69088-DD85-4BDF-91BF-BAA9910067F8}" destId="{5ADCB9D5-37ED-4C60-8C65-F18D0CCBF161}" srcOrd="0" destOrd="0" parTransId="{492044D9-5FD4-45A0-BD42-C42F76041DFE}" sibTransId="{95367673-6A94-4072-B95B-C5EA9ED1AE5D}"/>
    <dgm:cxn modelId="{9C9D29CA-442B-4AF8-87AB-EC58080461A0}" type="presParOf" srcId="{E55F70CF-E323-432B-A38F-1B25B9F4C9C3}" destId="{35185E7D-D648-4551-A314-F456F5440B9E}" srcOrd="0" destOrd="0" presId="urn:microsoft.com/office/officeart/2008/layout/VerticalCurvedList"/>
    <dgm:cxn modelId="{6A8D8CD2-975F-4616-B901-8986C2CC5D37}" type="presParOf" srcId="{35185E7D-D648-4551-A314-F456F5440B9E}" destId="{DB7CC709-C212-46BA-A9BA-ABE9201A2934}" srcOrd="0" destOrd="0" presId="urn:microsoft.com/office/officeart/2008/layout/VerticalCurvedList"/>
    <dgm:cxn modelId="{48A9027B-36EE-42D5-BB23-5B98B03C27F2}" type="presParOf" srcId="{DB7CC709-C212-46BA-A9BA-ABE9201A2934}" destId="{CA88394E-1642-4E87-9B66-5208024E0132}" srcOrd="0" destOrd="0" presId="urn:microsoft.com/office/officeart/2008/layout/VerticalCurvedList"/>
    <dgm:cxn modelId="{659DF663-0A54-414B-914A-56F9433C726B}" type="presParOf" srcId="{DB7CC709-C212-46BA-A9BA-ABE9201A2934}" destId="{0D0843E7-4EC1-4E3F-9CB3-01CE06F3FA28}" srcOrd="1" destOrd="0" presId="urn:microsoft.com/office/officeart/2008/layout/VerticalCurvedList"/>
    <dgm:cxn modelId="{47C1D395-B3D8-434E-8714-DA560FEB231C}" type="presParOf" srcId="{DB7CC709-C212-46BA-A9BA-ABE9201A2934}" destId="{F2A55C38-54F1-4E91-A827-3AACD9C88934}" srcOrd="2" destOrd="0" presId="urn:microsoft.com/office/officeart/2008/layout/VerticalCurvedList"/>
    <dgm:cxn modelId="{DF2F6F6D-C8FA-4488-BE30-9120EA13F282}" type="presParOf" srcId="{DB7CC709-C212-46BA-A9BA-ABE9201A2934}" destId="{FA3CDD85-8841-476D-A234-208E683360FA}" srcOrd="3" destOrd="0" presId="urn:microsoft.com/office/officeart/2008/layout/VerticalCurvedList"/>
    <dgm:cxn modelId="{269AB1DA-7C2F-4160-A04F-ED372BCA00BB}" type="presParOf" srcId="{35185E7D-D648-4551-A314-F456F5440B9E}" destId="{0B902D7B-DCFC-4A39-8383-B9BCE79AFE5E}" srcOrd="1" destOrd="0" presId="urn:microsoft.com/office/officeart/2008/layout/VerticalCurvedList"/>
    <dgm:cxn modelId="{DC493107-326E-4251-83DF-450CF29C5EB7}" type="presParOf" srcId="{35185E7D-D648-4551-A314-F456F5440B9E}" destId="{C133AF74-97AC-456E-AC1D-23F41C5312ED}" srcOrd="2" destOrd="0" presId="urn:microsoft.com/office/officeart/2008/layout/VerticalCurvedList"/>
    <dgm:cxn modelId="{0C3EEE0D-EA25-46B1-877B-BE73966BA64E}" type="presParOf" srcId="{C133AF74-97AC-456E-AC1D-23F41C5312ED}" destId="{1BF07329-83B0-4E77-A6A5-B02296D4ABB9}" srcOrd="0" destOrd="0" presId="urn:microsoft.com/office/officeart/2008/layout/VerticalCurvedList"/>
    <dgm:cxn modelId="{A1583F28-7963-4BDB-BC9B-148528D8F08A}" type="presParOf" srcId="{35185E7D-D648-4551-A314-F456F5440B9E}" destId="{358B439F-D797-41FC-A9E4-6C02643800CD}" srcOrd="3" destOrd="0" presId="urn:microsoft.com/office/officeart/2008/layout/VerticalCurvedList"/>
    <dgm:cxn modelId="{CDC36275-F8D7-41F4-80E3-AD9AD43CA11E}" type="presParOf" srcId="{35185E7D-D648-4551-A314-F456F5440B9E}" destId="{14012780-1967-4ECF-85E5-E7456ADFF7D1}" srcOrd="4" destOrd="0" presId="urn:microsoft.com/office/officeart/2008/layout/VerticalCurvedList"/>
    <dgm:cxn modelId="{23C2AA47-409E-4810-B541-E4604E4E85E0}" type="presParOf" srcId="{14012780-1967-4ECF-85E5-E7456ADFF7D1}" destId="{718D265F-0D46-4F93-9BA1-87A60E799EE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125FBD6-0032-4D22-802D-36EA2BFCCD0B}" type="doc">
      <dgm:prSet loTypeId="urn:microsoft.com/office/officeart/2008/layout/LinedList" loCatId="list" qsTypeId="urn:microsoft.com/office/officeart/2005/8/quickstyle/simple1" qsCatId="simple" csTypeId="urn:microsoft.com/office/officeart/2005/8/colors/accent6_1" csCatId="accent6" phldr="1"/>
      <dgm:spPr/>
      <dgm:t>
        <a:bodyPr/>
        <a:lstStyle/>
        <a:p>
          <a:endParaRPr lang="en-US"/>
        </a:p>
      </dgm:t>
    </dgm:pt>
    <dgm:pt modelId="{7D637B79-3584-4B76-BBFF-C7F143AB2A19}">
      <dgm:prSet phldrT="[Text]" custT="1"/>
      <dgm:spPr/>
      <dgm:t>
        <a:bodyPr/>
        <a:lstStyle/>
        <a:p>
          <a:r>
            <a:rPr lang="en-US" sz="1800">
              <a:latin typeface="Avenir Next LT Pro" panose="020B0504020202020204" pitchFamily="34" charset="0"/>
            </a:rPr>
            <a:t>Courts must consider the QRTP assessment, determination, and documentation made by the QE.</a:t>
          </a:r>
        </a:p>
      </dgm:t>
    </dgm:pt>
    <dgm:pt modelId="{8536280D-F4A0-466A-B926-E3D3D7B217B2}" type="parTrans" cxnId="{A64DDD60-B578-4A7C-AE85-485AB5DA891D}">
      <dgm:prSet/>
      <dgm:spPr/>
      <dgm:t>
        <a:bodyPr/>
        <a:lstStyle/>
        <a:p>
          <a:endParaRPr lang="en-US"/>
        </a:p>
      </dgm:t>
    </dgm:pt>
    <dgm:pt modelId="{A3000749-DA93-4730-A968-756F2847ECCB}" type="sibTrans" cxnId="{A64DDD60-B578-4A7C-AE85-485AB5DA891D}">
      <dgm:prSet/>
      <dgm:spPr/>
      <dgm:t>
        <a:bodyPr/>
        <a:lstStyle/>
        <a:p>
          <a:endParaRPr lang="en-US"/>
        </a:p>
      </dgm:t>
    </dgm:pt>
    <dgm:pt modelId="{5744890A-6952-43D5-9DB8-19BAA36E4491}">
      <dgm:prSet phldrT="[Text]" custT="1"/>
      <dgm:spPr/>
      <dgm:t>
        <a:bodyPr/>
        <a:lstStyle/>
        <a:p>
          <a:r>
            <a:rPr lang="en-US" sz="1800">
              <a:latin typeface="Avenir Next LT Pro" panose="020B0504020202020204" pitchFamily="34" charset="0"/>
            </a:rPr>
            <a:t>If placement is approved by the initial 60-day court review, the QE must conduct an independent suitability assessment review at least every 90 days.</a:t>
          </a:r>
        </a:p>
      </dgm:t>
    </dgm:pt>
    <dgm:pt modelId="{3365A4AC-B865-4222-A557-EE09BD89394B}" type="parTrans" cxnId="{B0BE6196-7022-42AF-A5DD-4B99A9138B2B}">
      <dgm:prSet/>
      <dgm:spPr/>
      <dgm:t>
        <a:bodyPr/>
        <a:lstStyle/>
        <a:p>
          <a:endParaRPr lang="en-US"/>
        </a:p>
      </dgm:t>
    </dgm:pt>
    <dgm:pt modelId="{75C1D1DB-E0A0-41FF-BE01-7E6869854512}" type="sibTrans" cxnId="{B0BE6196-7022-42AF-A5DD-4B99A9138B2B}">
      <dgm:prSet/>
      <dgm:spPr/>
      <dgm:t>
        <a:bodyPr/>
        <a:lstStyle/>
        <a:p>
          <a:endParaRPr lang="en-US"/>
        </a:p>
      </dgm:t>
    </dgm:pt>
    <dgm:pt modelId="{FFD7B20C-32BB-4228-965F-8BD18630D806}">
      <dgm:prSet phldrT="[Text]" custT="1"/>
      <dgm:spPr/>
      <dgm:t>
        <a:bodyPr/>
        <a:lstStyle/>
        <a:p>
          <a:r>
            <a:rPr lang="en-US" sz="1800">
              <a:latin typeface="Avenir Next LT Pro" panose="020B0504020202020204" pitchFamily="34" charset="0"/>
            </a:rPr>
            <a:t>If the court orders the child to be placed in a QRTP after the QE does not recommend placement, the assigned child welfare professional shall request a reconsideration.  </a:t>
          </a:r>
        </a:p>
      </dgm:t>
    </dgm:pt>
    <dgm:pt modelId="{FC3979F3-5659-4DE7-B102-D781A988B068}" type="parTrans" cxnId="{914FFCD8-326F-474E-A509-8A95C0A0B224}">
      <dgm:prSet/>
      <dgm:spPr/>
      <dgm:t>
        <a:bodyPr/>
        <a:lstStyle/>
        <a:p>
          <a:endParaRPr lang="en-US"/>
        </a:p>
      </dgm:t>
    </dgm:pt>
    <dgm:pt modelId="{F5E713C0-4B46-4627-8591-A02EDEE7FB50}" type="sibTrans" cxnId="{914FFCD8-326F-474E-A509-8A95C0A0B224}">
      <dgm:prSet/>
      <dgm:spPr/>
      <dgm:t>
        <a:bodyPr/>
        <a:lstStyle/>
        <a:p>
          <a:endParaRPr lang="en-US"/>
        </a:p>
      </dgm:t>
    </dgm:pt>
    <dgm:pt modelId="{868B1E1E-32B3-42EB-8E52-B685FC665D6D}">
      <dgm:prSet phldrT="[Text]" custT="1"/>
      <dgm:spPr/>
      <dgm:t>
        <a:bodyPr/>
        <a:lstStyle/>
        <a:p>
          <a:r>
            <a:rPr lang="en-US" sz="1800">
              <a:latin typeface="Avenir Next LT Pro" panose="020B0504020202020204" pitchFamily="34" charset="0"/>
            </a:rPr>
            <a:t>Child must be moved from the QRTP within 30 days if the court denies the motion to place the child into a QRTP or orders the placement of the child into a less restrictive setting during a review hearing. </a:t>
          </a:r>
        </a:p>
      </dgm:t>
    </dgm:pt>
    <dgm:pt modelId="{72E0238F-93F0-4FBB-B69F-339315DAF895}" type="parTrans" cxnId="{FC69BCBD-A878-4FCD-95FA-452D45695701}">
      <dgm:prSet/>
      <dgm:spPr/>
      <dgm:t>
        <a:bodyPr/>
        <a:lstStyle/>
        <a:p>
          <a:endParaRPr lang="en-US"/>
        </a:p>
      </dgm:t>
    </dgm:pt>
    <dgm:pt modelId="{FFDEAD18-19F3-413C-A668-EEF1B650919B}" type="sibTrans" cxnId="{FC69BCBD-A878-4FCD-95FA-452D45695701}">
      <dgm:prSet/>
      <dgm:spPr/>
      <dgm:t>
        <a:bodyPr/>
        <a:lstStyle/>
        <a:p>
          <a:endParaRPr lang="en-US"/>
        </a:p>
      </dgm:t>
    </dgm:pt>
    <dgm:pt modelId="{1ED53EFE-C9AB-4EFF-81AE-173E7F9C0297}" type="pres">
      <dgm:prSet presAssocID="{2125FBD6-0032-4D22-802D-36EA2BFCCD0B}" presName="vert0" presStyleCnt="0">
        <dgm:presLayoutVars>
          <dgm:dir/>
          <dgm:animOne val="branch"/>
          <dgm:animLvl val="lvl"/>
        </dgm:presLayoutVars>
      </dgm:prSet>
      <dgm:spPr/>
      <dgm:t>
        <a:bodyPr/>
        <a:lstStyle/>
        <a:p>
          <a:endParaRPr lang="en-US"/>
        </a:p>
      </dgm:t>
    </dgm:pt>
    <dgm:pt modelId="{C1790DF2-8EFB-4F63-857E-0F6E33E1DFB0}" type="pres">
      <dgm:prSet presAssocID="{7D637B79-3584-4B76-BBFF-C7F143AB2A19}" presName="thickLine" presStyleLbl="alignNode1" presStyleIdx="0" presStyleCnt="4"/>
      <dgm:spPr/>
    </dgm:pt>
    <dgm:pt modelId="{C94A6E87-CD8B-4D1B-A47D-164777615676}" type="pres">
      <dgm:prSet presAssocID="{7D637B79-3584-4B76-BBFF-C7F143AB2A19}" presName="horz1" presStyleCnt="0"/>
      <dgm:spPr/>
    </dgm:pt>
    <dgm:pt modelId="{145A09C7-31F3-415B-9A25-5F8B2F7F2403}" type="pres">
      <dgm:prSet presAssocID="{7D637B79-3584-4B76-BBFF-C7F143AB2A19}" presName="tx1" presStyleLbl="revTx" presStyleIdx="0" presStyleCnt="4"/>
      <dgm:spPr/>
      <dgm:t>
        <a:bodyPr/>
        <a:lstStyle/>
        <a:p>
          <a:endParaRPr lang="en-US"/>
        </a:p>
      </dgm:t>
    </dgm:pt>
    <dgm:pt modelId="{926C31DA-4FE1-488B-A9E6-BA2F1BBB5BB3}" type="pres">
      <dgm:prSet presAssocID="{7D637B79-3584-4B76-BBFF-C7F143AB2A19}" presName="vert1" presStyleCnt="0"/>
      <dgm:spPr/>
    </dgm:pt>
    <dgm:pt modelId="{42D48C7C-0F7D-4BF5-8E20-1A57E5500798}" type="pres">
      <dgm:prSet presAssocID="{5744890A-6952-43D5-9DB8-19BAA36E4491}" presName="thickLine" presStyleLbl="alignNode1" presStyleIdx="1" presStyleCnt="4"/>
      <dgm:spPr/>
    </dgm:pt>
    <dgm:pt modelId="{E2C5921D-B4EF-49C7-9146-1AE31D04AC71}" type="pres">
      <dgm:prSet presAssocID="{5744890A-6952-43D5-9DB8-19BAA36E4491}" presName="horz1" presStyleCnt="0"/>
      <dgm:spPr/>
    </dgm:pt>
    <dgm:pt modelId="{550CBE25-19E9-4C07-9DC6-15C9E6A0EDD9}" type="pres">
      <dgm:prSet presAssocID="{5744890A-6952-43D5-9DB8-19BAA36E4491}" presName="tx1" presStyleLbl="revTx" presStyleIdx="1" presStyleCnt="4"/>
      <dgm:spPr/>
      <dgm:t>
        <a:bodyPr/>
        <a:lstStyle/>
        <a:p>
          <a:endParaRPr lang="en-US"/>
        </a:p>
      </dgm:t>
    </dgm:pt>
    <dgm:pt modelId="{2733401D-8F8C-4457-A17C-446A7F4E97D1}" type="pres">
      <dgm:prSet presAssocID="{5744890A-6952-43D5-9DB8-19BAA36E4491}" presName="vert1" presStyleCnt="0"/>
      <dgm:spPr/>
    </dgm:pt>
    <dgm:pt modelId="{1FECDDFC-6064-4CB5-8B67-3A8D6FD7AF68}" type="pres">
      <dgm:prSet presAssocID="{FFD7B20C-32BB-4228-965F-8BD18630D806}" presName="thickLine" presStyleLbl="alignNode1" presStyleIdx="2" presStyleCnt="4"/>
      <dgm:spPr/>
    </dgm:pt>
    <dgm:pt modelId="{E14D21E0-315A-4376-9481-08E81DF9FDB4}" type="pres">
      <dgm:prSet presAssocID="{FFD7B20C-32BB-4228-965F-8BD18630D806}" presName="horz1" presStyleCnt="0"/>
      <dgm:spPr/>
    </dgm:pt>
    <dgm:pt modelId="{20D51AC4-2D62-43F1-9DF0-4E969BFE9950}" type="pres">
      <dgm:prSet presAssocID="{FFD7B20C-32BB-4228-965F-8BD18630D806}" presName="tx1" presStyleLbl="revTx" presStyleIdx="2" presStyleCnt="4"/>
      <dgm:spPr/>
      <dgm:t>
        <a:bodyPr/>
        <a:lstStyle/>
        <a:p>
          <a:endParaRPr lang="en-US"/>
        </a:p>
      </dgm:t>
    </dgm:pt>
    <dgm:pt modelId="{8A9D088A-A689-4291-8303-1E01878CB28A}" type="pres">
      <dgm:prSet presAssocID="{FFD7B20C-32BB-4228-965F-8BD18630D806}" presName="vert1" presStyleCnt="0"/>
      <dgm:spPr/>
    </dgm:pt>
    <dgm:pt modelId="{729A0D12-D6CE-4B92-A80C-67A0344FEC4A}" type="pres">
      <dgm:prSet presAssocID="{868B1E1E-32B3-42EB-8E52-B685FC665D6D}" presName="thickLine" presStyleLbl="alignNode1" presStyleIdx="3" presStyleCnt="4"/>
      <dgm:spPr/>
    </dgm:pt>
    <dgm:pt modelId="{F8566D67-FC54-417B-A6B0-981EF9BFA063}" type="pres">
      <dgm:prSet presAssocID="{868B1E1E-32B3-42EB-8E52-B685FC665D6D}" presName="horz1" presStyleCnt="0"/>
      <dgm:spPr/>
    </dgm:pt>
    <dgm:pt modelId="{EB61B66D-83D2-48D4-9D1A-5B2512E9CD9F}" type="pres">
      <dgm:prSet presAssocID="{868B1E1E-32B3-42EB-8E52-B685FC665D6D}" presName="tx1" presStyleLbl="revTx" presStyleIdx="3" presStyleCnt="4"/>
      <dgm:spPr/>
      <dgm:t>
        <a:bodyPr/>
        <a:lstStyle/>
        <a:p>
          <a:endParaRPr lang="en-US"/>
        </a:p>
      </dgm:t>
    </dgm:pt>
    <dgm:pt modelId="{B98EE1A9-887A-4D4D-BD62-6E68B24D4398}" type="pres">
      <dgm:prSet presAssocID="{868B1E1E-32B3-42EB-8E52-B685FC665D6D}" presName="vert1" presStyleCnt="0"/>
      <dgm:spPr/>
    </dgm:pt>
  </dgm:ptLst>
  <dgm:cxnLst>
    <dgm:cxn modelId="{FAD29C91-BB4A-459E-B96E-69761329A814}" type="presOf" srcId="{2125FBD6-0032-4D22-802D-36EA2BFCCD0B}" destId="{1ED53EFE-C9AB-4EFF-81AE-173E7F9C0297}" srcOrd="0" destOrd="0" presId="urn:microsoft.com/office/officeart/2008/layout/LinedList"/>
    <dgm:cxn modelId="{68430268-99F4-46D2-82C0-72454ED5E535}" type="presOf" srcId="{5744890A-6952-43D5-9DB8-19BAA36E4491}" destId="{550CBE25-19E9-4C07-9DC6-15C9E6A0EDD9}" srcOrd="0" destOrd="0" presId="urn:microsoft.com/office/officeart/2008/layout/LinedList"/>
    <dgm:cxn modelId="{FDF4CF34-2766-4481-9BA8-4112A24DA560}" type="presOf" srcId="{7D637B79-3584-4B76-BBFF-C7F143AB2A19}" destId="{145A09C7-31F3-415B-9A25-5F8B2F7F2403}" srcOrd="0" destOrd="0" presId="urn:microsoft.com/office/officeart/2008/layout/LinedList"/>
    <dgm:cxn modelId="{A64DDD60-B578-4A7C-AE85-485AB5DA891D}" srcId="{2125FBD6-0032-4D22-802D-36EA2BFCCD0B}" destId="{7D637B79-3584-4B76-BBFF-C7F143AB2A19}" srcOrd="0" destOrd="0" parTransId="{8536280D-F4A0-466A-B926-E3D3D7B217B2}" sibTransId="{A3000749-DA93-4730-A968-756F2847ECCB}"/>
    <dgm:cxn modelId="{89BE8E21-9D94-48D0-ACD2-AC745B291203}" type="presOf" srcId="{FFD7B20C-32BB-4228-965F-8BD18630D806}" destId="{20D51AC4-2D62-43F1-9DF0-4E969BFE9950}" srcOrd="0" destOrd="0" presId="urn:microsoft.com/office/officeart/2008/layout/LinedList"/>
    <dgm:cxn modelId="{FC69BCBD-A878-4FCD-95FA-452D45695701}" srcId="{2125FBD6-0032-4D22-802D-36EA2BFCCD0B}" destId="{868B1E1E-32B3-42EB-8E52-B685FC665D6D}" srcOrd="3" destOrd="0" parTransId="{72E0238F-93F0-4FBB-B69F-339315DAF895}" sibTransId="{FFDEAD18-19F3-413C-A668-EEF1B650919B}"/>
    <dgm:cxn modelId="{914FFCD8-326F-474E-A509-8A95C0A0B224}" srcId="{2125FBD6-0032-4D22-802D-36EA2BFCCD0B}" destId="{FFD7B20C-32BB-4228-965F-8BD18630D806}" srcOrd="2" destOrd="0" parTransId="{FC3979F3-5659-4DE7-B102-D781A988B068}" sibTransId="{F5E713C0-4B46-4627-8591-A02EDEE7FB50}"/>
    <dgm:cxn modelId="{7A46A9F6-7CE9-43E0-882D-C95853FD6C3F}" type="presOf" srcId="{868B1E1E-32B3-42EB-8E52-B685FC665D6D}" destId="{EB61B66D-83D2-48D4-9D1A-5B2512E9CD9F}" srcOrd="0" destOrd="0" presId="urn:microsoft.com/office/officeart/2008/layout/LinedList"/>
    <dgm:cxn modelId="{B0BE6196-7022-42AF-A5DD-4B99A9138B2B}" srcId="{2125FBD6-0032-4D22-802D-36EA2BFCCD0B}" destId="{5744890A-6952-43D5-9DB8-19BAA36E4491}" srcOrd="1" destOrd="0" parTransId="{3365A4AC-B865-4222-A557-EE09BD89394B}" sibTransId="{75C1D1DB-E0A0-41FF-BE01-7E6869854512}"/>
    <dgm:cxn modelId="{B5388450-C31E-49F6-8E6D-2BDE32E9E749}" type="presParOf" srcId="{1ED53EFE-C9AB-4EFF-81AE-173E7F9C0297}" destId="{C1790DF2-8EFB-4F63-857E-0F6E33E1DFB0}" srcOrd="0" destOrd="0" presId="urn:microsoft.com/office/officeart/2008/layout/LinedList"/>
    <dgm:cxn modelId="{35D73E01-E195-4560-B4E3-A005EC598FAF}" type="presParOf" srcId="{1ED53EFE-C9AB-4EFF-81AE-173E7F9C0297}" destId="{C94A6E87-CD8B-4D1B-A47D-164777615676}" srcOrd="1" destOrd="0" presId="urn:microsoft.com/office/officeart/2008/layout/LinedList"/>
    <dgm:cxn modelId="{32F3E51E-53E0-401F-8389-2F77BA2FB2DC}" type="presParOf" srcId="{C94A6E87-CD8B-4D1B-A47D-164777615676}" destId="{145A09C7-31F3-415B-9A25-5F8B2F7F2403}" srcOrd="0" destOrd="0" presId="urn:microsoft.com/office/officeart/2008/layout/LinedList"/>
    <dgm:cxn modelId="{198B0DD1-8217-43FB-9A1D-E3D7EBAE2BE7}" type="presParOf" srcId="{C94A6E87-CD8B-4D1B-A47D-164777615676}" destId="{926C31DA-4FE1-488B-A9E6-BA2F1BBB5BB3}" srcOrd="1" destOrd="0" presId="urn:microsoft.com/office/officeart/2008/layout/LinedList"/>
    <dgm:cxn modelId="{5A6D7176-DCEE-4863-BDE5-67E0AA52DDE3}" type="presParOf" srcId="{1ED53EFE-C9AB-4EFF-81AE-173E7F9C0297}" destId="{42D48C7C-0F7D-4BF5-8E20-1A57E5500798}" srcOrd="2" destOrd="0" presId="urn:microsoft.com/office/officeart/2008/layout/LinedList"/>
    <dgm:cxn modelId="{71C9B421-52D8-4CA3-AC07-86C342F5BF94}" type="presParOf" srcId="{1ED53EFE-C9AB-4EFF-81AE-173E7F9C0297}" destId="{E2C5921D-B4EF-49C7-9146-1AE31D04AC71}" srcOrd="3" destOrd="0" presId="urn:microsoft.com/office/officeart/2008/layout/LinedList"/>
    <dgm:cxn modelId="{1C6AB381-CF68-4474-8129-0119784D3D75}" type="presParOf" srcId="{E2C5921D-B4EF-49C7-9146-1AE31D04AC71}" destId="{550CBE25-19E9-4C07-9DC6-15C9E6A0EDD9}" srcOrd="0" destOrd="0" presId="urn:microsoft.com/office/officeart/2008/layout/LinedList"/>
    <dgm:cxn modelId="{095D8201-79D4-49DC-9AFB-76CECBB84A59}" type="presParOf" srcId="{E2C5921D-B4EF-49C7-9146-1AE31D04AC71}" destId="{2733401D-8F8C-4457-A17C-446A7F4E97D1}" srcOrd="1" destOrd="0" presId="urn:microsoft.com/office/officeart/2008/layout/LinedList"/>
    <dgm:cxn modelId="{9F8C8104-50FF-451E-9A55-C5FF6BAED6B3}" type="presParOf" srcId="{1ED53EFE-C9AB-4EFF-81AE-173E7F9C0297}" destId="{1FECDDFC-6064-4CB5-8B67-3A8D6FD7AF68}" srcOrd="4" destOrd="0" presId="urn:microsoft.com/office/officeart/2008/layout/LinedList"/>
    <dgm:cxn modelId="{1CA6B997-1166-4D5E-91DC-05BE75B0682D}" type="presParOf" srcId="{1ED53EFE-C9AB-4EFF-81AE-173E7F9C0297}" destId="{E14D21E0-315A-4376-9481-08E81DF9FDB4}" srcOrd="5" destOrd="0" presId="urn:microsoft.com/office/officeart/2008/layout/LinedList"/>
    <dgm:cxn modelId="{08C9D072-23CB-4A25-887F-CAF25C5771A3}" type="presParOf" srcId="{E14D21E0-315A-4376-9481-08E81DF9FDB4}" destId="{20D51AC4-2D62-43F1-9DF0-4E969BFE9950}" srcOrd="0" destOrd="0" presId="urn:microsoft.com/office/officeart/2008/layout/LinedList"/>
    <dgm:cxn modelId="{38E8FB88-DEB8-44F8-8202-D7DC985AC71C}" type="presParOf" srcId="{E14D21E0-315A-4376-9481-08E81DF9FDB4}" destId="{8A9D088A-A689-4291-8303-1E01878CB28A}" srcOrd="1" destOrd="0" presId="urn:microsoft.com/office/officeart/2008/layout/LinedList"/>
    <dgm:cxn modelId="{EF765830-614F-4A1A-8F61-F8140C0D5715}" type="presParOf" srcId="{1ED53EFE-C9AB-4EFF-81AE-173E7F9C0297}" destId="{729A0D12-D6CE-4B92-A80C-67A0344FEC4A}" srcOrd="6" destOrd="0" presId="urn:microsoft.com/office/officeart/2008/layout/LinedList"/>
    <dgm:cxn modelId="{2EEFE34C-D362-48BF-8102-23C5F431A56E}" type="presParOf" srcId="{1ED53EFE-C9AB-4EFF-81AE-173E7F9C0297}" destId="{F8566D67-FC54-417B-A6B0-981EF9BFA063}" srcOrd="7" destOrd="0" presId="urn:microsoft.com/office/officeart/2008/layout/LinedList"/>
    <dgm:cxn modelId="{9095EA86-9CAA-42A5-9D7A-94976151EF57}" type="presParOf" srcId="{F8566D67-FC54-417B-A6B0-981EF9BFA063}" destId="{EB61B66D-83D2-48D4-9D1A-5B2512E9CD9F}" srcOrd="0" destOrd="0" presId="urn:microsoft.com/office/officeart/2008/layout/LinedList"/>
    <dgm:cxn modelId="{DB5B11A1-3E5C-4540-8520-E8CE7918B560}" type="presParOf" srcId="{F8566D67-FC54-417B-A6B0-981EF9BFA063}" destId="{B98EE1A9-887A-4D4D-BD62-6E68B24D439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5EA0585-3428-4BE5-92B7-2A88968A68F0}"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93549111-56D7-4DA2-B8E1-0696FC107C30}">
      <dgm:prSet custT="1"/>
      <dgm:spPr/>
      <dgm:t>
        <a:bodyPr/>
        <a:lstStyle/>
        <a:p>
          <a:r>
            <a:rPr lang="en-US" sz="2400"/>
            <a:t>Initial assessment is completed by the CPI at the time of removal to determine the most appropriate setting for child. </a:t>
          </a:r>
        </a:p>
      </dgm:t>
    </dgm:pt>
    <dgm:pt modelId="{A9300057-3E1A-4B3B-BDF5-89821D68EC2F}" type="parTrans" cxnId="{D9D75FFC-A60F-48FB-86D8-EC1861068DF3}">
      <dgm:prSet/>
      <dgm:spPr/>
      <dgm:t>
        <a:bodyPr/>
        <a:lstStyle/>
        <a:p>
          <a:endParaRPr lang="en-US"/>
        </a:p>
      </dgm:t>
    </dgm:pt>
    <dgm:pt modelId="{AFA36CDB-F79B-45ED-ACE9-35E68954CFC7}" type="sibTrans" cxnId="{D9D75FFC-A60F-48FB-86D8-EC1861068DF3}">
      <dgm:prSet/>
      <dgm:spPr/>
      <dgm:t>
        <a:bodyPr/>
        <a:lstStyle/>
        <a:p>
          <a:endParaRPr lang="en-US"/>
        </a:p>
      </dgm:t>
    </dgm:pt>
    <dgm:pt modelId="{14F6371A-A1DE-4769-9850-88BA9708E549}">
      <dgm:prSet custT="1"/>
      <dgm:spPr/>
      <dgm:t>
        <a:bodyPr/>
        <a:lstStyle/>
        <a:p>
          <a:r>
            <a:rPr lang="en-US" sz="1800">
              <a:latin typeface="Avenir Next LT Pro" panose="020B0504020202020204" pitchFamily="34" charset="0"/>
            </a:rPr>
            <a:t>Recommend placement in Relative or Non-Relative Care</a:t>
          </a:r>
        </a:p>
      </dgm:t>
    </dgm:pt>
    <dgm:pt modelId="{0CF3DF79-2E6E-43F2-8619-388E863416A2}" type="parTrans" cxnId="{35371EA7-4B05-4516-8A0D-8C43C90E8830}">
      <dgm:prSet/>
      <dgm:spPr/>
      <dgm:t>
        <a:bodyPr/>
        <a:lstStyle/>
        <a:p>
          <a:endParaRPr lang="en-US"/>
        </a:p>
      </dgm:t>
    </dgm:pt>
    <dgm:pt modelId="{F9EBA5BB-6B64-4348-9A10-DB19E9540ED3}" type="sibTrans" cxnId="{35371EA7-4B05-4516-8A0D-8C43C90E8830}">
      <dgm:prSet/>
      <dgm:spPr/>
      <dgm:t>
        <a:bodyPr/>
        <a:lstStyle/>
        <a:p>
          <a:endParaRPr lang="en-US"/>
        </a:p>
      </dgm:t>
    </dgm:pt>
    <dgm:pt modelId="{C0D03664-044D-4408-B7E0-0F94DEE663CE}">
      <dgm:prSet custT="1"/>
      <dgm:spPr/>
      <dgm:t>
        <a:bodyPr/>
        <a:lstStyle/>
        <a:p>
          <a:r>
            <a:rPr lang="en-US" sz="1800">
              <a:latin typeface="Avenir Next LT Pro" panose="020B0504020202020204" pitchFamily="34" charset="0"/>
            </a:rPr>
            <a:t>Assessment is completed to document the recommendation</a:t>
          </a:r>
        </a:p>
      </dgm:t>
    </dgm:pt>
    <dgm:pt modelId="{D9B26A55-5CEF-4839-A2D1-CCD317F9DF6A}" type="parTrans" cxnId="{E5562C5D-82A7-4321-A928-508897527107}">
      <dgm:prSet/>
      <dgm:spPr/>
      <dgm:t>
        <a:bodyPr/>
        <a:lstStyle/>
        <a:p>
          <a:endParaRPr lang="en-US"/>
        </a:p>
      </dgm:t>
    </dgm:pt>
    <dgm:pt modelId="{670DB47E-948B-4645-A5A9-6B231038F30C}" type="sibTrans" cxnId="{E5562C5D-82A7-4321-A928-508897527107}">
      <dgm:prSet/>
      <dgm:spPr/>
      <dgm:t>
        <a:bodyPr/>
        <a:lstStyle/>
        <a:p>
          <a:endParaRPr lang="en-US"/>
        </a:p>
      </dgm:t>
    </dgm:pt>
    <dgm:pt modelId="{DC9453B6-F2EC-4D4A-8AA8-FE920338190B}">
      <dgm:prSet custT="1"/>
      <dgm:spPr/>
      <dgm:t>
        <a:bodyPr/>
        <a:lstStyle/>
        <a:p>
          <a:r>
            <a:rPr lang="en-US" sz="2400"/>
            <a:t>If the child cannot be placed in Relative or Non-Relative Care </a:t>
          </a:r>
        </a:p>
      </dgm:t>
    </dgm:pt>
    <dgm:pt modelId="{40471D50-C20B-45B1-8CEB-1BF3364EF9F1}" type="parTrans" cxnId="{B90F562E-4397-43BB-92F4-46FC2466CEDD}">
      <dgm:prSet/>
      <dgm:spPr/>
      <dgm:t>
        <a:bodyPr/>
        <a:lstStyle/>
        <a:p>
          <a:endParaRPr lang="en-US"/>
        </a:p>
      </dgm:t>
    </dgm:pt>
    <dgm:pt modelId="{C6DF79D2-296B-4DF4-AF1D-7E7A81CB05F2}" type="sibTrans" cxnId="{B90F562E-4397-43BB-92F4-46FC2466CEDD}">
      <dgm:prSet/>
      <dgm:spPr/>
      <dgm:t>
        <a:bodyPr/>
        <a:lstStyle/>
        <a:p>
          <a:endParaRPr lang="en-US"/>
        </a:p>
      </dgm:t>
    </dgm:pt>
    <dgm:pt modelId="{7D46FB66-B895-43E6-BD85-44BF14CD29E4}">
      <dgm:prSet custT="1"/>
      <dgm:spPr>
        <a:solidFill>
          <a:srgbClr val="CDD9E9"/>
        </a:solidFill>
      </dgm:spPr>
      <dgm:t>
        <a:bodyPr/>
        <a:lstStyle/>
        <a:p>
          <a:r>
            <a:rPr lang="en-US" sz="1600">
              <a:latin typeface="Avenir Next LT Pro" panose="020B0504020202020204" pitchFamily="34" charset="0"/>
            </a:rPr>
            <a:t>Assessment is updated to reflect that the child cannot be placed in Relative/Non-Relative Care </a:t>
          </a:r>
        </a:p>
      </dgm:t>
    </dgm:pt>
    <dgm:pt modelId="{2DF9D4DC-3112-41A3-AE0A-EA0F21ACC498}" type="parTrans" cxnId="{EF9A2012-9E1B-4AD9-BDDB-1DA15CF81142}">
      <dgm:prSet/>
      <dgm:spPr/>
      <dgm:t>
        <a:bodyPr/>
        <a:lstStyle/>
        <a:p>
          <a:endParaRPr lang="en-US"/>
        </a:p>
      </dgm:t>
    </dgm:pt>
    <dgm:pt modelId="{17E4E2EE-F3B8-4A80-B43F-31406498D348}" type="sibTrans" cxnId="{EF9A2012-9E1B-4AD9-BDDB-1DA15CF81142}">
      <dgm:prSet/>
      <dgm:spPr/>
      <dgm:t>
        <a:bodyPr/>
        <a:lstStyle/>
        <a:p>
          <a:endParaRPr lang="en-US"/>
        </a:p>
      </dgm:t>
    </dgm:pt>
    <dgm:pt modelId="{61EAD605-0757-4ED0-9D62-0A015E8DA406}">
      <dgm:prSet custT="1"/>
      <dgm:spPr>
        <a:solidFill>
          <a:srgbClr val="CDDFEA"/>
        </a:solidFill>
      </dgm:spPr>
      <dgm:t>
        <a:bodyPr/>
        <a:lstStyle/>
        <a:p>
          <a:r>
            <a:rPr lang="en-US" sz="1600">
              <a:latin typeface="Avenir Next LT Pro" panose="020B0504020202020204" pitchFamily="34" charset="0"/>
            </a:rPr>
            <a:t>MDT convenes to make a better decision with more robust assessment details </a:t>
          </a:r>
        </a:p>
      </dgm:t>
    </dgm:pt>
    <dgm:pt modelId="{CD2739B4-86D8-4F29-BBAD-DDA123762E58}" type="parTrans" cxnId="{243AC2A1-543B-4030-977B-CBA8022372B5}">
      <dgm:prSet/>
      <dgm:spPr/>
      <dgm:t>
        <a:bodyPr/>
        <a:lstStyle/>
        <a:p>
          <a:endParaRPr lang="en-US"/>
        </a:p>
      </dgm:t>
    </dgm:pt>
    <dgm:pt modelId="{09452266-F9BE-467C-B080-85F39FCEAA69}" type="sibTrans" cxnId="{243AC2A1-543B-4030-977B-CBA8022372B5}">
      <dgm:prSet/>
      <dgm:spPr/>
      <dgm:t>
        <a:bodyPr/>
        <a:lstStyle/>
        <a:p>
          <a:endParaRPr lang="en-US"/>
        </a:p>
      </dgm:t>
    </dgm:pt>
    <dgm:pt modelId="{4212E4FF-3BB9-4C16-95CB-7ED52E92870D}">
      <dgm:prSet custT="1"/>
      <dgm:spPr>
        <a:solidFill>
          <a:srgbClr val="CEE6EB"/>
        </a:solidFill>
      </dgm:spPr>
      <dgm:t>
        <a:bodyPr/>
        <a:lstStyle/>
        <a:p>
          <a:r>
            <a:rPr lang="en-US" sz="1600">
              <a:latin typeface="Avenir Next LT Pro" panose="020B0504020202020204" pitchFamily="34" charset="0"/>
            </a:rPr>
            <a:t>MDT makes a recommendation </a:t>
          </a:r>
        </a:p>
      </dgm:t>
    </dgm:pt>
    <dgm:pt modelId="{05827C5D-7D90-41B4-ABC2-BCEC2CD71CA0}" type="parTrans" cxnId="{24A24191-D4FE-4E04-BDD7-8833883F0C1C}">
      <dgm:prSet/>
      <dgm:spPr/>
      <dgm:t>
        <a:bodyPr/>
        <a:lstStyle/>
        <a:p>
          <a:endParaRPr lang="en-US"/>
        </a:p>
      </dgm:t>
    </dgm:pt>
    <dgm:pt modelId="{5D4C0185-45E3-4AED-A027-AC1706B34F94}" type="sibTrans" cxnId="{24A24191-D4FE-4E04-BDD7-8833883F0C1C}">
      <dgm:prSet/>
      <dgm:spPr/>
      <dgm:t>
        <a:bodyPr/>
        <a:lstStyle/>
        <a:p>
          <a:endParaRPr lang="en-US"/>
        </a:p>
      </dgm:t>
    </dgm:pt>
    <dgm:pt modelId="{88827FCF-EFB7-40D3-A021-28201BA3316C}">
      <dgm:prSet custT="1"/>
      <dgm:spPr>
        <a:solidFill>
          <a:srgbClr val="CEECEB"/>
        </a:solidFill>
      </dgm:spPr>
      <dgm:t>
        <a:bodyPr/>
        <a:lstStyle/>
        <a:p>
          <a:r>
            <a:rPr lang="en-US" sz="1600">
              <a:latin typeface="Avenir Next LT Pro" panose="020B0504020202020204" pitchFamily="34" charset="0"/>
            </a:rPr>
            <a:t>Assessment is updated  </a:t>
          </a:r>
        </a:p>
      </dgm:t>
    </dgm:pt>
    <dgm:pt modelId="{CF5F68FD-34B6-40A5-8B45-6C85BCE9E920}" type="parTrans" cxnId="{BF08B073-8601-490B-9853-EF378E567172}">
      <dgm:prSet/>
      <dgm:spPr/>
      <dgm:t>
        <a:bodyPr/>
        <a:lstStyle/>
        <a:p>
          <a:endParaRPr lang="en-US"/>
        </a:p>
      </dgm:t>
    </dgm:pt>
    <dgm:pt modelId="{3F307E25-87F9-44EF-BED7-72F5D99EFB6C}" type="sibTrans" cxnId="{BF08B073-8601-490B-9853-EF378E567172}">
      <dgm:prSet/>
      <dgm:spPr/>
      <dgm:t>
        <a:bodyPr/>
        <a:lstStyle/>
        <a:p>
          <a:endParaRPr lang="en-US"/>
        </a:p>
      </dgm:t>
    </dgm:pt>
    <dgm:pt modelId="{8BFB7DFF-1E0C-4551-A25D-AF66D6E6A443}" type="pres">
      <dgm:prSet presAssocID="{E5EA0585-3428-4BE5-92B7-2A88968A68F0}" presName="Name0" presStyleCnt="0">
        <dgm:presLayoutVars>
          <dgm:dir/>
          <dgm:animLvl val="lvl"/>
          <dgm:resizeHandles val="exact"/>
        </dgm:presLayoutVars>
      </dgm:prSet>
      <dgm:spPr/>
      <dgm:t>
        <a:bodyPr/>
        <a:lstStyle/>
        <a:p>
          <a:endParaRPr lang="en-US"/>
        </a:p>
      </dgm:t>
    </dgm:pt>
    <dgm:pt modelId="{58BA4F05-2D7E-4E8A-AA34-4CBEA16B317B}" type="pres">
      <dgm:prSet presAssocID="{DC9453B6-F2EC-4D4A-8AA8-FE920338190B}" presName="boxAndChildren" presStyleCnt="0"/>
      <dgm:spPr/>
    </dgm:pt>
    <dgm:pt modelId="{C2BC1DA1-3E71-4A15-9F35-90EB3E05FDB0}" type="pres">
      <dgm:prSet presAssocID="{DC9453B6-F2EC-4D4A-8AA8-FE920338190B}" presName="parentTextBox" presStyleLbl="node1" presStyleIdx="0" presStyleCnt="2"/>
      <dgm:spPr/>
      <dgm:t>
        <a:bodyPr/>
        <a:lstStyle/>
        <a:p>
          <a:endParaRPr lang="en-US"/>
        </a:p>
      </dgm:t>
    </dgm:pt>
    <dgm:pt modelId="{4243B978-855F-4DEE-9454-E9F2A12A4350}" type="pres">
      <dgm:prSet presAssocID="{DC9453B6-F2EC-4D4A-8AA8-FE920338190B}" presName="entireBox" presStyleLbl="node1" presStyleIdx="0" presStyleCnt="2" custScaleY="49522" custLinFactNeighborY="-1176"/>
      <dgm:spPr/>
      <dgm:t>
        <a:bodyPr/>
        <a:lstStyle/>
        <a:p>
          <a:endParaRPr lang="en-US"/>
        </a:p>
      </dgm:t>
    </dgm:pt>
    <dgm:pt modelId="{150D6676-8FD9-4DC3-B7CC-7FADFE5127B0}" type="pres">
      <dgm:prSet presAssocID="{DC9453B6-F2EC-4D4A-8AA8-FE920338190B}" presName="descendantBox" presStyleCnt="0"/>
      <dgm:spPr/>
    </dgm:pt>
    <dgm:pt modelId="{1B49B0D6-7DE8-4EA5-856D-110978F43242}" type="pres">
      <dgm:prSet presAssocID="{7D46FB66-B895-43E6-BD85-44BF14CD29E4}" presName="childTextBox" presStyleLbl="fgAccFollowNode1" presStyleIdx="0" presStyleCnt="6" custScaleX="70529">
        <dgm:presLayoutVars>
          <dgm:bulletEnabled val="1"/>
        </dgm:presLayoutVars>
      </dgm:prSet>
      <dgm:spPr/>
      <dgm:t>
        <a:bodyPr/>
        <a:lstStyle/>
        <a:p>
          <a:endParaRPr lang="en-US"/>
        </a:p>
      </dgm:t>
    </dgm:pt>
    <dgm:pt modelId="{D21B6C9F-0E7E-4BA8-BA64-6E1C6A5C0986}" type="pres">
      <dgm:prSet presAssocID="{61EAD605-0757-4ED0-9D62-0A015E8DA406}" presName="childTextBox" presStyleLbl="fgAccFollowNode1" presStyleIdx="1" presStyleCnt="6" custScaleX="58438">
        <dgm:presLayoutVars>
          <dgm:bulletEnabled val="1"/>
        </dgm:presLayoutVars>
      </dgm:prSet>
      <dgm:spPr/>
      <dgm:t>
        <a:bodyPr/>
        <a:lstStyle/>
        <a:p>
          <a:endParaRPr lang="en-US"/>
        </a:p>
      </dgm:t>
    </dgm:pt>
    <dgm:pt modelId="{A4FDE22C-EC22-4723-AF5A-8BB6D8802727}" type="pres">
      <dgm:prSet presAssocID="{4212E4FF-3BB9-4C16-95CB-7ED52E92870D}" presName="childTextBox" presStyleLbl="fgAccFollowNode1" presStyleIdx="2" presStyleCnt="6" custScaleX="40135">
        <dgm:presLayoutVars>
          <dgm:bulletEnabled val="1"/>
        </dgm:presLayoutVars>
      </dgm:prSet>
      <dgm:spPr/>
      <dgm:t>
        <a:bodyPr/>
        <a:lstStyle/>
        <a:p>
          <a:endParaRPr lang="en-US"/>
        </a:p>
      </dgm:t>
    </dgm:pt>
    <dgm:pt modelId="{5741B497-0549-4C63-8161-0B67D89A93D2}" type="pres">
      <dgm:prSet presAssocID="{88827FCF-EFB7-40D3-A021-28201BA3316C}" presName="childTextBox" presStyleLbl="fgAccFollowNode1" presStyleIdx="3" presStyleCnt="6" custScaleX="36898">
        <dgm:presLayoutVars>
          <dgm:bulletEnabled val="1"/>
        </dgm:presLayoutVars>
      </dgm:prSet>
      <dgm:spPr/>
      <dgm:t>
        <a:bodyPr/>
        <a:lstStyle/>
        <a:p>
          <a:endParaRPr lang="en-US"/>
        </a:p>
      </dgm:t>
    </dgm:pt>
    <dgm:pt modelId="{6B536746-1FAD-471A-AA7D-B0FDA7F06DC5}" type="pres">
      <dgm:prSet presAssocID="{AFA36CDB-F79B-45ED-ACE9-35E68954CFC7}" presName="sp" presStyleCnt="0"/>
      <dgm:spPr/>
    </dgm:pt>
    <dgm:pt modelId="{05EB2112-3670-4AB5-A27F-85A75319E506}" type="pres">
      <dgm:prSet presAssocID="{93549111-56D7-4DA2-B8E1-0696FC107C30}" presName="arrowAndChildren" presStyleCnt="0"/>
      <dgm:spPr/>
    </dgm:pt>
    <dgm:pt modelId="{73E4EF40-DE48-401C-AEC6-7946CDBD7F7B}" type="pres">
      <dgm:prSet presAssocID="{93549111-56D7-4DA2-B8E1-0696FC107C30}" presName="parentTextArrow" presStyleLbl="node1" presStyleIdx="0" presStyleCnt="2"/>
      <dgm:spPr/>
      <dgm:t>
        <a:bodyPr/>
        <a:lstStyle/>
        <a:p>
          <a:endParaRPr lang="en-US"/>
        </a:p>
      </dgm:t>
    </dgm:pt>
    <dgm:pt modelId="{80267FA7-F5BE-4186-8B98-7E9CF092B8DB}" type="pres">
      <dgm:prSet presAssocID="{93549111-56D7-4DA2-B8E1-0696FC107C30}" presName="arrow" presStyleLbl="node1" presStyleIdx="1" presStyleCnt="2" custScaleY="61048"/>
      <dgm:spPr/>
      <dgm:t>
        <a:bodyPr/>
        <a:lstStyle/>
        <a:p>
          <a:endParaRPr lang="en-US"/>
        </a:p>
      </dgm:t>
    </dgm:pt>
    <dgm:pt modelId="{C1D745BF-8DC6-4E9B-960A-A31B90824CEC}" type="pres">
      <dgm:prSet presAssocID="{93549111-56D7-4DA2-B8E1-0696FC107C30}" presName="descendantArrow" presStyleCnt="0"/>
      <dgm:spPr/>
    </dgm:pt>
    <dgm:pt modelId="{FD2DD8C4-7B0F-4581-9891-07B2E25B3D07}" type="pres">
      <dgm:prSet presAssocID="{14F6371A-A1DE-4769-9850-88BA9708E549}" presName="childTextArrow" presStyleLbl="fgAccFollowNode1" presStyleIdx="4" presStyleCnt="6" custScaleX="52274" custScaleY="46879">
        <dgm:presLayoutVars>
          <dgm:bulletEnabled val="1"/>
        </dgm:presLayoutVars>
      </dgm:prSet>
      <dgm:spPr/>
      <dgm:t>
        <a:bodyPr/>
        <a:lstStyle/>
        <a:p>
          <a:endParaRPr lang="en-US"/>
        </a:p>
      </dgm:t>
    </dgm:pt>
    <dgm:pt modelId="{BB182E48-8A82-4AAE-A01A-F275A1543AE0}" type="pres">
      <dgm:prSet presAssocID="{C0D03664-044D-4408-B7E0-0F94DEE663CE}" presName="childTextArrow" presStyleLbl="fgAccFollowNode1" presStyleIdx="5" presStyleCnt="6" custScaleX="46590" custScaleY="46150">
        <dgm:presLayoutVars>
          <dgm:bulletEnabled val="1"/>
        </dgm:presLayoutVars>
      </dgm:prSet>
      <dgm:spPr/>
      <dgm:t>
        <a:bodyPr/>
        <a:lstStyle/>
        <a:p>
          <a:endParaRPr lang="en-US"/>
        </a:p>
      </dgm:t>
    </dgm:pt>
  </dgm:ptLst>
  <dgm:cxnLst>
    <dgm:cxn modelId="{24A24191-D4FE-4E04-BDD7-8833883F0C1C}" srcId="{DC9453B6-F2EC-4D4A-8AA8-FE920338190B}" destId="{4212E4FF-3BB9-4C16-95CB-7ED52E92870D}" srcOrd="2" destOrd="0" parTransId="{05827C5D-7D90-41B4-ABC2-BCEC2CD71CA0}" sibTransId="{5D4C0185-45E3-4AED-A027-AC1706B34F94}"/>
    <dgm:cxn modelId="{35371EA7-4B05-4516-8A0D-8C43C90E8830}" srcId="{93549111-56D7-4DA2-B8E1-0696FC107C30}" destId="{14F6371A-A1DE-4769-9850-88BA9708E549}" srcOrd="0" destOrd="0" parTransId="{0CF3DF79-2E6E-43F2-8619-388E863416A2}" sibTransId="{F9EBA5BB-6B64-4348-9A10-DB19E9540ED3}"/>
    <dgm:cxn modelId="{17538F39-4ACA-4EDC-8698-2691C22B7B25}" type="presOf" srcId="{4212E4FF-3BB9-4C16-95CB-7ED52E92870D}" destId="{A4FDE22C-EC22-4723-AF5A-8BB6D8802727}" srcOrd="0" destOrd="0" presId="urn:microsoft.com/office/officeart/2005/8/layout/process4"/>
    <dgm:cxn modelId="{3A46A28A-720D-4C28-9E64-447B4A1D3023}" type="presOf" srcId="{E5EA0585-3428-4BE5-92B7-2A88968A68F0}" destId="{8BFB7DFF-1E0C-4551-A25D-AF66D6E6A443}" srcOrd="0" destOrd="0" presId="urn:microsoft.com/office/officeart/2005/8/layout/process4"/>
    <dgm:cxn modelId="{BF08B073-8601-490B-9853-EF378E567172}" srcId="{DC9453B6-F2EC-4D4A-8AA8-FE920338190B}" destId="{88827FCF-EFB7-40D3-A021-28201BA3316C}" srcOrd="3" destOrd="0" parTransId="{CF5F68FD-34B6-40A5-8B45-6C85BCE9E920}" sibTransId="{3F307E25-87F9-44EF-BED7-72F5D99EFB6C}"/>
    <dgm:cxn modelId="{D9D75FFC-A60F-48FB-86D8-EC1861068DF3}" srcId="{E5EA0585-3428-4BE5-92B7-2A88968A68F0}" destId="{93549111-56D7-4DA2-B8E1-0696FC107C30}" srcOrd="0" destOrd="0" parTransId="{A9300057-3E1A-4B3B-BDF5-89821D68EC2F}" sibTransId="{AFA36CDB-F79B-45ED-ACE9-35E68954CFC7}"/>
    <dgm:cxn modelId="{2A18390A-27BF-4AC2-AE97-E4EE1DDA1C3A}" type="presOf" srcId="{C0D03664-044D-4408-B7E0-0F94DEE663CE}" destId="{BB182E48-8A82-4AAE-A01A-F275A1543AE0}" srcOrd="0" destOrd="0" presId="urn:microsoft.com/office/officeart/2005/8/layout/process4"/>
    <dgm:cxn modelId="{4048B30A-383B-4CAB-AB24-8BA56EBF7212}" type="presOf" srcId="{DC9453B6-F2EC-4D4A-8AA8-FE920338190B}" destId="{4243B978-855F-4DEE-9454-E9F2A12A4350}" srcOrd="1" destOrd="0" presId="urn:microsoft.com/office/officeart/2005/8/layout/process4"/>
    <dgm:cxn modelId="{B90F562E-4397-43BB-92F4-46FC2466CEDD}" srcId="{E5EA0585-3428-4BE5-92B7-2A88968A68F0}" destId="{DC9453B6-F2EC-4D4A-8AA8-FE920338190B}" srcOrd="1" destOrd="0" parTransId="{40471D50-C20B-45B1-8CEB-1BF3364EF9F1}" sibTransId="{C6DF79D2-296B-4DF4-AF1D-7E7A81CB05F2}"/>
    <dgm:cxn modelId="{243AC2A1-543B-4030-977B-CBA8022372B5}" srcId="{DC9453B6-F2EC-4D4A-8AA8-FE920338190B}" destId="{61EAD605-0757-4ED0-9D62-0A015E8DA406}" srcOrd="1" destOrd="0" parTransId="{CD2739B4-86D8-4F29-BBAD-DDA123762E58}" sibTransId="{09452266-F9BE-467C-B080-85F39FCEAA69}"/>
    <dgm:cxn modelId="{7D908868-D3CA-44A6-9FB2-507ED63D8355}" type="presOf" srcId="{93549111-56D7-4DA2-B8E1-0696FC107C30}" destId="{73E4EF40-DE48-401C-AEC6-7946CDBD7F7B}" srcOrd="0" destOrd="0" presId="urn:microsoft.com/office/officeart/2005/8/layout/process4"/>
    <dgm:cxn modelId="{7BA135EC-7231-4655-82C9-BBEC4F00F5D9}" type="presOf" srcId="{93549111-56D7-4DA2-B8E1-0696FC107C30}" destId="{80267FA7-F5BE-4186-8B98-7E9CF092B8DB}" srcOrd="1" destOrd="0" presId="urn:microsoft.com/office/officeart/2005/8/layout/process4"/>
    <dgm:cxn modelId="{D540F2CB-E816-49F8-A184-8126D060CB2F}" type="presOf" srcId="{7D46FB66-B895-43E6-BD85-44BF14CD29E4}" destId="{1B49B0D6-7DE8-4EA5-856D-110978F43242}" srcOrd="0" destOrd="0" presId="urn:microsoft.com/office/officeart/2005/8/layout/process4"/>
    <dgm:cxn modelId="{23D805D1-1A68-41F0-A3E1-FDA0F7C44DFE}" type="presOf" srcId="{61EAD605-0757-4ED0-9D62-0A015E8DA406}" destId="{D21B6C9F-0E7E-4BA8-BA64-6E1C6A5C0986}" srcOrd="0" destOrd="0" presId="urn:microsoft.com/office/officeart/2005/8/layout/process4"/>
    <dgm:cxn modelId="{9684BACF-C9EB-449E-A26B-D09B1B9103C6}" type="presOf" srcId="{14F6371A-A1DE-4769-9850-88BA9708E549}" destId="{FD2DD8C4-7B0F-4581-9891-07B2E25B3D07}" srcOrd="0" destOrd="0" presId="urn:microsoft.com/office/officeart/2005/8/layout/process4"/>
    <dgm:cxn modelId="{EF9A2012-9E1B-4AD9-BDDB-1DA15CF81142}" srcId="{DC9453B6-F2EC-4D4A-8AA8-FE920338190B}" destId="{7D46FB66-B895-43E6-BD85-44BF14CD29E4}" srcOrd="0" destOrd="0" parTransId="{2DF9D4DC-3112-41A3-AE0A-EA0F21ACC498}" sibTransId="{17E4E2EE-F3B8-4A80-B43F-31406498D348}"/>
    <dgm:cxn modelId="{E5562C5D-82A7-4321-A928-508897527107}" srcId="{93549111-56D7-4DA2-B8E1-0696FC107C30}" destId="{C0D03664-044D-4408-B7E0-0F94DEE663CE}" srcOrd="1" destOrd="0" parTransId="{D9B26A55-5CEF-4839-A2D1-CCD317F9DF6A}" sibTransId="{670DB47E-948B-4645-A5A9-6B231038F30C}"/>
    <dgm:cxn modelId="{38D64740-0B22-4C37-9ACE-EBBE06E3198F}" type="presOf" srcId="{88827FCF-EFB7-40D3-A021-28201BA3316C}" destId="{5741B497-0549-4C63-8161-0B67D89A93D2}" srcOrd="0" destOrd="0" presId="urn:microsoft.com/office/officeart/2005/8/layout/process4"/>
    <dgm:cxn modelId="{5AB27A1D-BFEA-4491-AA7E-6E2F8FFADE44}" type="presOf" srcId="{DC9453B6-F2EC-4D4A-8AA8-FE920338190B}" destId="{C2BC1DA1-3E71-4A15-9F35-90EB3E05FDB0}" srcOrd="0" destOrd="0" presId="urn:microsoft.com/office/officeart/2005/8/layout/process4"/>
    <dgm:cxn modelId="{9A7F1E11-4C9A-45CE-BE87-1E65866D16FD}" type="presParOf" srcId="{8BFB7DFF-1E0C-4551-A25D-AF66D6E6A443}" destId="{58BA4F05-2D7E-4E8A-AA34-4CBEA16B317B}" srcOrd="0" destOrd="0" presId="urn:microsoft.com/office/officeart/2005/8/layout/process4"/>
    <dgm:cxn modelId="{D28A3D53-8E1B-4A8F-BF8C-47336A5B81E2}" type="presParOf" srcId="{58BA4F05-2D7E-4E8A-AA34-4CBEA16B317B}" destId="{C2BC1DA1-3E71-4A15-9F35-90EB3E05FDB0}" srcOrd="0" destOrd="0" presId="urn:microsoft.com/office/officeart/2005/8/layout/process4"/>
    <dgm:cxn modelId="{A6164F7F-0362-4D91-92F6-6178081A8941}" type="presParOf" srcId="{58BA4F05-2D7E-4E8A-AA34-4CBEA16B317B}" destId="{4243B978-855F-4DEE-9454-E9F2A12A4350}" srcOrd="1" destOrd="0" presId="urn:microsoft.com/office/officeart/2005/8/layout/process4"/>
    <dgm:cxn modelId="{8DCD5CD1-5064-4B69-8804-C29C67782E97}" type="presParOf" srcId="{58BA4F05-2D7E-4E8A-AA34-4CBEA16B317B}" destId="{150D6676-8FD9-4DC3-B7CC-7FADFE5127B0}" srcOrd="2" destOrd="0" presId="urn:microsoft.com/office/officeart/2005/8/layout/process4"/>
    <dgm:cxn modelId="{72D9D540-7CAD-4B10-9E68-67EED80C1DFA}" type="presParOf" srcId="{150D6676-8FD9-4DC3-B7CC-7FADFE5127B0}" destId="{1B49B0D6-7DE8-4EA5-856D-110978F43242}" srcOrd="0" destOrd="0" presId="urn:microsoft.com/office/officeart/2005/8/layout/process4"/>
    <dgm:cxn modelId="{1EF0FD9F-8453-498A-9E65-9201F87AD41B}" type="presParOf" srcId="{150D6676-8FD9-4DC3-B7CC-7FADFE5127B0}" destId="{D21B6C9F-0E7E-4BA8-BA64-6E1C6A5C0986}" srcOrd="1" destOrd="0" presId="urn:microsoft.com/office/officeart/2005/8/layout/process4"/>
    <dgm:cxn modelId="{79C4B0FF-9AC6-450C-A7E0-EC546E7DF3F9}" type="presParOf" srcId="{150D6676-8FD9-4DC3-B7CC-7FADFE5127B0}" destId="{A4FDE22C-EC22-4723-AF5A-8BB6D8802727}" srcOrd="2" destOrd="0" presId="urn:microsoft.com/office/officeart/2005/8/layout/process4"/>
    <dgm:cxn modelId="{051470EE-BD25-4105-A636-FF48FBF5E02A}" type="presParOf" srcId="{150D6676-8FD9-4DC3-B7CC-7FADFE5127B0}" destId="{5741B497-0549-4C63-8161-0B67D89A93D2}" srcOrd="3" destOrd="0" presId="urn:microsoft.com/office/officeart/2005/8/layout/process4"/>
    <dgm:cxn modelId="{6B9D24B4-43CF-4851-BA38-78CA92C0ED3F}" type="presParOf" srcId="{8BFB7DFF-1E0C-4551-A25D-AF66D6E6A443}" destId="{6B536746-1FAD-471A-AA7D-B0FDA7F06DC5}" srcOrd="1" destOrd="0" presId="urn:microsoft.com/office/officeart/2005/8/layout/process4"/>
    <dgm:cxn modelId="{A9283DFD-2E04-4E02-89F9-37D3E424EA8D}" type="presParOf" srcId="{8BFB7DFF-1E0C-4551-A25D-AF66D6E6A443}" destId="{05EB2112-3670-4AB5-A27F-85A75319E506}" srcOrd="2" destOrd="0" presId="urn:microsoft.com/office/officeart/2005/8/layout/process4"/>
    <dgm:cxn modelId="{3AE8AE1F-8649-4D2B-92D2-F9CA6A2F9D46}" type="presParOf" srcId="{05EB2112-3670-4AB5-A27F-85A75319E506}" destId="{73E4EF40-DE48-401C-AEC6-7946CDBD7F7B}" srcOrd="0" destOrd="0" presId="urn:microsoft.com/office/officeart/2005/8/layout/process4"/>
    <dgm:cxn modelId="{3ADCD656-BDE2-48F9-AF8A-4A307BB05EF8}" type="presParOf" srcId="{05EB2112-3670-4AB5-A27F-85A75319E506}" destId="{80267FA7-F5BE-4186-8B98-7E9CF092B8DB}" srcOrd="1" destOrd="0" presId="urn:microsoft.com/office/officeart/2005/8/layout/process4"/>
    <dgm:cxn modelId="{60ADCD60-1E81-43AE-BF9B-6B841FFB073B}" type="presParOf" srcId="{05EB2112-3670-4AB5-A27F-85A75319E506}" destId="{C1D745BF-8DC6-4E9B-960A-A31B90824CEC}" srcOrd="2" destOrd="0" presId="urn:microsoft.com/office/officeart/2005/8/layout/process4"/>
    <dgm:cxn modelId="{9EBAB791-F8C7-4C7A-BF21-621CFE23EF84}" type="presParOf" srcId="{C1D745BF-8DC6-4E9B-960A-A31B90824CEC}" destId="{FD2DD8C4-7B0F-4581-9891-07B2E25B3D07}" srcOrd="0" destOrd="0" presId="urn:microsoft.com/office/officeart/2005/8/layout/process4"/>
    <dgm:cxn modelId="{F6670059-D486-45EC-8423-45817D3E4A7E}" type="presParOf" srcId="{C1D745BF-8DC6-4E9B-960A-A31B90824CEC}" destId="{BB182E48-8A82-4AAE-A01A-F275A1543AE0}"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D7C4CB-F434-405D-B9DE-552E8AAB4EF6}"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AE738B5D-3571-4AEA-8693-14C21EE00016}">
      <dgm:prSet/>
      <dgm:spPr/>
      <dgm:t>
        <a:bodyPr/>
        <a:lstStyle/>
        <a:p>
          <a:r>
            <a:rPr lang="en-US"/>
            <a:t>The Family First Prevention Services Act was passed into law on February 9, 2018 as part of the Bipartisan Budget Act of 2018.</a:t>
          </a:r>
        </a:p>
      </dgm:t>
    </dgm:pt>
    <dgm:pt modelId="{789E1B2F-D0C7-4512-ADFB-EDA90119E424}" type="parTrans" cxnId="{45A455C3-3CE3-4A85-ACA6-EA3CE41CEA48}">
      <dgm:prSet/>
      <dgm:spPr/>
      <dgm:t>
        <a:bodyPr/>
        <a:lstStyle/>
        <a:p>
          <a:endParaRPr lang="en-US"/>
        </a:p>
      </dgm:t>
    </dgm:pt>
    <dgm:pt modelId="{84E94210-D27E-428B-A34A-FA1EAA0C7A93}" type="sibTrans" cxnId="{45A455C3-3CE3-4A85-ACA6-EA3CE41CEA48}">
      <dgm:prSet/>
      <dgm:spPr/>
      <dgm:t>
        <a:bodyPr/>
        <a:lstStyle/>
        <a:p>
          <a:endParaRPr lang="en-US"/>
        </a:p>
      </dgm:t>
    </dgm:pt>
    <dgm:pt modelId="{C4563949-D9DB-4FAD-8A77-81DFAE84C44F}">
      <dgm:prSet/>
      <dgm:spPr/>
      <dgm:t>
        <a:bodyPr/>
        <a:lstStyle/>
        <a:p>
          <a:r>
            <a:rPr lang="en-US"/>
            <a:t>The Act enable States to use Federal funds available under parts B and E of title IV of the Social Security Act to provide enhanced support to children and families and prevent foster care placements through the provision of mental health and substance abuse prevention and treatment services, in-home parent skill-based programs, and kinship navigator services.</a:t>
          </a:r>
        </a:p>
      </dgm:t>
    </dgm:pt>
    <dgm:pt modelId="{CB40FFD6-DF96-4C0C-8F30-3FBA3FABF198}" type="parTrans" cxnId="{3A5FFB48-79CA-40CB-927F-8BEBD4899015}">
      <dgm:prSet/>
      <dgm:spPr/>
      <dgm:t>
        <a:bodyPr/>
        <a:lstStyle/>
        <a:p>
          <a:endParaRPr lang="en-US"/>
        </a:p>
      </dgm:t>
    </dgm:pt>
    <dgm:pt modelId="{80C25F7D-54B6-4E79-AA69-FD128ED09497}" type="sibTrans" cxnId="{3A5FFB48-79CA-40CB-927F-8BEBD4899015}">
      <dgm:prSet/>
      <dgm:spPr/>
      <dgm:t>
        <a:bodyPr/>
        <a:lstStyle/>
        <a:p>
          <a:endParaRPr lang="en-US"/>
        </a:p>
      </dgm:t>
    </dgm:pt>
    <dgm:pt modelId="{F5A9D4AA-9D79-49DF-B7E5-8FFF607F526E}" type="pres">
      <dgm:prSet presAssocID="{86D7C4CB-F434-405D-B9DE-552E8AAB4EF6}" presName="linear" presStyleCnt="0">
        <dgm:presLayoutVars>
          <dgm:animLvl val="lvl"/>
          <dgm:resizeHandles val="exact"/>
        </dgm:presLayoutVars>
      </dgm:prSet>
      <dgm:spPr/>
      <dgm:t>
        <a:bodyPr/>
        <a:lstStyle/>
        <a:p>
          <a:endParaRPr lang="en-US"/>
        </a:p>
      </dgm:t>
    </dgm:pt>
    <dgm:pt modelId="{F4178F32-369A-469D-8E4B-CEC3D7FCAC9E}" type="pres">
      <dgm:prSet presAssocID="{AE738B5D-3571-4AEA-8693-14C21EE00016}" presName="parentText" presStyleLbl="node1" presStyleIdx="0" presStyleCnt="2">
        <dgm:presLayoutVars>
          <dgm:chMax val="0"/>
          <dgm:bulletEnabled val="1"/>
        </dgm:presLayoutVars>
      </dgm:prSet>
      <dgm:spPr/>
      <dgm:t>
        <a:bodyPr/>
        <a:lstStyle/>
        <a:p>
          <a:endParaRPr lang="en-US"/>
        </a:p>
      </dgm:t>
    </dgm:pt>
    <dgm:pt modelId="{453A58B7-F6BE-40C5-BC7E-18A3E20958D1}" type="pres">
      <dgm:prSet presAssocID="{84E94210-D27E-428B-A34A-FA1EAA0C7A93}" presName="spacer" presStyleCnt="0"/>
      <dgm:spPr/>
    </dgm:pt>
    <dgm:pt modelId="{891582A8-9A2B-4D62-9D0A-CAA8A4B40671}" type="pres">
      <dgm:prSet presAssocID="{C4563949-D9DB-4FAD-8A77-81DFAE84C44F}" presName="parentText" presStyleLbl="node1" presStyleIdx="1" presStyleCnt="2">
        <dgm:presLayoutVars>
          <dgm:chMax val="0"/>
          <dgm:bulletEnabled val="1"/>
        </dgm:presLayoutVars>
      </dgm:prSet>
      <dgm:spPr/>
      <dgm:t>
        <a:bodyPr/>
        <a:lstStyle/>
        <a:p>
          <a:endParaRPr lang="en-US"/>
        </a:p>
      </dgm:t>
    </dgm:pt>
  </dgm:ptLst>
  <dgm:cxnLst>
    <dgm:cxn modelId="{2679B0DC-0AA9-4C75-82A7-D865D43F8805}" type="presOf" srcId="{AE738B5D-3571-4AEA-8693-14C21EE00016}" destId="{F4178F32-369A-469D-8E4B-CEC3D7FCAC9E}" srcOrd="0" destOrd="0" presId="urn:microsoft.com/office/officeart/2005/8/layout/vList2"/>
    <dgm:cxn modelId="{3A5FFB48-79CA-40CB-927F-8BEBD4899015}" srcId="{86D7C4CB-F434-405D-B9DE-552E8AAB4EF6}" destId="{C4563949-D9DB-4FAD-8A77-81DFAE84C44F}" srcOrd="1" destOrd="0" parTransId="{CB40FFD6-DF96-4C0C-8F30-3FBA3FABF198}" sibTransId="{80C25F7D-54B6-4E79-AA69-FD128ED09497}"/>
    <dgm:cxn modelId="{45A455C3-3CE3-4A85-ACA6-EA3CE41CEA48}" srcId="{86D7C4CB-F434-405D-B9DE-552E8AAB4EF6}" destId="{AE738B5D-3571-4AEA-8693-14C21EE00016}" srcOrd="0" destOrd="0" parTransId="{789E1B2F-D0C7-4512-ADFB-EDA90119E424}" sibTransId="{84E94210-D27E-428B-A34A-FA1EAA0C7A93}"/>
    <dgm:cxn modelId="{C10908AC-73B6-4EB3-933C-7399DAEF013D}" type="presOf" srcId="{86D7C4CB-F434-405D-B9DE-552E8AAB4EF6}" destId="{F5A9D4AA-9D79-49DF-B7E5-8FFF607F526E}" srcOrd="0" destOrd="0" presId="urn:microsoft.com/office/officeart/2005/8/layout/vList2"/>
    <dgm:cxn modelId="{3085A94F-0A61-41F6-85AB-CE9E480CDAD4}" type="presOf" srcId="{C4563949-D9DB-4FAD-8A77-81DFAE84C44F}" destId="{891582A8-9A2B-4D62-9D0A-CAA8A4B40671}" srcOrd="0" destOrd="0" presId="urn:microsoft.com/office/officeart/2005/8/layout/vList2"/>
    <dgm:cxn modelId="{CE52F237-132D-4013-8FD7-4A7614F0FC27}" type="presParOf" srcId="{F5A9D4AA-9D79-49DF-B7E5-8FFF607F526E}" destId="{F4178F32-369A-469D-8E4B-CEC3D7FCAC9E}" srcOrd="0" destOrd="0" presId="urn:microsoft.com/office/officeart/2005/8/layout/vList2"/>
    <dgm:cxn modelId="{F422A82E-C6AC-45D8-A5F6-DAEA42864822}" type="presParOf" srcId="{F5A9D4AA-9D79-49DF-B7E5-8FFF607F526E}" destId="{453A58B7-F6BE-40C5-BC7E-18A3E20958D1}" srcOrd="1" destOrd="0" presId="urn:microsoft.com/office/officeart/2005/8/layout/vList2"/>
    <dgm:cxn modelId="{C734AE41-685A-4867-84C2-D3F7D976E7FC}" type="presParOf" srcId="{F5A9D4AA-9D79-49DF-B7E5-8FFF607F526E}" destId="{891582A8-9A2B-4D62-9D0A-CAA8A4B40671}"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8FF69088-DD85-4BDF-91BF-BAA9910067F8}"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5ADCB9D5-37ED-4C60-8C65-F18D0CCBF161}">
      <dgm:prSet/>
      <dgm:spPr/>
      <dgm:t>
        <a:bodyPr/>
        <a:lstStyle/>
        <a:p>
          <a:r>
            <a:rPr lang="en-US">
              <a:latin typeface="Avenir Next LT Pro" panose="020B0504020202020204" pitchFamily="34" charset="0"/>
            </a:rPr>
            <a:t>Placement in a QRTP</a:t>
          </a:r>
        </a:p>
      </dgm:t>
    </dgm:pt>
    <dgm:pt modelId="{492044D9-5FD4-45A0-BD42-C42F76041DFE}" type="parTrans" cxnId="{7FA8E8D7-FCA9-4981-B701-0CE09D6CE819}">
      <dgm:prSet/>
      <dgm:spPr/>
      <dgm:t>
        <a:bodyPr/>
        <a:lstStyle/>
        <a:p>
          <a:endParaRPr lang="en-US"/>
        </a:p>
      </dgm:t>
    </dgm:pt>
    <dgm:pt modelId="{95367673-6A94-4072-B95B-C5EA9ED1AE5D}" type="sibTrans" cxnId="{7FA8E8D7-FCA9-4981-B701-0CE09D6CE819}">
      <dgm:prSet/>
      <dgm:spPr/>
      <dgm:t>
        <a:bodyPr/>
        <a:lstStyle/>
        <a:p>
          <a:endParaRPr lang="en-US"/>
        </a:p>
      </dgm:t>
    </dgm:pt>
    <dgm:pt modelId="{3780BC55-02EC-4EBD-9FC6-9CE03F4633CC}">
      <dgm:prSet/>
      <dgm:spPr/>
      <dgm:t>
        <a:bodyPr/>
        <a:lstStyle/>
        <a:p>
          <a:r>
            <a:rPr lang="en-US">
              <a:latin typeface="Avenir Next LT Pro" panose="020B0504020202020204" pitchFamily="34" charset="0"/>
            </a:rPr>
            <a:t>Placement in a less restrictive setting with wraparound services</a:t>
          </a:r>
        </a:p>
      </dgm:t>
    </dgm:pt>
    <dgm:pt modelId="{A65B8723-413C-463F-843B-7192956B85E4}" type="parTrans" cxnId="{86C9DFB7-2F54-486C-B3A7-E52BF382DD95}">
      <dgm:prSet/>
      <dgm:spPr/>
      <dgm:t>
        <a:bodyPr/>
        <a:lstStyle/>
        <a:p>
          <a:endParaRPr lang="en-US"/>
        </a:p>
      </dgm:t>
    </dgm:pt>
    <dgm:pt modelId="{1BDE4D92-653A-46E4-8B00-62BCDC6DB8A0}" type="sibTrans" cxnId="{86C9DFB7-2F54-486C-B3A7-E52BF382DD95}">
      <dgm:prSet/>
      <dgm:spPr/>
      <dgm:t>
        <a:bodyPr/>
        <a:lstStyle/>
        <a:p>
          <a:endParaRPr lang="en-US"/>
        </a:p>
      </dgm:t>
    </dgm:pt>
    <dgm:pt modelId="{7DCB4DBC-DDB8-443F-9455-9B871793839F}">
      <dgm:prSet/>
      <dgm:spPr/>
      <dgm:t>
        <a:bodyPr/>
        <a:lstStyle/>
        <a:p>
          <a:r>
            <a:rPr lang="en-US">
              <a:latin typeface="Avenir Next LT Pro" panose="020B0504020202020204" pitchFamily="34" charset="0"/>
            </a:rPr>
            <a:t>Placement in a statewide inpatient psychiatric program</a:t>
          </a:r>
        </a:p>
      </dgm:t>
    </dgm:pt>
    <dgm:pt modelId="{0135C61B-3A73-4EB7-B9FA-C0C34BAA5DA3}" type="parTrans" cxnId="{CE8657A2-0B35-4056-A2EB-086AA20825F2}">
      <dgm:prSet/>
      <dgm:spPr/>
      <dgm:t>
        <a:bodyPr/>
        <a:lstStyle/>
        <a:p>
          <a:endParaRPr lang="en-US"/>
        </a:p>
      </dgm:t>
    </dgm:pt>
    <dgm:pt modelId="{F858DCF6-1DC1-498F-B9F8-4CF893E05376}" type="sibTrans" cxnId="{CE8657A2-0B35-4056-A2EB-086AA20825F2}">
      <dgm:prSet/>
      <dgm:spPr/>
      <dgm:t>
        <a:bodyPr/>
        <a:lstStyle/>
        <a:p>
          <a:endParaRPr lang="en-US"/>
        </a:p>
      </dgm:t>
    </dgm:pt>
    <dgm:pt modelId="{E55F70CF-E323-432B-A38F-1B25B9F4C9C3}" type="pres">
      <dgm:prSet presAssocID="{8FF69088-DD85-4BDF-91BF-BAA9910067F8}" presName="Name0" presStyleCnt="0">
        <dgm:presLayoutVars>
          <dgm:chMax val="7"/>
          <dgm:chPref val="7"/>
          <dgm:dir/>
        </dgm:presLayoutVars>
      </dgm:prSet>
      <dgm:spPr/>
      <dgm:t>
        <a:bodyPr/>
        <a:lstStyle/>
        <a:p>
          <a:endParaRPr lang="en-US"/>
        </a:p>
      </dgm:t>
    </dgm:pt>
    <dgm:pt modelId="{35185E7D-D648-4551-A314-F456F5440B9E}" type="pres">
      <dgm:prSet presAssocID="{8FF69088-DD85-4BDF-91BF-BAA9910067F8}" presName="Name1" presStyleCnt="0"/>
      <dgm:spPr/>
    </dgm:pt>
    <dgm:pt modelId="{DB7CC709-C212-46BA-A9BA-ABE9201A2934}" type="pres">
      <dgm:prSet presAssocID="{8FF69088-DD85-4BDF-91BF-BAA9910067F8}" presName="cycle" presStyleCnt="0"/>
      <dgm:spPr/>
    </dgm:pt>
    <dgm:pt modelId="{CA88394E-1642-4E87-9B66-5208024E0132}" type="pres">
      <dgm:prSet presAssocID="{8FF69088-DD85-4BDF-91BF-BAA9910067F8}" presName="srcNode" presStyleLbl="node1" presStyleIdx="0" presStyleCnt="3"/>
      <dgm:spPr/>
    </dgm:pt>
    <dgm:pt modelId="{0D0843E7-4EC1-4E3F-9CB3-01CE06F3FA28}" type="pres">
      <dgm:prSet presAssocID="{8FF69088-DD85-4BDF-91BF-BAA9910067F8}" presName="conn" presStyleLbl="parChTrans1D2" presStyleIdx="0" presStyleCnt="1"/>
      <dgm:spPr/>
      <dgm:t>
        <a:bodyPr/>
        <a:lstStyle/>
        <a:p>
          <a:endParaRPr lang="en-US"/>
        </a:p>
      </dgm:t>
    </dgm:pt>
    <dgm:pt modelId="{F2A55C38-54F1-4E91-A827-3AACD9C88934}" type="pres">
      <dgm:prSet presAssocID="{8FF69088-DD85-4BDF-91BF-BAA9910067F8}" presName="extraNode" presStyleLbl="node1" presStyleIdx="0" presStyleCnt="3"/>
      <dgm:spPr/>
    </dgm:pt>
    <dgm:pt modelId="{FA3CDD85-8841-476D-A234-208E683360FA}" type="pres">
      <dgm:prSet presAssocID="{8FF69088-DD85-4BDF-91BF-BAA9910067F8}" presName="dstNode" presStyleLbl="node1" presStyleIdx="0" presStyleCnt="3"/>
      <dgm:spPr/>
    </dgm:pt>
    <dgm:pt modelId="{0B902D7B-DCFC-4A39-8383-B9BCE79AFE5E}" type="pres">
      <dgm:prSet presAssocID="{5ADCB9D5-37ED-4C60-8C65-F18D0CCBF161}" presName="text_1" presStyleLbl="node1" presStyleIdx="0" presStyleCnt="3">
        <dgm:presLayoutVars>
          <dgm:bulletEnabled val="1"/>
        </dgm:presLayoutVars>
      </dgm:prSet>
      <dgm:spPr/>
      <dgm:t>
        <a:bodyPr/>
        <a:lstStyle/>
        <a:p>
          <a:endParaRPr lang="en-US"/>
        </a:p>
      </dgm:t>
    </dgm:pt>
    <dgm:pt modelId="{C133AF74-97AC-456E-AC1D-23F41C5312ED}" type="pres">
      <dgm:prSet presAssocID="{5ADCB9D5-37ED-4C60-8C65-F18D0CCBF161}" presName="accent_1" presStyleCnt="0"/>
      <dgm:spPr/>
    </dgm:pt>
    <dgm:pt modelId="{1BF07329-83B0-4E77-A6A5-B02296D4ABB9}" type="pres">
      <dgm:prSet presAssocID="{5ADCB9D5-37ED-4C60-8C65-F18D0CCBF161}" presName="accentRepeatNode" presStyleLbl="solidFgAcc1" presStyleIdx="0" presStyleCnt="3" custLinFactNeighborX="-5706" custLinFactNeighborY="3945"/>
      <dgm:spPr/>
    </dgm:pt>
    <dgm:pt modelId="{F5291F14-56ED-48BE-ABC2-476E1F9ED734}" type="pres">
      <dgm:prSet presAssocID="{3780BC55-02EC-4EBD-9FC6-9CE03F4633CC}" presName="text_2" presStyleLbl="node1" presStyleIdx="1" presStyleCnt="3">
        <dgm:presLayoutVars>
          <dgm:bulletEnabled val="1"/>
        </dgm:presLayoutVars>
      </dgm:prSet>
      <dgm:spPr/>
      <dgm:t>
        <a:bodyPr/>
        <a:lstStyle/>
        <a:p>
          <a:endParaRPr lang="en-US"/>
        </a:p>
      </dgm:t>
    </dgm:pt>
    <dgm:pt modelId="{3C0D69D6-1161-4CDD-BA91-EE45B7875C74}" type="pres">
      <dgm:prSet presAssocID="{3780BC55-02EC-4EBD-9FC6-9CE03F4633CC}" presName="accent_2" presStyleCnt="0"/>
      <dgm:spPr/>
    </dgm:pt>
    <dgm:pt modelId="{F03E2E2F-B354-44EA-974C-7E0A14CC50FC}" type="pres">
      <dgm:prSet presAssocID="{3780BC55-02EC-4EBD-9FC6-9CE03F4633CC}" presName="accentRepeatNode" presStyleLbl="solidFgAcc1" presStyleIdx="1" presStyleCnt="3"/>
      <dgm:spPr/>
    </dgm:pt>
    <dgm:pt modelId="{DC8C0A08-E11D-4A77-A21E-11FBF092A071}" type="pres">
      <dgm:prSet presAssocID="{7DCB4DBC-DDB8-443F-9455-9B871793839F}" presName="text_3" presStyleLbl="node1" presStyleIdx="2" presStyleCnt="3">
        <dgm:presLayoutVars>
          <dgm:bulletEnabled val="1"/>
        </dgm:presLayoutVars>
      </dgm:prSet>
      <dgm:spPr/>
      <dgm:t>
        <a:bodyPr/>
        <a:lstStyle/>
        <a:p>
          <a:endParaRPr lang="en-US"/>
        </a:p>
      </dgm:t>
    </dgm:pt>
    <dgm:pt modelId="{5A855518-FB43-42D5-A211-087B8707171D}" type="pres">
      <dgm:prSet presAssocID="{7DCB4DBC-DDB8-443F-9455-9B871793839F}" presName="accent_3" presStyleCnt="0"/>
      <dgm:spPr/>
    </dgm:pt>
    <dgm:pt modelId="{B121C53E-8977-4AF8-B135-AE6A213E81B6}" type="pres">
      <dgm:prSet presAssocID="{7DCB4DBC-DDB8-443F-9455-9B871793839F}" presName="accentRepeatNode" presStyleLbl="solidFgAcc1" presStyleIdx="2" presStyleCnt="3"/>
      <dgm:spPr/>
    </dgm:pt>
  </dgm:ptLst>
  <dgm:cxnLst>
    <dgm:cxn modelId="{3D21F520-F58A-433E-A45A-51CEC269FCE6}" type="presOf" srcId="{3780BC55-02EC-4EBD-9FC6-9CE03F4633CC}" destId="{F5291F14-56ED-48BE-ABC2-476E1F9ED734}" srcOrd="0" destOrd="0" presId="urn:microsoft.com/office/officeart/2008/layout/VerticalCurvedList"/>
    <dgm:cxn modelId="{0DE5EE37-3DA4-498C-B16A-E7FD4BC91F90}" type="presOf" srcId="{95367673-6A94-4072-B95B-C5EA9ED1AE5D}" destId="{0D0843E7-4EC1-4E3F-9CB3-01CE06F3FA28}" srcOrd="0" destOrd="0" presId="urn:microsoft.com/office/officeart/2008/layout/VerticalCurvedList"/>
    <dgm:cxn modelId="{7FA8E8D7-FCA9-4981-B701-0CE09D6CE819}" srcId="{8FF69088-DD85-4BDF-91BF-BAA9910067F8}" destId="{5ADCB9D5-37ED-4C60-8C65-F18D0CCBF161}" srcOrd="0" destOrd="0" parTransId="{492044D9-5FD4-45A0-BD42-C42F76041DFE}" sibTransId="{95367673-6A94-4072-B95B-C5EA9ED1AE5D}"/>
    <dgm:cxn modelId="{8CD88F53-9389-4366-A85D-54A39DF1C99C}" type="presOf" srcId="{7DCB4DBC-DDB8-443F-9455-9B871793839F}" destId="{DC8C0A08-E11D-4A77-A21E-11FBF092A071}" srcOrd="0" destOrd="0" presId="urn:microsoft.com/office/officeart/2008/layout/VerticalCurvedList"/>
    <dgm:cxn modelId="{1E449297-9886-48C4-946C-462FB9B9CF2D}" type="presOf" srcId="{8FF69088-DD85-4BDF-91BF-BAA9910067F8}" destId="{E55F70CF-E323-432B-A38F-1B25B9F4C9C3}" srcOrd="0" destOrd="0" presId="urn:microsoft.com/office/officeart/2008/layout/VerticalCurvedList"/>
    <dgm:cxn modelId="{86C9DFB7-2F54-486C-B3A7-E52BF382DD95}" srcId="{8FF69088-DD85-4BDF-91BF-BAA9910067F8}" destId="{3780BC55-02EC-4EBD-9FC6-9CE03F4633CC}" srcOrd="1" destOrd="0" parTransId="{A65B8723-413C-463F-843B-7192956B85E4}" sibTransId="{1BDE4D92-653A-46E4-8B00-62BCDC6DB8A0}"/>
    <dgm:cxn modelId="{7A24448D-52CC-4DFF-A619-9BA1EC14AADE}" type="presOf" srcId="{5ADCB9D5-37ED-4C60-8C65-F18D0CCBF161}" destId="{0B902D7B-DCFC-4A39-8383-B9BCE79AFE5E}" srcOrd="0" destOrd="0" presId="urn:microsoft.com/office/officeart/2008/layout/VerticalCurvedList"/>
    <dgm:cxn modelId="{CE8657A2-0B35-4056-A2EB-086AA20825F2}" srcId="{8FF69088-DD85-4BDF-91BF-BAA9910067F8}" destId="{7DCB4DBC-DDB8-443F-9455-9B871793839F}" srcOrd="2" destOrd="0" parTransId="{0135C61B-3A73-4EB7-B9FA-C0C34BAA5DA3}" sibTransId="{F858DCF6-1DC1-498F-B9F8-4CF893E05376}"/>
    <dgm:cxn modelId="{9C9D29CA-442B-4AF8-87AB-EC58080461A0}" type="presParOf" srcId="{E55F70CF-E323-432B-A38F-1B25B9F4C9C3}" destId="{35185E7D-D648-4551-A314-F456F5440B9E}" srcOrd="0" destOrd="0" presId="urn:microsoft.com/office/officeart/2008/layout/VerticalCurvedList"/>
    <dgm:cxn modelId="{6A8D8CD2-975F-4616-B901-8986C2CC5D37}" type="presParOf" srcId="{35185E7D-D648-4551-A314-F456F5440B9E}" destId="{DB7CC709-C212-46BA-A9BA-ABE9201A2934}" srcOrd="0" destOrd="0" presId="urn:microsoft.com/office/officeart/2008/layout/VerticalCurvedList"/>
    <dgm:cxn modelId="{48A9027B-36EE-42D5-BB23-5B98B03C27F2}" type="presParOf" srcId="{DB7CC709-C212-46BA-A9BA-ABE9201A2934}" destId="{CA88394E-1642-4E87-9B66-5208024E0132}" srcOrd="0" destOrd="0" presId="urn:microsoft.com/office/officeart/2008/layout/VerticalCurvedList"/>
    <dgm:cxn modelId="{659DF663-0A54-414B-914A-56F9433C726B}" type="presParOf" srcId="{DB7CC709-C212-46BA-A9BA-ABE9201A2934}" destId="{0D0843E7-4EC1-4E3F-9CB3-01CE06F3FA28}" srcOrd="1" destOrd="0" presId="urn:microsoft.com/office/officeart/2008/layout/VerticalCurvedList"/>
    <dgm:cxn modelId="{47C1D395-B3D8-434E-8714-DA560FEB231C}" type="presParOf" srcId="{DB7CC709-C212-46BA-A9BA-ABE9201A2934}" destId="{F2A55C38-54F1-4E91-A827-3AACD9C88934}" srcOrd="2" destOrd="0" presId="urn:microsoft.com/office/officeart/2008/layout/VerticalCurvedList"/>
    <dgm:cxn modelId="{DF2F6F6D-C8FA-4488-BE30-9120EA13F282}" type="presParOf" srcId="{DB7CC709-C212-46BA-A9BA-ABE9201A2934}" destId="{FA3CDD85-8841-476D-A234-208E683360FA}" srcOrd="3" destOrd="0" presId="urn:microsoft.com/office/officeart/2008/layout/VerticalCurvedList"/>
    <dgm:cxn modelId="{269AB1DA-7C2F-4160-A04F-ED372BCA00BB}" type="presParOf" srcId="{35185E7D-D648-4551-A314-F456F5440B9E}" destId="{0B902D7B-DCFC-4A39-8383-B9BCE79AFE5E}" srcOrd="1" destOrd="0" presId="urn:microsoft.com/office/officeart/2008/layout/VerticalCurvedList"/>
    <dgm:cxn modelId="{DC493107-326E-4251-83DF-450CF29C5EB7}" type="presParOf" srcId="{35185E7D-D648-4551-A314-F456F5440B9E}" destId="{C133AF74-97AC-456E-AC1D-23F41C5312ED}" srcOrd="2" destOrd="0" presId="urn:microsoft.com/office/officeart/2008/layout/VerticalCurvedList"/>
    <dgm:cxn modelId="{0C3EEE0D-EA25-46B1-877B-BE73966BA64E}" type="presParOf" srcId="{C133AF74-97AC-456E-AC1D-23F41C5312ED}" destId="{1BF07329-83B0-4E77-A6A5-B02296D4ABB9}" srcOrd="0" destOrd="0" presId="urn:microsoft.com/office/officeart/2008/layout/VerticalCurvedList"/>
    <dgm:cxn modelId="{D77DBF3B-0C56-4574-93E3-AF580B742D16}" type="presParOf" srcId="{35185E7D-D648-4551-A314-F456F5440B9E}" destId="{F5291F14-56ED-48BE-ABC2-476E1F9ED734}" srcOrd="3" destOrd="0" presId="urn:microsoft.com/office/officeart/2008/layout/VerticalCurvedList"/>
    <dgm:cxn modelId="{D6D8698F-23A4-48C3-AA6A-BDC7A07F32F3}" type="presParOf" srcId="{35185E7D-D648-4551-A314-F456F5440B9E}" destId="{3C0D69D6-1161-4CDD-BA91-EE45B7875C74}" srcOrd="4" destOrd="0" presId="urn:microsoft.com/office/officeart/2008/layout/VerticalCurvedList"/>
    <dgm:cxn modelId="{F352BA97-55A0-4F95-A995-81EDC557AE2A}" type="presParOf" srcId="{3C0D69D6-1161-4CDD-BA91-EE45B7875C74}" destId="{F03E2E2F-B354-44EA-974C-7E0A14CC50FC}" srcOrd="0" destOrd="0" presId="urn:microsoft.com/office/officeart/2008/layout/VerticalCurvedList"/>
    <dgm:cxn modelId="{F4AE22D3-47A6-4637-9A80-20B3AE360438}" type="presParOf" srcId="{35185E7D-D648-4551-A314-F456F5440B9E}" destId="{DC8C0A08-E11D-4A77-A21E-11FBF092A071}" srcOrd="5" destOrd="0" presId="urn:microsoft.com/office/officeart/2008/layout/VerticalCurvedList"/>
    <dgm:cxn modelId="{8583D9C7-C419-443A-89F2-67EA8044406F}" type="presParOf" srcId="{35185E7D-D648-4551-A314-F456F5440B9E}" destId="{5A855518-FB43-42D5-A211-087B8707171D}" srcOrd="6" destOrd="0" presId="urn:microsoft.com/office/officeart/2008/layout/VerticalCurvedList"/>
    <dgm:cxn modelId="{D29A1626-E9EC-430A-93F7-BE84599ECCBA}" type="presParOf" srcId="{5A855518-FB43-42D5-A211-087B8707171D}" destId="{B121C53E-8977-4AF8-B135-AE6A213E81B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D8C1C45-89EF-463A-BFF3-8363A4F28CD8}" type="doc">
      <dgm:prSet loTypeId="urn:microsoft.com/office/officeart/2005/8/layout/default" loCatId="list" qsTypeId="urn:microsoft.com/office/officeart/2005/8/quickstyle/simple1" qsCatId="simple" csTypeId="urn:microsoft.com/office/officeart/2005/8/colors/accent2_5" csCatId="accent2" phldr="1"/>
      <dgm:spPr/>
      <dgm:t>
        <a:bodyPr/>
        <a:lstStyle/>
        <a:p>
          <a:endParaRPr lang="en-US"/>
        </a:p>
      </dgm:t>
    </dgm:pt>
    <dgm:pt modelId="{B77E7D64-9669-4F32-9144-04272F41DE07}">
      <dgm:prSet phldrT="[Text]"/>
      <dgm:spPr/>
      <dgm:t>
        <a:bodyPr/>
        <a:lstStyle/>
        <a:p>
          <a:r>
            <a:rPr lang="en-US">
              <a:latin typeface="Avenir Next LT Pro" panose="020B0504020202020204" pitchFamily="34" charset="0"/>
            </a:rPr>
            <a:t>No child under the age of 10 years may be admitted into a child-caring agency.</a:t>
          </a:r>
        </a:p>
      </dgm:t>
    </dgm:pt>
    <dgm:pt modelId="{48CB6032-65DB-48FD-B2B3-F3647B97D904}" type="parTrans" cxnId="{B9EBFC89-262C-4C71-98DE-B846E87463E0}">
      <dgm:prSet/>
      <dgm:spPr/>
      <dgm:t>
        <a:bodyPr/>
        <a:lstStyle/>
        <a:p>
          <a:endParaRPr lang="en-US"/>
        </a:p>
      </dgm:t>
    </dgm:pt>
    <dgm:pt modelId="{C65394D9-A9C6-4733-A1EC-4161CF4A9BB2}" type="sibTrans" cxnId="{B9EBFC89-262C-4C71-98DE-B846E87463E0}">
      <dgm:prSet/>
      <dgm:spPr/>
      <dgm:t>
        <a:bodyPr/>
        <a:lstStyle/>
        <a:p>
          <a:endParaRPr lang="en-US"/>
        </a:p>
      </dgm:t>
    </dgm:pt>
    <dgm:pt modelId="{ECB18975-536C-42E4-B957-F372FA4C516E}">
      <dgm:prSet/>
      <dgm:spPr/>
      <dgm:t>
        <a:bodyPr/>
        <a:lstStyle/>
        <a:p>
          <a:r>
            <a:rPr lang="en-US">
              <a:latin typeface="Avenir Next LT Pro" panose="020B0504020202020204" pitchFamily="34" charset="0"/>
            </a:rPr>
            <a:t>No dependency youth under the age of 12 may be placed in an at-risk home setting or safe house</a:t>
          </a:r>
          <a:r>
            <a:rPr lang="en-US"/>
            <a:t>.</a:t>
          </a:r>
        </a:p>
      </dgm:t>
    </dgm:pt>
    <dgm:pt modelId="{D7D6A084-2A37-4001-91DC-8D64B698FA7F}" type="parTrans" cxnId="{E28FA592-8675-498A-B74A-93D8696DD68E}">
      <dgm:prSet/>
      <dgm:spPr/>
      <dgm:t>
        <a:bodyPr/>
        <a:lstStyle/>
        <a:p>
          <a:endParaRPr lang="en-US"/>
        </a:p>
      </dgm:t>
    </dgm:pt>
    <dgm:pt modelId="{D609AD3E-1B56-4415-99EB-3697289FE45A}" type="sibTrans" cxnId="{E28FA592-8675-498A-B74A-93D8696DD68E}">
      <dgm:prSet/>
      <dgm:spPr/>
      <dgm:t>
        <a:bodyPr/>
        <a:lstStyle/>
        <a:p>
          <a:endParaRPr lang="en-US"/>
        </a:p>
      </dgm:t>
    </dgm:pt>
    <dgm:pt modelId="{A6CCEAFE-E2D5-4758-9185-A607C54FCDFD}" type="pres">
      <dgm:prSet presAssocID="{ED8C1C45-89EF-463A-BFF3-8363A4F28CD8}" presName="diagram" presStyleCnt="0">
        <dgm:presLayoutVars>
          <dgm:dir/>
          <dgm:resizeHandles val="exact"/>
        </dgm:presLayoutVars>
      </dgm:prSet>
      <dgm:spPr/>
      <dgm:t>
        <a:bodyPr/>
        <a:lstStyle/>
        <a:p>
          <a:endParaRPr lang="en-US"/>
        </a:p>
      </dgm:t>
    </dgm:pt>
    <dgm:pt modelId="{A7B8CD69-21CE-4C6F-81E4-4D2826E88074}" type="pres">
      <dgm:prSet presAssocID="{B77E7D64-9669-4F32-9144-04272F41DE07}" presName="node" presStyleLbl="node1" presStyleIdx="0" presStyleCnt="2">
        <dgm:presLayoutVars>
          <dgm:bulletEnabled val="1"/>
        </dgm:presLayoutVars>
      </dgm:prSet>
      <dgm:spPr/>
      <dgm:t>
        <a:bodyPr/>
        <a:lstStyle/>
        <a:p>
          <a:endParaRPr lang="en-US"/>
        </a:p>
      </dgm:t>
    </dgm:pt>
    <dgm:pt modelId="{D488F987-1BF3-4C68-809F-17E9B4CD0E98}" type="pres">
      <dgm:prSet presAssocID="{C65394D9-A9C6-4733-A1EC-4161CF4A9BB2}" presName="sibTrans" presStyleCnt="0"/>
      <dgm:spPr/>
    </dgm:pt>
    <dgm:pt modelId="{78FBE972-2134-49F1-BCC8-EBB18C54074D}" type="pres">
      <dgm:prSet presAssocID="{ECB18975-536C-42E4-B957-F372FA4C516E}" presName="node" presStyleLbl="node1" presStyleIdx="1" presStyleCnt="2">
        <dgm:presLayoutVars>
          <dgm:bulletEnabled val="1"/>
        </dgm:presLayoutVars>
      </dgm:prSet>
      <dgm:spPr/>
      <dgm:t>
        <a:bodyPr/>
        <a:lstStyle/>
        <a:p>
          <a:endParaRPr lang="en-US"/>
        </a:p>
      </dgm:t>
    </dgm:pt>
  </dgm:ptLst>
  <dgm:cxnLst>
    <dgm:cxn modelId="{B9EBFC89-262C-4C71-98DE-B846E87463E0}" srcId="{ED8C1C45-89EF-463A-BFF3-8363A4F28CD8}" destId="{B77E7D64-9669-4F32-9144-04272F41DE07}" srcOrd="0" destOrd="0" parTransId="{48CB6032-65DB-48FD-B2B3-F3647B97D904}" sibTransId="{C65394D9-A9C6-4733-A1EC-4161CF4A9BB2}"/>
    <dgm:cxn modelId="{D9623EEC-B387-4D07-8969-85422108AEA7}" type="presOf" srcId="{ECB18975-536C-42E4-B957-F372FA4C516E}" destId="{78FBE972-2134-49F1-BCC8-EBB18C54074D}" srcOrd="0" destOrd="0" presId="urn:microsoft.com/office/officeart/2005/8/layout/default"/>
    <dgm:cxn modelId="{E28FA592-8675-498A-B74A-93D8696DD68E}" srcId="{ED8C1C45-89EF-463A-BFF3-8363A4F28CD8}" destId="{ECB18975-536C-42E4-B957-F372FA4C516E}" srcOrd="1" destOrd="0" parTransId="{D7D6A084-2A37-4001-91DC-8D64B698FA7F}" sibTransId="{D609AD3E-1B56-4415-99EB-3697289FE45A}"/>
    <dgm:cxn modelId="{D1EE687A-5640-44B0-8F85-16FEE0FDA6C3}" type="presOf" srcId="{ED8C1C45-89EF-463A-BFF3-8363A4F28CD8}" destId="{A6CCEAFE-E2D5-4758-9185-A607C54FCDFD}" srcOrd="0" destOrd="0" presId="urn:microsoft.com/office/officeart/2005/8/layout/default"/>
    <dgm:cxn modelId="{5AF859FD-FC41-4A27-8A76-D70B508EC12F}" type="presOf" srcId="{B77E7D64-9669-4F32-9144-04272F41DE07}" destId="{A7B8CD69-21CE-4C6F-81E4-4D2826E88074}" srcOrd="0" destOrd="0" presId="urn:microsoft.com/office/officeart/2005/8/layout/default"/>
    <dgm:cxn modelId="{F12E558A-A8CF-4550-8E90-E1BC78433F3E}" type="presParOf" srcId="{A6CCEAFE-E2D5-4758-9185-A607C54FCDFD}" destId="{A7B8CD69-21CE-4C6F-81E4-4D2826E88074}" srcOrd="0" destOrd="0" presId="urn:microsoft.com/office/officeart/2005/8/layout/default"/>
    <dgm:cxn modelId="{79F05CC6-F9AC-448B-BB99-D68755DEA12A}" type="presParOf" srcId="{A6CCEAFE-E2D5-4758-9185-A607C54FCDFD}" destId="{D488F987-1BF3-4C68-809F-17E9B4CD0E98}" srcOrd="1" destOrd="0" presId="urn:microsoft.com/office/officeart/2005/8/layout/default"/>
    <dgm:cxn modelId="{AA2BAA5F-5967-4BAF-9477-84C53667F3BE}" type="presParOf" srcId="{A6CCEAFE-E2D5-4758-9185-A607C54FCDFD}" destId="{78FBE972-2134-49F1-BCC8-EBB18C54074D}"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ED8C1C45-89EF-463A-BFF3-8363A4F28CD8}"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BAC546F3-4A32-42CF-851D-06B85134AAC2}">
      <dgm:prSet custT="1"/>
      <dgm:spPr/>
      <dgm:t>
        <a:bodyPr/>
        <a:lstStyle/>
        <a:p>
          <a:r>
            <a:rPr lang="en-US" sz="1600">
              <a:latin typeface="Avenir Next LT Pro" panose="020B0504020202020204" pitchFamily="34" charset="0"/>
            </a:rPr>
            <a:t>To prevent separation of a parenting young adult and child if placed outside of a maternity home.</a:t>
          </a:r>
        </a:p>
      </dgm:t>
    </dgm:pt>
    <dgm:pt modelId="{EA25EF8F-1822-4275-A7BB-62C71986BA59}" type="parTrans" cxnId="{D6E708AB-B5A4-4F0D-81F5-36BA828679F9}">
      <dgm:prSet/>
      <dgm:spPr/>
      <dgm:t>
        <a:bodyPr/>
        <a:lstStyle/>
        <a:p>
          <a:endParaRPr lang="en-US"/>
        </a:p>
      </dgm:t>
    </dgm:pt>
    <dgm:pt modelId="{69802334-DC71-4B6D-958E-CF375A2AEDB0}" type="sibTrans" cxnId="{D6E708AB-B5A4-4F0D-81F5-36BA828679F9}">
      <dgm:prSet/>
      <dgm:spPr/>
      <dgm:t>
        <a:bodyPr/>
        <a:lstStyle/>
        <a:p>
          <a:endParaRPr lang="en-US"/>
        </a:p>
      </dgm:t>
    </dgm:pt>
    <dgm:pt modelId="{8BA35DF9-9039-45ED-90FE-6E758D936919}">
      <dgm:prSet custT="1"/>
      <dgm:spPr/>
      <dgm:t>
        <a:bodyPr/>
        <a:lstStyle/>
        <a:p>
          <a:r>
            <a:rPr lang="en-US" sz="1400">
              <a:latin typeface="Avenir Next LT Pro" panose="020B0504020202020204" pitchFamily="34" charset="0"/>
            </a:rPr>
            <a:t>The child of the parenting young adult must meet the eligibility requirements for admission into the child caring agency.</a:t>
          </a:r>
        </a:p>
      </dgm:t>
    </dgm:pt>
    <dgm:pt modelId="{802BC594-3FCD-48B4-9706-1A56F107B9E8}" type="parTrans" cxnId="{06FA41A1-1A44-4152-B5DB-F4F200E700C2}">
      <dgm:prSet/>
      <dgm:spPr/>
      <dgm:t>
        <a:bodyPr/>
        <a:lstStyle/>
        <a:p>
          <a:endParaRPr lang="en-US"/>
        </a:p>
      </dgm:t>
    </dgm:pt>
    <dgm:pt modelId="{6778FA9F-24D2-4EE8-95D4-1E3ADE309EF9}" type="sibTrans" cxnId="{06FA41A1-1A44-4152-B5DB-F4F200E700C2}">
      <dgm:prSet/>
      <dgm:spPr/>
      <dgm:t>
        <a:bodyPr/>
        <a:lstStyle/>
        <a:p>
          <a:endParaRPr lang="en-US"/>
        </a:p>
      </dgm:t>
    </dgm:pt>
    <dgm:pt modelId="{C4376928-414B-4608-9415-B38028EE9D30}">
      <dgm:prSet custT="1"/>
      <dgm:spPr/>
      <dgm:t>
        <a:bodyPr/>
        <a:lstStyle/>
        <a:p>
          <a:r>
            <a:rPr lang="en-US" sz="1600">
              <a:latin typeface="Avenir Next LT Pro" panose="020B0504020202020204" pitchFamily="34" charset="0"/>
            </a:rPr>
            <a:t>Approved Age Differential Waiver</a:t>
          </a:r>
        </a:p>
      </dgm:t>
    </dgm:pt>
    <dgm:pt modelId="{97A64897-12C1-446F-934D-0EE9FDF6B05F}" type="parTrans" cxnId="{F20CE12E-E9F3-4C83-809E-B32E337552F4}">
      <dgm:prSet/>
      <dgm:spPr/>
      <dgm:t>
        <a:bodyPr/>
        <a:lstStyle/>
        <a:p>
          <a:endParaRPr lang="en-US"/>
        </a:p>
      </dgm:t>
    </dgm:pt>
    <dgm:pt modelId="{023EA753-1B27-446D-BB81-5FDBB3C0E9CB}" type="sibTrans" cxnId="{F20CE12E-E9F3-4C83-809E-B32E337552F4}">
      <dgm:prSet/>
      <dgm:spPr/>
      <dgm:t>
        <a:bodyPr/>
        <a:lstStyle/>
        <a:p>
          <a:endParaRPr lang="en-US"/>
        </a:p>
      </dgm:t>
    </dgm:pt>
    <dgm:pt modelId="{373D3568-BFFA-4CB7-BA16-707C85062211}">
      <dgm:prSet custT="1"/>
      <dgm:spPr/>
      <dgm:t>
        <a:bodyPr/>
        <a:lstStyle/>
        <a:p>
          <a:r>
            <a:rPr lang="en-US" sz="1400">
              <a:latin typeface="Avenir Next LT Pro" panose="020B0504020202020204" pitchFamily="34" charset="0"/>
            </a:rPr>
            <a:t>The child-caring agency must provide the services outlined in rule 65C-14.1181 F.A.C</a:t>
          </a:r>
          <a:r>
            <a:rPr lang="en-US" sz="1200">
              <a:latin typeface="Avenir Next LT Pro" panose="020B0504020202020204" pitchFamily="34" charset="0"/>
            </a:rPr>
            <a:t>. </a:t>
          </a:r>
        </a:p>
      </dgm:t>
    </dgm:pt>
    <dgm:pt modelId="{FE672E80-A2F6-42A2-85DA-876BB2F01194}" type="parTrans" cxnId="{CB535861-55B2-41C4-AC28-26891BC7B105}">
      <dgm:prSet/>
      <dgm:spPr/>
      <dgm:t>
        <a:bodyPr/>
        <a:lstStyle/>
        <a:p>
          <a:endParaRPr lang="en-US"/>
        </a:p>
      </dgm:t>
    </dgm:pt>
    <dgm:pt modelId="{0DBDAFF2-57E4-4423-B364-C110639A34D8}" type="sibTrans" cxnId="{CB535861-55B2-41C4-AC28-26891BC7B105}">
      <dgm:prSet/>
      <dgm:spPr/>
      <dgm:t>
        <a:bodyPr/>
        <a:lstStyle/>
        <a:p>
          <a:endParaRPr lang="en-US"/>
        </a:p>
      </dgm:t>
    </dgm:pt>
    <dgm:pt modelId="{157D8E49-F190-42AB-A441-79FD6551D47C}">
      <dgm:prSet custT="1"/>
      <dgm:spPr/>
      <dgm:t>
        <a:bodyPr/>
        <a:lstStyle/>
        <a:p>
          <a:r>
            <a:rPr lang="en-US" sz="1600">
              <a:latin typeface="Avenir Next LT Pro" panose="020B0504020202020204" pitchFamily="34" charset="0"/>
            </a:rPr>
            <a:t>A non-dependent child meets the criteria for placement in one of the following settings:</a:t>
          </a:r>
        </a:p>
      </dgm:t>
    </dgm:pt>
    <dgm:pt modelId="{4EAA8DC1-DCB1-49A2-B7D7-D2CBAD383E3E}" type="parTrans" cxnId="{7438ABEF-0B9C-4793-909F-A98DC24C3E7F}">
      <dgm:prSet/>
      <dgm:spPr/>
      <dgm:t>
        <a:bodyPr/>
        <a:lstStyle/>
        <a:p>
          <a:endParaRPr lang="en-US"/>
        </a:p>
      </dgm:t>
    </dgm:pt>
    <dgm:pt modelId="{3D7DA401-2A5C-482E-B48A-C0B9BE3908AB}" type="sibTrans" cxnId="{7438ABEF-0B9C-4793-909F-A98DC24C3E7F}">
      <dgm:prSet/>
      <dgm:spPr/>
      <dgm:t>
        <a:bodyPr/>
        <a:lstStyle/>
        <a:p>
          <a:endParaRPr lang="en-US"/>
        </a:p>
      </dgm:t>
    </dgm:pt>
    <dgm:pt modelId="{328DFD5C-9EFA-40B2-8DBF-3CD647A91E48}">
      <dgm:prSet custT="1"/>
      <dgm:spPr/>
      <dgm:t>
        <a:bodyPr/>
        <a:lstStyle/>
        <a:p>
          <a:r>
            <a:rPr lang="en-US" sz="1400">
              <a:latin typeface="Avenir Next LT Pro" panose="020B0504020202020204" pitchFamily="34" charset="0"/>
            </a:rPr>
            <a:t> Unaccompanied Alien Minor Home </a:t>
          </a:r>
        </a:p>
      </dgm:t>
    </dgm:pt>
    <dgm:pt modelId="{04EDA1AE-4A87-45A0-865C-F986002CF95D}" type="parTrans" cxnId="{4A7ABA35-4737-422A-A1ED-D82FFC8B4ECE}">
      <dgm:prSet/>
      <dgm:spPr/>
      <dgm:t>
        <a:bodyPr/>
        <a:lstStyle/>
        <a:p>
          <a:endParaRPr lang="en-US"/>
        </a:p>
      </dgm:t>
    </dgm:pt>
    <dgm:pt modelId="{369F2211-4D07-4B80-986F-4BBC0A0851F2}" type="sibTrans" cxnId="{4A7ABA35-4737-422A-A1ED-D82FFC8B4ECE}">
      <dgm:prSet/>
      <dgm:spPr/>
      <dgm:t>
        <a:bodyPr/>
        <a:lstStyle/>
        <a:p>
          <a:endParaRPr lang="en-US"/>
        </a:p>
      </dgm:t>
    </dgm:pt>
    <dgm:pt modelId="{745AC4C6-7299-41C6-B19A-82D52B264A9F}">
      <dgm:prSet custT="1"/>
      <dgm:spPr/>
      <dgm:t>
        <a:bodyPr/>
        <a:lstStyle/>
        <a:p>
          <a:r>
            <a:rPr lang="en-US" sz="1400">
              <a:latin typeface="Avenir Next LT Pro" panose="020B0504020202020204" pitchFamily="34" charset="0"/>
            </a:rPr>
            <a:t>Emergency Shelter</a:t>
          </a:r>
        </a:p>
      </dgm:t>
    </dgm:pt>
    <dgm:pt modelId="{00699A67-3F34-4259-B1D1-DACE9B5BF56F}" type="parTrans" cxnId="{7B2BD6F9-6D47-49A7-A830-A038D21E6E87}">
      <dgm:prSet/>
      <dgm:spPr/>
      <dgm:t>
        <a:bodyPr/>
        <a:lstStyle/>
        <a:p>
          <a:endParaRPr lang="en-US"/>
        </a:p>
      </dgm:t>
    </dgm:pt>
    <dgm:pt modelId="{07515371-C69C-41D7-B7DB-E09D1EC8CB91}" type="sibTrans" cxnId="{7B2BD6F9-6D47-49A7-A830-A038D21E6E87}">
      <dgm:prSet/>
      <dgm:spPr/>
      <dgm:t>
        <a:bodyPr/>
        <a:lstStyle/>
        <a:p>
          <a:endParaRPr lang="en-US"/>
        </a:p>
      </dgm:t>
    </dgm:pt>
    <dgm:pt modelId="{15E91D56-4BEA-4757-AFBA-D45A2C746AFD}">
      <dgm:prSet custT="1"/>
      <dgm:spPr/>
      <dgm:t>
        <a:bodyPr/>
        <a:lstStyle/>
        <a:p>
          <a:r>
            <a:rPr lang="en-US" sz="1400">
              <a:latin typeface="Avenir Next LT Pro" panose="020B0504020202020204" pitchFamily="34" charset="0"/>
            </a:rPr>
            <a:t>Runaway Shelter</a:t>
          </a:r>
        </a:p>
      </dgm:t>
    </dgm:pt>
    <dgm:pt modelId="{6EEEAD85-AD5F-4F5B-BA46-9B77A0B5D17B}" type="parTrans" cxnId="{528CAB2A-7806-432C-8892-6ED9F401A59C}">
      <dgm:prSet/>
      <dgm:spPr/>
      <dgm:t>
        <a:bodyPr/>
        <a:lstStyle/>
        <a:p>
          <a:endParaRPr lang="en-US"/>
        </a:p>
      </dgm:t>
    </dgm:pt>
    <dgm:pt modelId="{FE8B8675-6B1D-43D7-AD89-DD6345112D34}" type="sibTrans" cxnId="{528CAB2A-7806-432C-8892-6ED9F401A59C}">
      <dgm:prSet/>
      <dgm:spPr/>
      <dgm:t>
        <a:bodyPr/>
        <a:lstStyle/>
        <a:p>
          <a:endParaRPr lang="en-US"/>
        </a:p>
      </dgm:t>
    </dgm:pt>
    <dgm:pt modelId="{8018EC9D-94B1-44A2-AF8D-C374375F63A3}" type="pres">
      <dgm:prSet presAssocID="{ED8C1C45-89EF-463A-BFF3-8363A4F28CD8}" presName="diagram" presStyleCnt="0">
        <dgm:presLayoutVars>
          <dgm:chPref val="1"/>
          <dgm:dir/>
          <dgm:animOne val="branch"/>
          <dgm:animLvl val="lvl"/>
          <dgm:resizeHandles/>
        </dgm:presLayoutVars>
      </dgm:prSet>
      <dgm:spPr/>
      <dgm:t>
        <a:bodyPr/>
        <a:lstStyle/>
        <a:p>
          <a:endParaRPr lang="en-US"/>
        </a:p>
      </dgm:t>
    </dgm:pt>
    <dgm:pt modelId="{BE47A8A2-C677-425C-9F7A-AF0DC87480FD}" type="pres">
      <dgm:prSet presAssocID="{BAC546F3-4A32-42CF-851D-06B85134AAC2}" presName="root" presStyleCnt="0"/>
      <dgm:spPr/>
    </dgm:pt>
    <dgm:pt modelId="{5D3C5162-1377-4C51-820A-58CBE3CD1049}" type="pres">
      <dgm:prSet presAssocID="{BAC546F3-4A32-42CF-851D-06B85134AAC2}" presName="rootComposite" presStyleCnt="0"/>
      <dgm:spPr/>
    </dgm:pt>
    <dgm:pt modelId="{B3F1A85A-30ED-49D4-B545-F1DC6067A330}" type="pres">
      <dgm:prSet presAssocID="{BAC546F3-4A32-42CF-851D-06B85134AAC2}" presName="rootText" presStyleLbl="node1" presStyleIdx="0" presStyleCnt="3" custScaleX="155163" custScaleY="244919" custLinFactNeighborX="-63109"/>
      <dgm:spPr/>
      <dgm:t>
        <a:bodyPr/>
        <a:lstStyle/>
        <a:p>
          <a:endParaRPr lang="en-US"/>
        </a:p>
      </dgm:t>
    </dgm:pt>
    <dgm:pt modelId="{E14EF467-A2DD-4749-8BC8-FC5C088C9F97}" type="pres">
      <dgm:prSet presAssocID="{BAC546F3-4A32-42CF-851D-06B85134AAC2}" presName="rootConnector" presStyleLbl="node1" presStyleIdx="0" presStyleCnt="3"/>
      <dgm:spPr/>
      <dgm:t>
        <a:bodyPr/>
        <a:lstStyle/>
        <a:p>
          <a:endParaRPr lang="en-US"/>
        </a:p>
      </dgm:t>
    </dgm:pt>
    <dgm:pt modelId="{48F56D69-E9CC-4037-B522-D7AA61E8BF96}" type="pres">
      <dgm:prSet presAssocID="{BAC546F3-4A32-42CF-851D-06B85134AAC2}" presName="childShape" presStyleCnt="0"/>
      <dgm:spPr/>
    </dgm:pt>
    <dgm:pt modelId="{B2C74A72-72CE-4146-9967-74B5D8139207}" type="pres">
      <dgm:prSet presAssocID="{FE672E80-A2F6-42A2-85DA-876BB2F01194}" presName="Name13" presStyleLbl="parChTrans1D2" presStyleIdx="0" presStyleCnt="5"/>
      <dgm:spPr/>
      <dgm:t>
        <a:bodyPr/>
        <a:lstStyle/>
        <a:p>
          <a:endParaRPr lang="en-US"/>
        </a:p>
      </dgm:t>
    </dgm:pt>
    <dgm:pt modelId="{4AB6CF6B-4D14-43BC-849D-78C3BE712CCC}" type="pres">
      <dgm:prSet presAssocID="{373D3568-BFFA-4CB7-BA16-707C85062211}" presName="childText" presStyleLbl="bgAcc1" presStyleIdx="0" presStyleCnt="5" custScaleX="205581" custScaleY="172453" custLinFactNeighborX="-78880">
        <dgm:presLayoutVars>
          <dgm:bulletEnabled val="1"/>
        </dgm:presLayoutVars>
      </dgm:prSet>
      <dgm:spPr/>
      <dgm:t>
        <a:bodyPr/>
        <a:lstStyle/>
        <a:p>
          <a:endParaRPr lang="en-US"/>
        </a:p>
      </dgm:t>
    </dgm:pt>
    <dgm:pt modelId="{48487D4E-0956-46D3-B379-E31EED6EBB8C}" type="pres">
      <dgm:prSet presAssocID="{802BC594-3FCD-48B4-9706-1A56F107B9E8}" presName="Name13" presStyleLbl="parChTrans1D2" presStyleIdx="1" presStyleCnt="5"/>
      <dgm:spPr/>
      <dgm:t>
        <a:bodyPr/>
        <a:lstStyle/>
        <a:p>
          <a:endParaRPr lang="en-US"/>
        </a:p>
      </dgm:t>
    </dgm:pt>
    <dgm:pt modelId="{CBFE2C54-0CA7-446E-AD89-FA881A6CF002}" type="pres">
      <dgm:prSet presAssocID="{8BA35DF9-9039-45ED-90FE-6E758D936919}" presName="childText" presStyleLbl="bgAcc1" presStyleIdx="1" presStyleCnt="5" custScaleX="205581" custScaleY="199134" custLinFactNeighborX="-78880">
        <dgm:presLayoutVars>
          <dgm:bulletEnabled val="1"/>
        </dgm:presLayoutVars>
      </dgm:prSet>
      <dgm:spPr/>
      <dgm:t>
        <a:bodyPr/>
        <a:lstStyle/>
        <a:p>
          <a:endParaRPr lang="en-US"/>
        </a:p>
      </dgm:t>
    </dgm:pt>
    <dgm:pt modelId="{7DCFF2D6-2682-44E6-B820-231028CAB2F2}" type="pres">
      <dgm:prSet presAssocID="{157D8E49-F190-42AB-A441-79FD6551D47C}" presName="root" presStyleCnt="0"/>
      <dgm:spPr/>
    </dgm:pt>
    <dgm:pt modelId="{236D31C6-2A44-401A-A654-C1E34999E141}" type="pres">
      <dgm:prSet presAssocID="{157D8E49-F190-42AB-A441-79FD6551D47C}" presName="rootComposite" presStyleCnt="0"/>
      <dgm:spPr/>
    </dgm:pt>
    <dgm:pt modelId="{106435F1-2380-47F2-AC99-6206B36EDB4D}" type="pres">
      <dgm:prSet presAssocID="{157D8E49-F190-42AB-A441-79FD6551D47C}" presName="rootText" presStyleLbl="node1" presStyleIdx="1" presStyleCnt="3" custScaleX="144320" custScaleY="237902"/>
      <dgm:spPr/>
      <dgm:t>
        <a:bodyPr/>
        <a:lstStyle/>
        <a:p>
          <a:endParaRPr lang="en-US"/>
        </a:p>
      </dgm:t>
    </dgm:pt>
    <dgm:pt modelId="{97A5488D-724B-4F53-BAE9-E09589309966}" type="pres">
      <dgm:prSet presAssocID="{157D8E49-F190-42AB-A441-79FD6551D47C}" presName="rootConnector" presStyleLbl="node1" presStyleIdx="1" presStyleCnt="3"/>
      <dgm:spPr/>
      <dgm:t>
        <a:bodyPr/>
        <a:lstStyle/>
        <a:p>
          <a:endParaRPr lang="en-US"/>
        </a:p>
      </dgm:t>
    </dgm:pt>
    <dgm:pt modelId="{64B0F98F-866C-4795-B295-2AD3B28E5D4C}" type="pres">
      <dgm:prSet presAssocID="{157D8E49-F190-42AB-A441-79FD6551D47C}" presName="childShape" presStyleCnt="0"/>
      <dgm:spPr/>
    </dgm:pt>
    <dgm:pt modelId="{ED8A1ABE-E275-48D5-8D74-E1B065E17750}" type="pres">
      <dgm:prSet presAssocID="{04EDA1AE-4A87-45A0-865C-F986002CF95D}" presName="Name13" presStyleLbl="parChTrans1D2" presStyleIdx="2" presStyleCnt="5"/>
      <dgm:spPr/>
      <dgm:t>
        <a:bodyPr/>
        <a:lstStyle/>
        <a:p>
          <a:endParaRPr lang="en-US"/>
        </a:p>
      </dgm:t>
    </dgm:pt>
    <dgm:pt modelId="{57A66D90-936E-44E5-AE7D-2B6CB8F32C74}" type="pres">
      <dgm:prSet presAssocID="{328DFD5C-9EFA-40B2-8DBF-3CD647A91E48}" presName="childText" presStyleLbl="bgAcc1" presStyleIdx="2" presStyleCnt="5" custScaleX="151501" custScaleY="98367">
        <dgm:presLayoutVars>
          <dgm:bulletEnabled val="1"/>
        </dgm:presLayoutVars>
      </dgm:prSet>
      <dgm:spPr/>
      <dgm:t>
        <a:bodyPr/>
        <a:lstStyle/>
        <a:p>
          <a:endParaRPr lang="en-US"/>
        </a:p>
      </dgm:t>
    </dgm:pt>
    <dgm:pt modelId="{F4601023-393C-4B1B-A5F7-F256915F46C6}" type="pres">
      <dgm:prSet presAssocID="{00699A67-3F34-4259-B1D1-DACE9B5BF56F}" presName="Name13" presStyleLbl="parChTrans1D2" presStyleIdx="3" presStyleCnt="5"/>
      <dgm:spPr/>
      <dgm:t>
        <a:bodyPr/>
        <a:lstStyle/>
        <a:p>
          <a:endParaRPr lang="en-US"/>
        </a:p>
      </dgm:t>
    </dgm:pt>
    <dgm:pt modelId="{1BE8E32F-A3CD-43E5-8EB8-A88E0E3BFB2B}" type="pres">
      <dgm:prSet presAssocID="{745AC4C6-7299-41C6-B19A-82D52B264A9F}" presName="childText" presStyleLbl="bgAcc1" presStyleIdx="3" presStyleCnt="5" custScaleX="152671" custScaleY="57662">
        <dgm:presLayoutVars>
          <dgm:bulletEnabled val="1"/>
        </dgm:presLayoutVars>
      </dgm:prSet>
      <dgm:spPr/>
      <dgm:t>
        <a:bodyPr/>
        <a:lstStyle/>
        <a:p>
          <a:endParaRPr lang="en-US"/>
        </a:p>
      </dgm:t>
    </dgm:pt>
    <dgm:pt modelId="{F1049046-9F42-4EFA-9C5D-8D9778E20472}" type="pres">
      <dgm:prSet presAssocID="{6EEEAD85-AD5F-4F5B-BA46-9B77A0B5D17B}" presName="Name13" presStyleLbl="parChTrans1D2" presStyleIdx="4" presStyleCnt="5"/>
      <dgm:spPr/>
      <dgm:t>
        <a:bodyPr/>
        <a:lstStyle/>
        <a:p>
          <a:endParaRPr lang="en-US"/>
        </a:p>
      </dgm:t>
    </dgm:pt>
    <dgm:pt modelId="{4A26258E-D997-4667-9295-6E8DCB80C1ED}" type="pres">
      <dgm:prSet presAssocID="{15E91D56-4BEA-4757-AFBA-D45A2C746AFD}" presName="childText" presStyleLbl="bgAcc1" presStyleIdx="4" presStyleCnt="5" custScaleX="159280" custScaleY="62553">
        <dgm:presLayoutVars>
          <dgm:bulletEnabled val="1"/>
        </dgm:presLayoutVars>
      </dgm:prSet>
      <dgm:spPr/>
      <dgm:t>
        <a:bodyPr/>
        <a:lstStyle/>
        <a:p>
          <a:endParaRPr lang="en-US"/>
        </a:p>
      </dgm:t>
    </dgm:pt>
    <dgm:pt modelId="{92454E68-BAC0-48F3-A163-A746820828AD}" type="pres">
      <dgm:prSet presAssocID="{C4376928-414B-4608-9415-B38028EE9D30}" presName="root" presStyleCnt="0"/>
      <dgm:spPr/>
    </dgm:pt>
    <dgm:pt modelId="{D6F5F5F6-5A1E-46B6-A898-B8F2EB7A57D7}" type="pres">
      <dgm:prSet presAssocID="{C4376928-414B-4608-9415-B38028EE9D30}" presName="rootComposite" presStyleCnt="0"/>
      <dgm:spPr/>
    </dgm:pt>
    <dgm:pt modelId="{F6050560-F048-450C-B5B9-B045C2F276A1}" type="pres">
      <dgm:prSet presAssocID="{C4376928-414B-4608-9415-B38028EE9D30}" presName="rootText" presStyleLbl="node1" presStyleIdx="2" presStyleCnt="3" custScaleX="121000" custScaleY="187867" custLinFactNeighborX="77126" custLinFactNeighborY="2989"/>
      <dgm:spPr/>
      <dgm:t>
        <a:bodyPr/>
        <a:lstStyle/>
        <a:p>
          <a:endParaRPr lang="en-US"/>
        </a:p>
      </dgm:t>
    </dgm:pt>
    <dgm:pt modelId="{02A87D07-B832-413C-BD46-D322F3E0B087}" type="pres">
      <dgm:prSet presAssocID="{C4376928-414B-4608-9415-B38028EE9D30}" presName="rootConnector" presStyleLbl="node1" presStyleIdx="2" presStyleCnt="3"/>
      <dgm:spPr/>
      <dgm:t>
        <a:bodyPr/>
        <a:lstStyle/>
        <a:p>
          <a:endParaRPr lang="en-US"/>
        </a:p>
      </dgm:t>
    </dgm:pt>
    <dgm:pt modelId="{4B5BDC1C-6D3E-4E34-ACEE-F049FE99FA01}" type="pres">
      <dgm:prSet presAssocID="{C4376928-414B-4608-9415-B38028EE9D30}" presName="childShape" presStyleCnt="0"/>
      <dgm:spPr/>
    </dgm:pt>
  </dgm:ptLst>
  <dgm:cxnLst>
    <dgm:cxn modelId="{CB535861-55B2-41C4-AC28-26891BC7B105}" srcId="{BAC546F3-4A32-42CF-851D-06B85134AAC2}" destId="{373D3568-BFFA-4CB7-BA16-707C85062211}" srcOrd="0" destOrd="0" parTransId="{FE672E80-A2F6-42A2-85DA-876BB2F01194}" sibTransId="{0DBDAFF2-57E4-4423-B364-C110639A34D8}"/>
    <dgm:cxn modelId="{4A7ABA35-4737-422A-A1ED-D82FFC8B4ECE}" srcId="{157D8E49-F190-42AB-A441-79FD6551D47C}" destId="{328DFD5C-9EFA-40B2-8DBF-3CD647A91E48}" srcOrd="0" destOrd="0" parTransId="{04EDA1AE-4A87-45A0-865C-F986002CF95D}" sibTransId="{369F2211-4D07-4B80-986F-4BBC0A0851F2}"/>
    <dgm:cxn modelId="{AF63CE96-2BF6-4191-B84A-1AF70428DE27}" type="presOf" srcId="{04EDA1AE-4A87-45A0-865C-F986002CF95D}" destId="{ED8A1ABE-E275-48D5-8D74-E1B065E17750}" srcOrd="0" destOrd="0" presId="urn:microsoft.com/office/officeart/2005/8/layout/hierarchy3"/>
    <dgm:cxn modelId="{7438ABEF-0B9C-4793-909F-A98DC24C3E7F}" srcId="{ED8C1C45-89EF-463A-BFF3-8363A4F28CD8}" destId="{157D8E49-F190-42AB-A441-79FD6551D47C}" srcOrd="1" destOrd="0" parTransId="{4EAA8DC1-DCB1-49A2-B7D7-D2CBAD383E3E}" sibTransId="{3D7DA401-2A5C-482E-B48A-C0B9BE3908AB}"/>
    <dgm:cxn modelId="{528CAB2A-7806-432C-8892-6ED9F401A59C}" srcId="{157D8E49-F190-42AB-A441-79FD6551D47C}" destId="{15E91D56-4BEA-4757-AFBA-D45A2C746AFD}" srcOrd="2" destOrd="0" parTransId="{6EEEAD85-AD5F-4F5B-BA46-9B77A0B5D17B}" sibTransId="{FE8B8675-6B1D-43D7-AD89-DD6345112D34}"/>
    <dgm:cxn modelId="{06FA41A1-1A44-4152-B5DB-F4F200E700C2}" srcId="{BAC546F3-4A32-42CF-851D-06B85134AAC2}" destId="{8BA35DF9-9039-45ED-90FE-6E758D936919}" srcOrd="1" destOrd="0" parTransId="{802BC594-3FCD-48B4-9706-1A56F107B9E8}" sibTransId="{6778FA9F-24D2-4EE8-95D4-1E3ADE309EF9}"/>
    <dgm:cxn modelId="{E6D8B215-1D05-47AA-9F1F-CF6AFF9DD2A3}" type="presOf" srcId="{157D8E49-F190-42AB-A441-79FD6551D47C}" destId="{106435F1-2380-47F2-AC99-6206B36EDB4D}" srcOrd="0" destOrd="0" presId="urn:microsoft.com/office/officeart/2005/8/layout/hierarchy3"/>
    <dgm:cxn modelId="{F20CE12E-E9F3-4C83-809E-B32E337552F4}" srcId="{ED8C1C45-89EF-463A-BFF3-8363A4F28CD8}" destId="{C4376928-414B-4608-9415-B38028EE9D30}" srcOrd="2" destOrd="0" parTransId="{97A64897-12C1-446F-934D-0EE9FDF6B05F}" sibTransId="{023EA753-1B27-446D-BB81-5FDBB3C0E9CB}"/>
    <dgm:cxn modelId="{E8BE9A5F-A0DE-48AC-8A40-43205E26A798}" type="presOf" srcId="{8BA35DF9-9039-45ED-90FE-6E758D936919}" destId="{CBFE2C54-0CA7-446E-AD89-FA881A6CF002}" srcOrd="0" destOrd="0" presId="urn:microsoft.com/office/officeart/2005/8/layout/hierarchy3"/>
    <dgm:cxn modelId="{CE41D627-9DBE-4C65-B3DD-DDDA93DA2668}" type="presOf" srcId="{ED8C1C45-89EF-463A-BFF3-8363A4F28CD8}" destId="{8018EC9D-94B1-44A2-AF8D-C374375F63A3}" srcOrd="0" destOrd="0" presId="urn:microsoft.com/office/officeart/2005/8/layout/hierarchy3"/>
    <dgm:cxn modelId="{86CCDF05-FE33-42A9-897E-137BBC0A4337}" type="presOf" srcId="{6EEEAD85-AD5F-4F5B-BA46-9B77A0B5D17B}" destId="{F1049046-9F42-4EFA-9C5D-8D9778E20472}" srcOrd="0" destOrd="0" presId="urn:microsoft.com/office/officeart/2005/8/layout/hierarchy3"/>
    <dgm:cxn modelId="{1A36925B-914F-4544-89CF-DD64201C096F}" type="presOf" srcId="{373D3568-BFFA-4CB7-BA16-707C85062211}" destId="{4AB6CF6B-4D14-43BC-849D-78C3BE712CCC}" srcOrd="0" destOrd="0" presId="urn:microsoft.com/office/officeart/2005/8/layout/hierarchy3"/>
    <dgm:cxn modelId="{653A2278-E187-4E9B-9FE3-38814487EB6A}" type="presOf" srcId="{BAC546F3-4A32-42CF-851D-06B85134AAC2}" destId="{B3F1A85A-30ED-49D4-B545-F1DC6067A330}" srcOrd="0" destOrd="0" presId="urn:microsoft.com/office/officeart/2005/8/layout/hierarchy3"/>
    <dgm:cxn modelId="{9055D430-4BD6-4714-B95A-AB193331BD5B}" type="presOf" srcId="{802BC594-3FCD-48B4-9706-1A56F107B9E8}" destId="{48487D4E-0956-46D3-B379-E31EED6EBB8C}" srcOrd="0" destOrd="0" presId="urn:microsoft.com/office/officeart/2005/8/layout/hierarchy3"/>
    <dgm:cxn modelId="{00980421-1E94-45F8-97DD-CECBCF0C38C2}" type="presOf" srcId="{C4376928-414B-4608-9415-B38028EE9D30}" destId="{F6050560-F048-450C-B5B9-B045C2F276A1}" srcOrd="0" destOrd="0" presId="urn:microsoft.com/office/officeart/2005/8/layout/hierarchy3"/>
    <dgm:cxn modelId="{7B2BD6F9-6D47-49A7-A830-A038D21E6E87}" srcId="{157D8E49-F190-42AB-A441-79FD6551D47C}" destId="{745AC4C6-7299-41C6-B19A-82D52B264A9F}" srcOrd="1" destOrd="0" parTransId="{00699A67-3F34-4259-B1D1-DACE9B5BF56F}" sibTransId="{07515371-C69C-41D7-B7DB-E09D1EC8CB91}"/>
    <dgm:cxn modelId="{0D558031-F0C5-48D3-B787-DC0C0E9334F6}" type="presOf" srcId="{15E91D56-4BEA-4757-AFBA-D45A2C746AFD}" destId="{4A26258E-D997-4667-9295-6E8DCB80C1ED}" srcOrd="0" destOrd="0" presId="urn:microsoft.com/office/officeart/2005/8/layout/hierarchy3"/>
    <dgm:cxn modelId="{457CB48C-56E4-47A2-A7F9-BB445AE9F8C9}" type="presOf" srcId="{FE672E80-A2F6-42A2-85DA-876BB2F01194}" destId="{B2C74A72-72CE-4146-9967-74B5D8139207}" srcOrd="0" destOrd="0" presId="urn:microsoft.com/office/officeart/2005/8/layout/hierarchy3"/>
    <dgm:cxn modelId="{A4B27296-6ED0-413F-833C-0EF15C57FCDD}" type="presOf" srcId="{328DFD5C-9EFA-40B2-8DBF-3CD647A91E48}" destId="{57A66D90-936E-44E5-AE7D-2B6CB8F32C74}" srcOrd="0" destOrd="0" presId="urn:microsoft.com/office/officeart/2005/8/layout/hierarchy3"/>
    <dgm:cxn modelId="{053AB7EB-6A5C-4C0C-A769-A09C5641DF54}" type="presOf" srcId="{745AC4C6-7299-41C6-B19A-82D52B264A9F}" destId="{1BE8E32F-A3CD-43E5-8EB8-A88E0E3BFB2B}" srcOrd="0" destOrd="0" presId="urn:microsoft.com/office/officeart/2005/8/layout/hierarchy3"/>
    <dgm:cxn modelId="{5C151F85-97C7-492F-8C31-E39A4789637A}" type="presOf" srcId="{00699A67-3F34-4259-B1D1-DACE9B5BF56F}" destId="{F4601023-393C-4B1B-A5F7-F256915F46C6}" srcOrd="0" destOrd="0" presId="urn:microsoft.com/office/officeart/2005/8/layout/hierarchy3"/>
    <dgm:cxn modelId="{6A211D53-B4B2-44D9-A577-D11302B253AA}" type="presOf" srcId="{BAC546F3-4A32-42CF-851D-06B85134AAC2}" destId="{E14EF467-A2DD-4749-8BC8-FC5C088C9F97}" srcOrd="1" destOrd="0" presId="urn:microsoft.com/office/officeart/2005/8/layout/hierarchy3"/>
    <dgm:cxn modelId="{E4274EBF-04F0-486B-B9DB-1058D31DB077}" type="presOf" srcId="{C4376928-414B-4608-9415-B38028EE9D30}" destId="{02A87D07-B832-413C-BD46-D322F3E0B087}" srcOrd="1" destOrd="0" presId="urn:microsoft.com/office/officeart/2005/8/layout/hierarchy3"/>
    <dgm:cxn modelId="{D6E708AB-B5A4-4F0D-81F5-36BA828679F9}" srcId="{ED8C1C45-89EF-463A-BFF3-8363A4F28CD8}" destId="{BAC546F3-4A32-42CF-851D-06B85134AAC2}" srcOrd="0" destOrd="0" parTransId="{EA25EF8F-1822-4275-A7BB-62C71986BA59}" sibTransId="{69802334-DC71-4B6D-958E-CF375A2AEDB0}"/>
    <dgm:cxn modelId="{A36C7C4C-4DCF-4689-A9C1-B2097F72DB3C}" type="presOf" srcId="{157D8E49-F190-42AB-A441-79FD6551D47C}" destId="{97A5488D-724B-4F53-BAE9-E09589309966}" srcOrd="1" destOrd="0" presId="urn:microsoft.com/office/officeart/2005/8/layout/hierarchy3"/>
    <dgm:cxn modelId="{AE41DB0C-3F04-44DA-80CA-301734A75309}" type="presParOf" srcId="{8018EC9D-94B1-44A2-AF8D-C374375F63A3}" destId="{BE47A8A2-C677-425C-9F7A-AF0DC87480FD}" srcOrd="0" destOrd="0" presId="urn:microsoft.com/office/officeart/2005/8/layout/hierarchy3"/>
    <dgm:cxn modelId="{0B2B8EC8-C454-46F9-914C-111DA12B8616}" type="presParOf" srcId="{BE47A8A2-C677-425C-9F7A-AF0DC87480FD}" destId="{5D3C5162-1377-4C51-820A-58CBE3CD1049}" srcOrd="0" destOrd="0" presId="urn:microsoft.com/office/officeart/2005/8/layout/hierarchy3"/>
    <dgm:cxn modelId="{800763B3-1371-4588-8A1B-3A3932632821}" type="presParOf" srcId="{5D3C5162-1377-4C51-820A-58CBE3CD1049}" destId="{B3F1A85A-30ED-49D4-B545-F1DC6067A330}" srcOrd="0" destOrd="0" presId="urn:microsoft.com/office/officeart/2005/8/layout/hierarchy3"/>
    <dgm:cxn modelId="{7D33914B-E388-4011-8F97-142D0F12480E}" type="presParOf" srcId="{5D3C5162-1377-4C51-820A-58CBE3CD1049}" destId="{E14EF467-A2DD-4749-8BC8-FC5C088C9F97}" srcOrd="1" destOrd="0" presId="urn:microsoft.com/office/officeart/2005/8/layout/hierarchy3"/>
    <dgm:cxn modelId="{811475A9-42DF-4510-9DAF-E4A9659F16E8}" type="presParOf" srcId="{BE47A8A2-C677-425C-9F7A-AF0DC87480FD}" destId="{48F56D69-E9CC-4037-B522-D7AA61E8BF96}" srcOrd="1" destOrd="0" presId="urn:microsoft.com/office/officeart/2005/8/layout/hierarchy3"/>
    <dgm:cxn modelId="{1A79C1BA-6C65-47CA-B044-3A1B74BEA833}" type="presParOf" srcId="{48F56D69-E9CC-4037-B522-D7AA61E8BF96}" destId="{B2C74A72-72CE-4146-9967-74B5D8139207}" srcOrd="0" destOrd="0" presId="urn:microsoft.com/office/officeart/2005/8/layout/hierarchy3"/>
    <dgm:cxn modelId="{068BF58A-97C9-46E6-89D6-D9E7ED12BDAF}" type="presParOf" srcId="{48F56D69-E9CC-4037-B522-D7AA61E8BF96}" destId="{4AB6CF6B-4D14-43BC-849D-78C3BE712CCC}" srcOrd="1" destOrd="0" presId="urn:microsoft.com/office/officeart/2005/8/layout/hierarchy3"/>
    <dgm:cxn modelId="{C0CD11B9-CAE1-45F1-B5DF-A9DB129CEFA4}" type="presParOf" srcId="{48F56D69-E9CC-4037-B522-D7AA61E8BF96}" destId="{48487D4E-0956-46D3-B379-E31EED6EBB8C}" srcOrd="2" destOrd="0" presId="urn:microsoft.com/office/officeart/2005/8/layout/hierarchy3"/>
    <dgm:cxn modelId="{711B3731-EA74-4AAE-A982-895D8BF39E75}" type="presParOf" srcId="{48F56D69-E9CC-4037-B522-D7AA61E8BF96}" destId="{CBFE2C54-0CA7-446E-AD89-FA881A6CF002}" srcOrd="3" destOrd="0" presId="urn:microsoft.com/office/officeart/2005/8/layout/hierarchy3"/>
    <dgm:cxn modelId="{2600A23C-7EC4-44D1-8984-3FA6906D3F6C}" type="presParOf" srcId="{8018EC9D-94B1-44A2-AF8D-C374375F63A3}" destId="{7DCFF2D6-2682-44E6-B820-231028CAB2F2}" srcOrd="1" destOrd="0" presId="urn:microsoft.com/office/officeart/2005/8/layout/hierarchy3"/>
    <dgm:cxn modelId="{CB387BD6-9F8B-4E5D-8F5A-EB8A0D0E0BBC}" type="presParOf" srcId="{7DCFF2D6-2682-44E6-B820-231028CAB2F2}" destId="{236D31C6-2A44-401A-A654-C1E34999E141}" srcOrd="0" destOrd="0" presId="urn:microsoft.com/office/officeart/2005/8/layout/hierarchy3"/>
    <dgm:cxn modelId="{6AD29C70-957A-4AD6-A23D-1A8FDA9248BF}" type="presParOf" srcId="{236D31C6-2A44-401A-A654-C1E34999E141}" destId="{106435F1-2380-47F2-AC99-6206B36EDB4D}" srcOrd="0" destOrd="0" presId="urn:microsoft.com/office/officeart/2005/8/layout/hierarchy3"/>
    <dgm:cxn modelId="{948C6C6A-50D3-474A-B7D8-8C80117ABA41}" type="presParOf" srcId="{236D31C6-2A44-401A-A654-C1E34999E141}" destId="{97A5488D-724B-4F53-BAE9-E09589309966}" srcOrd="1" destOrd="0" presId="urn:microsoft.com/office/officeart/2005/8/layout/hierarchy3"/>
    <dgm:cxn modelId="{6C0D8074-224A-4BDE-B2C7-0D128BDA0450}" type="presParOf" srcId="{7DCFF2D6-2682-44E6-B820-231028CAB2F2}" destId="{64B0F98F-866C-4795-B295-2AD3B28E5D4C}" srcOrd="1" destOrd="0" presId="urn:microsoft.com/office/officeart/2005/8/layout/hierarchy3"/>
    <dgm:cxn modelId="{0A54047A-4088-4E79-9569-2D5C161A3734}" type="presParOf" srcId="{64B0F98F-866C-4795-B295-2AD3B28E5D4C}" destId="{ED8A1ABE-E275-48D5-8D74-E1B065E17750}" srcOrd="0" destOrd="0" presId="urn:microsoft.com/office/officeart/2005/8/layout/hierarchy3"/>
    <dgm:cxn modelId="{1B9DFCE7-713F-489E-A2A4-4DA8AF815CCF}" type="presParOf" srcId="{64B0F98F-866C-4795-B295-2AD3B28E5D4C}" destId="{57A66D90-936E-44E5-AE7D-2B6CB8F32C74}" srcOrd="1" destOrd="0" presId="urn:microsoft.com/office/officeart/2005/8/layout/hierarchy3"/>
    <dgm:cxn modelId="{33B903BB-7FF5-4226-8996-F205E5400630}" type="presParOf" srcId="{64B0F98F-866C-4795-B295-2AD3B28E5D4C}" destId="{F4601023-393C-4B1B-A5F7-F256915F46C6}" srcOrd="2" destOrd="0" presId="urn:microsoft.com/office/officeart/2005/8/layout/hierarchy3"/>
    <dgm:cxn modelId="{78771CCA-7512-4BCE-840E-2E3D2C151EF0}" type="presParOf" srcId="{64B0F98F-866C-4795-B295-2AD3B28E5D4C}" destId="{1BE8E32F-A3CD-43E5-8EB8-A88E0E3BFB2B}" srcOrd="3" destOrd="0" presId="urn:microsoft.com/office/officeart/2005/8/layout/hierarchy3"/>
    <dgm:cxn modelId="{14230D00-8D91-4359-8B13-175CE155A7E9}" type="presParOf" srcId="{64B0F98F-866C-4795-B295-2AD3B28E5D4C}" destId="{F1049046-9F42-4EFA-9C5D-8D9778E20472}" srcOrd="4" destOrd="0" presId="urn:microsoft.com/office/officeart/2005/8/layout/hierarchy3"/>
    <dgm:cxn modelId="{3719EEFB-9501-4784-BFA7-5C60546CEAA2}" type="presParOf" srcId="{64B0F98F-866C-4795-B295-2AD3B28E5D4C}" destId="{4A26258E-D997-4667-9295-6E8DCB80C1ED}" srcOrd="5" destOrd="0" presId="urn:microsoft.com/office/officeart/2005/8/layout/hierarchy3"/>
    <dgm:cxn modelId="{5D67441A-971A-46BC-8582-C276A8A1F314}" type="presParOf" srcId="{8018EC9D-94B1-44A2-AF8D-C374375F63A3}" destId="{92454E68-BAC0-48F3-A163-A746820828AD}" srcOrd="2" destOrd="0" presId="urn:microsoft.com/office/officeart/2005/8/layout/hierarchy3"/>
    <dgm:cxn modelId="{319E58A7-C5CC-4FBE-944A-0BD8419E7BAC}" type="presParOf" srcId="{92454E68-BAC0-48F3-A163-A746820828AD}" destId="{D6F5F5F6-5A1E-46B6-A898-B8F2EB7A57D7}" srcOrd="0" destOrd="0" presId="urn:microsoft.com/office/officeart/2005/8/layout/hierarchy3"/>
    <dgm:cxn modelId="{EBCAA2A0-BFA4-47BC-9F68-699C4E7FF08C}" type="presParOf" srcId="{D6F5F5F6-5A1E-46B6-A898-B8F2EB7A57D7}" destId="{F6050560-F048-450C-B5B9-B045C2F276A1}" srcOrd="0" destOrd="0" presId="urn:microsoft.com/office/officeart/2005/8/layout/hierarchy3"/>
    <dgm:cxn modelId="{D0954989-0325-493A-8F94-336DE60065D9}" type="presParOf" srcId="{D6F5F5F6-5A1E-46B6-A898-B8F2EB7A57D7}" destId="{02A87D07-B832-413C-BD46-D322F3E0B087}" srcOrd="1" destOrd="0" presId="urn:microsoft.com/office/officeart/2005/8/layout/hierarchy3"/>
    <dgm:cxn modelId="{A0380805-CF2B-4D07-8B32-4297716F3E7F}" type="presParOf" srcId="{92454E68-BAC0-48F3-A163-A746820828AD}" destId="{4B5BDC1C-6D3E-4E34-ACEE-F049FE99FA01}" srcOrd="1"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6A58BA08-6E3C-4175-A403-93D7EFDDABF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E1E8223-62A8-4256-BDDF-1D7CD0EAF57B}">
      <dgm:prSet/>
      <dgm:spPr>
        <a:solidFill>
          <a:schemeClr val="accent4">
            <a:lumMod val="40000"/>
            <a:lumOff val="60000"/>
          </a:schemeClr>
        </a:solidFill>
      </dgm:spPr>
      <dgm:t>
        <a:bodyPr/>
        <a:lstStyle/>
        <a:p>
          <a:r>
            <a:rPr lang="en-US">
              <a:solidFill>
                <a:schemeClr val="tx1"/>
              </a:solidFill>
              <a:latin typeface="Avenir Next LT Pro" panose="020B0504020202020204" pitchFamily="34" charset="0"/>
            </a:rPr>
            <a:t>Any available assessments </a:t>
          </a:r>
        </a:p>
      </dgm:t>
    </dgm:pt>
    <dgm:pt modelId="{542D5AA8-4D28-4C9A-A924-C4879B6D45F3}" type="parTrans" cxnId="{9AE9FDC3-0576-4AEE-AB26-2ADFBF1BF802}">
      <dgm:prSet/>
      <dgm:spPr/>
      <dgm:t>
        <a:bodyPr/>
        <a:lstStyle/>
        <a:p>
          <a:endParaRPr lang="en-US"/>
        </a:p>
      </dgm:t>
    </dgm:pt>
    <dgm:pt modelId="{F12FD4BE-7316-4C4F-BD2F-1A30D72F242C}" type="sibTrans" cxnId="{9AE9FDC3-0576-4AEE-AB26-2ADFBF1BF802}">
      <dgm:prSet/>
      <dgm:spPr/>
      <dgm:t>
        <a:bodyPr/>
        <a:lstStyle/>
        <a:p>
          <a:endParaRPr lang="en-US"/>
        </a:p>
      </dgm:t>
    </dgm:pt>
    <dgm:pt modelId="{49EC0754-5BBA-49B2-B590-4F361485C9F5}">
      <dgm:prSet/>
      <dgm:spPr/>
      <dgm:t>
        <a:bodyPr/>
        <a:lstStyle/>
        <a:p>
          <a:r>
            <a:rPr lang="en-US">
              <a:solidFill>
                <a:schemeClr val="tx1"/>
              </a:solidFill>
              <a:latin typeface="Avenir Next LT Pro" panose="020B0504020202020204" pitchFamily="34" charset="0"/>
            </a:rPr>
            <a:t>Child’s placement agreement</a:t>
          </a:r>
        </a:p>
      </dgm:t>
    </dgm:pt>
    <dgm:pt modelId="{D4C7C61A-513B-425D-ABDD-6791582E0B2F}" type="parTrans" cxnId="{C20950E4-9D8D-4AA8-945A-2D6456E1EF61}">
      <dgm:prSet/>
      <dgm:spPr/>
      <dgm:t>
        <a:bodyPr/>
        <a:lstStyle/>
        <a:p>
          <a:endParaRPr lang="en-US"/>
        </a:p>
      </dgm:t>
    </dgm:pt>
    <dgm:pt modelId="{2C0A4492-CFC2-4637-81FB-10B682D536A5}" type="sibTrans" cxnId="{C20950E4-9D8D-4AA8-945A-2D6456E1EF61}">
      <dgm:prSet/>
      <dgm:spPr/>
      <dgm:t>
        <a:bodyPr/>
        <a:lstStyle/>
        <a:p>
          <a:endParaRPr lang="en-US"/>
        </a:p>
      </dgm:t>
    </dgm:pt>
    <dgm:pt modelId="{37F367ED-D6A8-442D-9B41-4A544A9AC0FC}">
      <dgm:prSet/>
      <dgm:spPr>
        <a:solidFill>
          <a:schemeClr val="accent2">
            <a:lumMod val="40000"/>
            <a:lumOff val="60000"/>
          </a:schemeClr>
        </a:solidFill>
      </dgm:spPr>
      <dgm:t>
        <a:bodyPr/>
        <a:lstStyle/>
        <a:p>
          <a:r>
            <a:rPr lang="en-US">
              <a:solidFill>
                <a:schemeClr val="tx1"/>
              </a:solidFill>
              <a:latin typeface="Avenir Next LT Pro" panose="020B0504020202020204" pitchFamily="34" charset="0"/>
            </a:rPr>
            <a:t>Comprehensive Placement Assessment</a:t>
          </a:r>
        </a:p>
        <a:p>
          <a:r>
            <a:rPr lang="en-US">
              <a:solidFill>
                <a:schemeClr val="tx1"/>
              </a:solidFill>
              <a:latin typeface="Avenir Next LT Pro" panose="020B0504020202020204" pitchFamily="34" charset="0"/>
            </a:rPr>
            <a:t> (most recent upon placement)</a:t>
          </a:r>
        </a:p>
      </dgm:t>
    </dgm:pt>
    <dgm:pt modelId="{2A944E23-7A17-406E-AF4B-0CA844893B83}" type="parTrans" cxnId="{1F63AAF4-B615-4265-9518-C6E88CB40648}">
      <dgm:prSet/>
      <dgm:spPr/>
      <dgm:t>
        <a:bodyPr/>
        <a:lstStyle/>
        <a:p>
          <a:endParaRPr lang="en-US"/>
        </a:p>
      </dgm:t>
    </dgm:pt>
    <dgm:pt modelId="{E3D41C30-7E9D-46BF-AC95-B3FDC4E0DC9F}" type="sibTrans" cxnId="{1F63AAF4-B615-4265-9518-C6E88CB40648}">
      <dgm:prSet/>
      <dgm:spPr/>
      <dgm:t>
        <a:bodyPr/>
        <a:lstStyle/>
        <a:p>
          <a:endParaRPr lang="en-US"/>
        </a:p>
      </dgm:t>
    </dgm:pt>
    <dgm:pt modelId="{1A105105-0B61-4923-9A20-166E35CBB61E}">
      <dgm:prSet/>
      <dgm:spPr/>
      <dgm:t>
        <a:bodyPr/>
        <a:lstStyle/>
        <a:p>
          <a:r>
            <a:rPr lang="en-US">
              <a:solidFill>
                <a:schemeClr val="tx1"/>
              </a:solidFill>
              <a:latin typeface="Avenir Next LT Pro" panose="020B0504020202020204" pitchFamily="34" charset="0"/>
            </a:rPr>
            <a:t>CCA participation ongoing</a:t>
          </a:r>
        </a:p>
      </dgm:t>
    </dgm:pt>
    <dgm:pt modelId="{B8CC53FE-0209-4892-9FC9-DBBC739EF477}" type="parTrans" cxnId="{A1859F89-3CBF-4702-9A13-4A188AB81306}">
      <dgm:prSet/>
      <dgm:spPr/>
      <dgm:t>
        <a:bodyPr/>
        <a:lstStyle/>
        <a:p>
          <a:endParaRPr lang="en-US"/>
        </a:p>
      </dgm:t>
    </dgm:pt>
    <dgm:pt modelId="{522A87A0-6778-445D-ACBB-D5B3722592F7}" type="sibTrans" cxnId="{A1859F89-3CBF-4702-9A13-4A188AB81306}">
      <dgm:prSet/>
      <dgm:spPr/>
      <dgm:t>
        <a:bodyPr/>
        <a:lstStyle/>
        <a:p>
          <a:endParaRPr lang="en-US"/>
        </a:p>
      </dgm:t>
    </dgm:pt>
    <dgm:pt modelId="{4C2B7711-39CC-4BF3-AB3F-7A25A5BD1EEF}" type="pres">
      <dgm:prSet presAssocID="{6A58BA08-6E3C-4175-A403-93D7EFDDABF4}" presName="linear" presStyleCnt="0">
        <dgm:presLayoutVars>
          <dgm:animLvl val="lvl"/>
          <dgm:resizeHandles val="exact"/>
        </dgm:presLayoutVars>
      </dgm:prSet>
      <dgm:spPr/>
      <dgm:t>
        <a:bodyPr/>
        <a:lstStyle/>
        <a:p>
          <a:endParaRPr lang="en-US"/>
        </a:p>
      </dgm:t>
    </dgm:pt>
    <dgm:pt modelId="{8EE3739F-6E0E-4FE0-AADA-02A40BE592DF}" type="pres">
      <dgm:prSet presAssocID="{6E1E8223-62A8-4256-BDDF-1D7CD0EAF57B}" presName="parentText" presStyleLbl="node1" presStyleIdx="0" presStyleCnt="3">
        <dgm:presLayoutVars>
          <dgm:chMax val="0"/>
          <dgm:bulletEnabled val="1"/>
        </dgm:presLayoutVars>
      </dgm:prSet>
      <dgm:spPr/>
      <dgm:t>
        <a:bodyPr/>
        <a:lstStyle/>
        <a:p>
          <a:endParaRPr lang="en-US"/>
        </a:p>
      </dgm:t>
    </dgm:pt>
    <dgm:pt modelId="{AE4C0BDC-2C7B-4122-A47C-3DDFC70C86A2}" type="pres">
      <dgm:prSet presAssocID="{F12FD4BE-7316-4C4F-BD2F-1A30D72F242C}" presName="spacer" presStyleCnt="0"/>
      <dgm:spPr/>
    </dgm:pt>
    <dgm:pt modelId="{28F6D8EC-D62C-40E5-86A2-4A3C62DDC16D}" type="pres">
      <dgm:prSet presAssocID="{49EC0754-5BBA-49B2-B590-4F361485C9F5}" presName="parentText" presStyleLbl="node1" presStyleIdx="1" presStyleCnt="3">
        <dgm:presLayoutVars>
          <dgm:chMax val="0"/>
          <dgm:bulletEnabled val="1"/>
        </dgm:presLayoutVars>
      </dgm:prSet>
      <dgm:spPr/>
      <dgm:t>
        <a:bodyPr/>
        <a:lstStyle/>
        <a:p>
          <a:endParaRPr lang="en-US"/>
        </a:p>
      </dgm:t>
    </dgm:pt>
    <dgm:pt modelId="{3E13D2BE-45E3-498D-9B2F-5422762C62CA}" type="pres">
      <dgm:prSet presAssocID="{2C0A4492-CFC2-4637-81FB-10B682D536A5}" presName="spacer" presStyleCnt="0"/>
      <dgm:spPr/>
    </dgm:pt>
    <dgm:pt modelId="{C9FB04D3-50DB-44AF-A24B-3DD6AB640428}" type="pres">
      <dgm:prSet presAssocID="{37F367ED-D6A8-442D-9B41-4A544A9AC0FC}" presName="parentText" presStyleLbl="node1" presStyleIdx="2" presStyleCnt="3">
        <dgm:presLayoutVars>
          <dgm:chMax val="0"/>
          <dgm:bulletEnabled val="1"/>
        </dgm:presLayoutVars>
      </dgm:prSet>
      <dgm:spPr/>
      <dgm:t>
        <a:bodyPr/>
        <a:lstStyle/>
        <a:p>
          <a:endParaRPr lang="en-US"/>
        </a:p>
      </dgm:t>
    </dgm:pt>
    <dgm:pt modelId="{22028D07-84F6-48C1-99FE-51DF2180E559}" type="pres">
      <dgm:prSet presAssocID="{37F367ED-D6A8-442D-9B41-4A544A9AC0FC}" presName="childText" presStyleLbl="revTx" presStyleIdx="0" presStyleCnt="1">
        <dgm:presLayoutVars>
          <dgm:bulletEnabled val="1"/>
        </dgm:presLayoutVars>
      </dgm:prSet>
      <dgm:spPr/>
      <dgm:t>
        <a:bodyPr/>
        <a:lstStyle/>
        <a:p>
          <a:endParaRPr lang="en-US"/>
        </a:p>
      </dgm:t>
    </dgm:pt>
  </dgm:ptLst>
  <dgm:cxnLst>
    <dgm:cxn modelId="{A1859F89-3CBF-4702-9A13-4A188AB81306}" srcId="{37F367ED-D6A8-442D-9B41-4A544A9AC0FC}" destId="{1A105105-0B61-4923-9A20-166E35CBB61E}" srcOrd="0" destOrd="0" parTransId="{B8CC53FE-0209-4892-9FC9-DBBC739EF477}" sibTransId="{522A87A0-6778-445D-ACBB-D5B3722592F7}"/>
    <dgm:cxn modelId="{535BF71E-7283-4F6C-BC59-FFF1D9A15D0E}" type="presOf" srcId="{37F367ED-D6A8-442D-9B41-4A544A9AC0FC}" destId="{C9FB04D3-50DB-44AF-A24B-3DD6AB640428}" srcOrd="0" destOrd="0" presId="urn:microsoft.com/office/officeart/2005/8/layout/vList2"/>
    <dgm:cxn modelId="{9AE9FDC3-0576-4AEE-AB26-2ADFBF1BF802}" srcId="{6A58BA08-6E3C-4175-A403-93D7EFDDABF4}" destId="{6E1E8223-62A8-4256-BDDF-1D7CD0EAF57B}" srcOrd="0" destOrd="0" parTransId="{542D5AA8-4D28-4C9A-A924-C4879B6D45F3}" sibTransId="{F12FD4BE-7316-4C4F-BD2F-1A30D72F242C}"/>
    <dgm:cxn modelId="{49D65579-5C65-4912-90F3-D6E0DDDD6071}" type="presOf" srcId="{6E1E8223-62A8-4256-BDDF-1D7CD0EAF57B}" destId="{8EE3739F-6E0E-4FE0-AADA-02A40BE592DF}" srcOrd="0" destOrd="0" presId="urn:microsoft.com/office/officeart/2005/8/layout/vList2"/>
    <dgm:cxn modelId="{2B2F2014-EF40-4677-9634-53567CA6EB42}" type="presOf" srcId="{6A58BA08-6E3C-4175-A403-93D7EFDDABF4}" destId="{4C2B7711-39CC-4BF3-AB3F-7A25A5BD1EEF}" srcOrd="0" destOrd="0" presId="urn:microsoft.com/office/officeart/2005/8/layout/vList2"/>
    <dgm:cxn modelId="{C20950E4-9D8D-4AA8-945A-2D6456E1EF61}" srcId="{6A58BA08-6E3C-4175-A403-93D7EFDDABF4}" destId="{49EC0754-5BBA-49B2-B590-4F361485C9F5}" srcOrd="1" destOrd="0" parTransId="{D4C7C61A-513B-425D-ABDD-6791582E0B2F}" sibTransId="{2C0A4492-CFC2-4637-81FB-10B682D536A5}"/>
    <dgm:cxn modelId="{1F63AAF4-B615-4265-9518-C6E88CB40648}" srcId="{6A58BA08-6E3C-4175-A403-93D7EFDDABF4}" destId="{37F367ED-D6A8-442D-9B41-4A544A9AC0FC}" srcOrd="2" destOrd="0" parTransId="{2A944E23-7A17-406E-AF4B-0CA844893B83}" sibTransId="{E3D41C30-7E9D-46BF-AC95-B3FDC4E0DC9F}"/>
    <dgm:cxn modelId="{A8BC00E6-61D7-463E-AEEF-D5874B89B5A5}" type="presOf" srcId="{49EC0754-5BBA-49B2-B590-4F361485C9F5}" destId="{28F6D8EC-D62C-40E5-86A2-4A3C62DDC16D}" srcOrd="0" destOrd="0" presId="urn:microsoft.com/office/officeart/2005/8/layout/vList2"/>
    <dgm:cxn modelId="{7DA9A35B-4E09-4186-88E0-60470039D0BB}" type="presOf" srcId="{1A105105-0B61-4923-9A20-166E35CBB61E}" destId="{22028D07-84F6-48C1-99FE-51DF2180E559}" srcOrd="0" destOrd="0" presId="urn:microsoft.com/office/officeart/2005/8/layout/vList2"/>
    <dgm:cxn modelId="{794F905B-837B-4FCD-8318-7D584C598495}" type="presParOf" srcId="{4C2B7711-39CC-4BF3-AB3F-7A25A5BD1EEF}" destId="{8EE3739F-6E0E-4FE0-AADA-02A40BE592DF}" srcOrd="0" destOrd="0" presId="urn:microsoft.com/office/officeart/2005/8/layout/vList2"/>
    <dgm:cxn modelId="{87CA9315-CCE4-481D-8F0C-BF4A7A0050D9}" type="presParOf" srcId="{4C2B7711-39CC-4BF3-AB3F-7A25A5BD1EEF}" destId="{AE4C0BDC-2C7B-4122-A47C-3DDFC70C86A2}" srcOrd="1" destOrd="0" presId="urn:microsoft.com/office/officeart/2005/8/layout/vList2"/>
    <dgm:cxn modelId="{98EC175F-30ED-44F0-95B4-F7D559088558}" type="presParOf" srcId="{4C2B7711-39CC-4BF3-AB3F-7A25A5BD1EEF}" destId="{28F6D8EC-D62C-40E5-86A2-4A3C62DDC16D}" srcOrd="2" destOrd="0" presId="urn:microsoft.com/office/officeart/2005/8/layout/vList2"/>
    <dgm:cxn modelId="{9FA75656-8F49-43B9-BC64-4AF1FD982FBD}" type="presParOf" srcId="{4C2B7711-39CC-4BF3-AB3F-7A25A5BD1EEF}" destId="{3E13D2BE-45E3-498D-9B2F-5422762C62CA}" srcOrd="3" destOrd="0" presId="urn:microsoft.com/office/officeart/2005/8/layout/vList2"/>
    <dgm:cxn modelId="{9D11A0B8-79CD-4AB1-AE28-8E16D6827C29}" type="presParOf" srcId="{4C2B7711-39CC-4BF3-AB3F-7A25A5BD1EEF}" destId="{C9FB04D3-50DB-44AF-A24B-3DD6AB640428}" srcOrd="4" destOrd="0" presId="urn:microsoft.com/office/officeart/2005/8/layout/vList2"/>
    <dgm:cxn modelId="{F2101B4A-ADFC-4978-BEA4-0710C6A78E0D}" type="presParOf" srcId="{4C2B7711-39CC-4BF3-AB3F-7A25A5BD1EEF}" destId="{22028D07-84F6-48C1-99FE-51DF2180E559}"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BE8A6BED-21D4-4F16-90AF-B1A06C279F48}" type="doc">
      <dgm:prSet loTypeId="urn:microsoft.com/office/officeart/2008/layout/LinedList" loCatId="list" qsTypeId="urn:microsoft.com/office/officeart/2005/8/quickstyle/simple1" qsCatId="simple" csTypeId="urn:microsoft.com/office/officeart/2005/8/colors/accent2_3" csCatId="accent2"/>
      <dgm:spPr/>
      <dgm:t>
        <a:bodyPr/>
        <a:lstStyle/>
        <a:p>
          <a:endParaRPr lang="en-US"/>
        </a:p>
      </dgm:t>
    </dgm:pt>
    <dgm:pt modelId="{EE33BB88-A4C2-4089-B0E5-80609D20827A}">
      <dgm:prSet custT="1"/>
      <dgm:spPr/>
      <dgm:t>
        <a:bodyPr/>
        <a:lstStyle/>
        <a:p>
          <a:r>
            <a:rPr lang="en-US" sz="2400">
              <a:latin typeface="Avenir Next LT Pro" panose="020B0504020202020204" pitchFamily="34" charset="0"/>
            </a:rPr>
            <a:t>Discharge planning shall include input from the child, the child’s parent or guardian, foster parents, caregiver, Department, and guardian ad litem, and a copy shall be provided to the child’s welfare professional.  </a:t>
          </a:r>
        </a:p>
      </dgm:t>
    </dgm:pt>
    <dgm:pt modelId="{DB84786E-0BC2-47C5-B5D7-AD7D87A4F588}" type="parTrans" cxnId="{754419D8-37CE-4111-8A7A-1EB8F701D774}">
      <dgm:prSet/>
      <dgm:spPr/>
      <dgm:t>
        <a:bodyPr/>
        <a:lstStyle/>
        <a:p>
          <a:endParaRPr lang="en-US" sz="2000"/>
        </a:p>
      </dgm:t>
    </dgm:pt>
    <dgm:pt modelId="{7EFB6BC0-AA92-4742-B3F1-7563271F057A}" type="sibTrans" cxnId="{754419D8-37CE-4111-8A7A-1EB8F701D774}">
      <dgm:prSet/>
      <dgm:spPr/>
      <dgm:t>
        <a:bodyPr/>
        <a:lstStyle/>
        <a:p>
          <a:endParaRPr lang="en-US" sz="2000"/>
        </a:p>
      </dgm:t>
    </dgm:pt>
    <dgm:pt modelId="{28FB3117-96C1-48B6-83D7-5F336EFCD6A2}">
      <dgm:prSet custT="1"/>
      <dgm:spPr/>
      <dgm:t>
        <a:bodyPr/>
        <a:lstStyle/>
        <a:p>
          <a:r>
            <a:rPr lang="en-US" sz="2400">
              <a:latin typeface="Avenir Next LT Pro" panose="020B0504020202020204" pitchFamily="34" charset="0"/>
            </a:rPr>
            <a:t>Aftercare plans shall, at minimum, reflect recommendations for services, where appropriate, and document any referrals generated, and include at least one (1) documented contact with the discharged child or his or her family within the first 30 days following discharge. </a:t>
          </a:r>
        </a:p>
      </dgm:t>
    </dgm:pt>
    <dgm:pt modelId="{68340C6C-DF05-415F-A787-464933A38C71}" type="parTrans" cxnId="{00DDF056-B7A8-4B54-8DDF-01DE1FAC00A8}">
      <dgm:prSet/>
      <dgm:spPr/>
      <dgm:t>
        <a:bodyPr/>
        <a:lstStyle/>
        <a:p>
          <a:endParaRPr lang="en-US" sz="2000"/>
        </a:p>
      </dgm:t>
    </dgm:pt>
    <dgm:pt modelId="{EB6CB607-E616-4B6B-AC4A-8477BFBBDB64}" type="sibTrans" cxnId="{00DDF056-B7A8-4B54-8DDF-01DE1FAC00A8}">
      <dgm:prSet/>
      <dgm:spPr/>
      <dgm:t>
        <a:bodyPr/>
        <a:lstStyle/>
        <a:p>
          <a:endParaRPr lang="en-US" sz="2000"/>
        </a:p>
      </dgm:t>
    </dgm:pt>
    <dgm:pt modelId="{9A1FC54C-6251-4BEB-A206-A275D740CD87}" type="pres">
      <dgm:prSet presAssocID="{BE8A6BED-21D4-4F16-90AF-B1A06C279F48}" presName="vert0" presStyleCnt="0">
        <dgm:presLayoutVars>
          <dgm:dir/>
          <dgm:animOne val="branch"/>
          <dgm:animLvl val="lvl"/>
        </dgm:presLayoutVars>
      </dgm:prSet>
      <dgm:spPr/>
      <dgm:t>
        <a:bodyPr/>
        <a:lstStyle/>
        <a:p>
          <a:endParaRPr lang="en-US"/>
        </a:p>
      </dgm:t>
    </dgm:pt>
    <dgm:pt modelId="{A37A553F-E183-4E17-9310-F9E6ADBA1E93}" type="pres">
      <dgm:prSet presAssocID="{EE33BB88-A4C2-4089-B0E5-80609D20827A}" presName="thickLine" presStyleLbl="alignNode1" presStyleIdx="0" presStyleCnt="2"/>
      <dgm:spPr/>
    </dgm:pt>
    <dgm:pt modelId="{CC2851DD-9D4C-42B8-9792-EB08608907BB}" type="pres">
      <dgm:prSet presAssocID="{EE33BB88-A4C2-4089-B0E5-80609D20827A}" presName="horz1" presStyleCnt="0"/>
      <dgm:spPr/>
    </dgm:pt>
    <dgm:pt modelId="{C154BFFC-A136-49CB-B951-9AF20A03253D}" type="pres">
      <dgm:prSet presAssocID="{EE33BB88-A4C2-4089-B0E5-80609D20827A}" presName="tx1" presStyleLbl="revTx" presStyleIdx="0" presStyleCnt="2"/>
      <dgm:spPr/>
      <dgm:t>
        <a:bodyPr/>
        <a:lstStyle/>
        <a:p>
          <a:endParaRPr lang="en-US"/>
        </a:p>
      </dgm:t>
    </dgm:pt>
    <dgm:pt modelId="{33292C7D-55D7-4B78-9E78-72F6BCBCD132}" type="pres">
      <dgm:prSet presAssocID="{EE33BB88-A4C2-4089-B0E5-80609D20827A}" presName="vert1" presStyleCnt="0"/>
      <dgm:spPr/>
    </dgm:pt>
    <dgm:pt modelId="{7262228D-EB90-4C1F-A7C7-52CF264424DC}" type="pres">
      <dgm:prSet presAssocID="{28FB3117-96C1-48B6-83D7-5F336EFCD6A2}" presName="thickLine" presStyleLbl="alignNode1" presStyleIdx="1" presStyleCnt="2"/>
      <dgm:spPr/>
    </dgm:pt>
    <dgm:pt modelId="{6B28882F-EB53-4417-BBAD-20E647521DDA}" type="pres">
      <dgm:prSet presAssocID="{28FB3117-96C1-48B6-83D7-5F336EFCD6A2}" presName="horz1" presStyleCnt="0"/>
      <dgm:spPr/>
    </dgm:pt>
    <dgm:pt modelId="{01E361BC-7A63-4171-94B4-E07F1AC11CA5}" type="pres">
      <dgm:prSet presAssocID="{28FB3117-96C1-48B6-83D7-5F336EFCD6A2}" presName="tx1" presStyleLbl="revTx" presStyleIdx="1" presStyleCnt="2"/>
      <dgm:spPr/>
      <dgm:t>
        <a:bodyPr/>
        <a:lstStyle/>
        <a:p>
          <a:endParaRPr lang="en-US"/>
        </a:p>
      </dgm:t>
    </dgm:pt>
    <dgm:pt modelId="{561E81DB-B002-44C7-BEFB-340C36313B64}" type="pres">
      <dgm:prSet presAssocID="{28FB3117-96C1-48B6-83D7-5F336EFCD6A2}" presName="vert1" presStyleCnt="0"/>
      <dgm:spPr/>
    </dgm:pt>
  </dgm:ptLst>
  <dgm:cxnLst>
    <dgm:cxn modelId="{00DDF056-B7A8-4B54-8DDF-01DE1FAC00A8}" srcId="{BE8A6BED-21D4-4F16-90AF-B1A06C279F48}" destId="{28FB3117-96C1-48B6-83D7-5F336EFCD6A2}" srcOrd="1" destOrd="0" parTransId="{68340C6C-DF05-415F-A787-464933A38C71}" sibTransId="{EB6CB607-E616-4B6B-AC4A-8477BFBBDB64}"/>
    <dgm:cxn modelId="{754419D8-37CE-4111-8A7A-1EB8F701D774}" srcId="{BE8A6BED-21D4-4F16-90AF-B1A06C279F48}" destId="{EE33BB88-A4C2-4089-B0E5-80609D20827A}" srcOrd="0" destOrd="0" parTransId="{DB84786E-0BC2-47C5-B5D7-AD7D87A4F588}" sibTransId="{7EFB6BC0-AA92-4742-B3F1-7563271F057A}"/>
    <dgm:cxn modelId="{B036A883-B67A-4BC1-ACFE-C55335736A82}" type="presOf" srcId="{BE8A6BED-21D4-4F16-90AF-B1A06C279F48}" destId="{9A1FC54C-6251-4BEB-A206-A275D740CD87}" srcOrd="0" destOrd="0" presId="urn:microsoft.com/office/officeart/2008/layout/LinedList"/>
    <dgm:cxn modelId="{6BEF291F-DC99-42E0-AB11-B89E5EE06EA4}" type="presOf" srcId="{28FB3117-96C1-48B6-83D7-5F336EFCD6A2}" destId="{01E361BC-7A63-4171-94B4-E07F1AC11CA5}" srcOrd="0" destOrd="0" presId="urn:microsoft.com/office/officeart/2008/layout/LinedList"/>
    <dgm:cxn modelId="{E7B18556-6AD9-43DA-91E7-054C1E6B55CD}" type="presOf" srcId="{EE33BB88-A4C2-4089-B0E5-80609D20827A}" destId="{C154BFFC-A136-49CB-B951-9AF20A03253D}" srcOrd="0" destOrd="0" presId="urn:microsoft.com/office/officeart/2008/layout/LinedList"/>
    <dgm:cxn modelId="{B445DAE5-C144-41E6-AC6F-91DFECCAD966}" type="presParOf" srcId="{9A1FC54C-6251-4BEB-A206-A275D740CD87}" destId="{A37A553F-E183-4E17-9310-F9E6ADBA1E93}" srcOrd="0" destOrd="0" presId="urn:microsoft.com/office/officeart/2008/layout/LinedList"/>
    <dgm:cxn modelId="{1E71225F-E4CE-4539-89FF-7F3851E737CB}" type="presParOf" srcId="{9A1FC54C-6251-4BEB-A206-A275D740CD87}" destId="{CC2851DD-9D4C-42B8-9792-EB08608907BB}" srcOrd="1" destOrd="0" presId="urn:microsoft.com/office/officeart/2008/layout/LinedList"/>
    <dgm:cxn modelId="{7937D5E1-08AE-4BF3-81D7-B711C33CEC16}" type="presParOf" srcId="{CC2851DD-9D4C-42B8-9792-EB08608907BB}" destId="{C154BFFC-A136-49CB-B951-9AF20A03253D}" srcOrd="0" destOrd="0" presId="urn:microsoft.com/office/officeart/2008/layout/LinedList"/>
    <dgm:cxn modelId="{5B188175-9E94-4F51-859F-A15DCE9E5C79}" type="presParOf" srcId="{CC2851DD-9D4C-42B8-9792-EB08608907BB}" destId="{33292C7D-55D7-4B78-9E78-72F6BCBCD132}" srcOrd="1" destOrd="0" presId="urn:microsoft.com/office/officeart/2008/layout/LinedList"/>
    <dgm:cxn modelId="{16A4E22E-E4B2-44E7-9244-0AA052223EAA}" type="presParOf" srcId="{9A1FC54C-6251-4BEB-A206-A275D740CD87}" destId="{7262228D-EB90-4C1F-A7C7-52CF264424DC}" srcOrd="2" destOrd="0" presId="urn:microsoft.com/office/officeart/2008/layout/LinedList"/>
    <dgm:cxn modelId="{0722E0C0-AFFD-4340-A85C-AB56F60F37C4}" type="presParOf" srcId="{9A1FC54C-6251-4BEB-A206-A275D740CD87}" destId="{6B28882F-EB53-4417-BBAD-20E647521DDA}" srcOrd="3" destOrd="0" presId="urn:microsoft.com/office/officeart/2008/layout/LinedList"/>
    <dgm:cxn modelId="{B6AAFB61-CF58-491B-BA7F-F2D2755EF849}" type="presParOf" srcId="{6B28882F-EB53-4417-BBAD-20E647521DDA}" destId="{01E361BC-7A63-4171-94B4-E07F1AC11CA5}" srcOrd="0" destOrd="0" presId="urn:microsoft.com/office/officeart/2008/layout/LinedList"/>
    <dgm:cxn modelId="{03CEF35F-9F70-4A6B-8DEE-6905537682D1}" type="presParOf" srcId="{6B28882F-EB53-4417-BBAD-20E647521DDA}" destId="{561E81DB-B002-44C7-BEFB-340C36313B6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4482CFDE-888D-4F09-9759-CBB936229494}"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en-US"/>
        </a:p>
      </dgm:t>
    </dgm:pt>
    <dgm:pt modelId="{39113A35-C5DF-400F-93E5-53189136AD3A}">
      <dgm:prSet custT="1"/>
      <dgm:spPr>
        <a:xfrm>
          <a:off x="0" y="2558"/>
          <a:ext cx="5511295" cy="1725464"/>
        </a:xfrm>
        <a:prstGeom prst="rect">
          <a:avLst/>
        </a:prstGeom>
      </dgm:spPr>
      <dgm:t>
        <a:bodyPr/>
        <a:lstStyle/>
        <a:p>
          <a:pPr>
            <a:buNone/>
          </a:pPr>
          <a:r>
            <a:rPr lang="en-US" sz="2400">
              <a:latin typeface="Avenir Next LT Pro" panose="020B0504020202020204" pitchFamily="34" charset="0"/>
              <a:ea typeface="+mn-ea"/>
              <a:cs typeface="+mn-cs"/>
            </a:rPr>
            <a:t>Beginning at age 14, any case plan development must be in consultation with the child or young adult.</a:t>
          </a:r>
        </a:p>
      </dgm:t>
    </dgm:pt>
    <dgm:pt modelId="{9D8CE1E2-1005-436E-A6B0-DF2292FE6F9F}" type="parTrans" cxnId="{6E136E97-DC33-4F2A-807E-FF4A9BA88A0F}">
      <dgm:prSet/>
      <dgm:spPr/>
      <dgm:t>
        <a:bodyPr/>
        <a:lstStyle/>
        <a:p>
          <a:endParaRPr lang="en-US" sz="2000"/>
        </a:p>
      </dgm:t>
    </dgm:pt>
    <dgm:pt modelId="{32DE3DB7-01D0-4AF6-AA74-53D3FBB0DB65}" type="sibTrans" cxnId="{6E136E97-DC33-4F2A-807E-FF4A9BA88A0F}">
      <dgm:prSet/>
      <dgm:spPr/>
      <dgm:t>
        <a:bodyPr/>
        <a:lstStyle/>
        <a:p>
          <a:endParaRPr lang="en-US" sz="2000"/>
        </a:p>
      </dgm:t>
    </dgm:pt>
    <dgm:pt modelId="{F7B56FE7-52FF-4DC0-8162-87EC4E5C4F67}">
      <dgm:prSet custT="1"/>
      <dgm:spPr>
        <a:xfrm>
          <a:off x="0" y="1728022"/>
          <a:ext cx="2524091" cy="2280563"/>
        </a:xfrm>
        <a:prstGeom prst="rect">
          <a:avLst/>
        </a:prstGeom>
      </dgm:spPr>
      <dgm:t>
        <a:bodyPr/>
        <a:lstStyle/>
        <a:p>
          <a:pPr>
            <a:buNone/>
          </a:pPr>
          <a:r>
            <a:rPr lang="en-US" sz="2400">
              <a:latin typeface="Avenir Next LT Pro" panose="020B0504020202020204" pitchFamily="34" charset="0"/>
              <a:ea typeface="+mn-ea"/>
              <a:cs typeface="+mn-cs"/>
            </a:rPr>
            <a:t>The case plan must include the responsibility of the parents and caregivers to work together when it is safe to do so, which includes:</a:t>
          </a:r>
        </a:p>
      </dgm:t>
    </dgm:pt>
    <dgm:pt modelId="{D2774BE7-B24C-4FB0-A2E4-23880424F4CC}" type="parTrans" cxnId="{AABC2C3D-2FAE-46CA-B646-D492F58DAEA6}">
      <dgm:prSet/>
      <dgm:spPr/>
      <dgm:t>
        <a:bodyPr/>
        <a:lstStyle/>
        <a:p>
          <a:endParaRPr lang="en-US" sz="2000"/>
        </a:p>
      </dgm:t>
    </dgm:pt>
    <dgm:pt modelId="{BA2BC11D-A84B-4E99-89F1-065D9C4249C8}" type="sibTrans" cxnId="{AABC2C3D-2FAE-46CA-B646-D492F58DAEA6}">
      <dgm:prSet/>
      <dgm:spPr/>
      <dgm:t>
        <a:bodyPr/>
        <a:lstStyle/>
        <a:p>
          <a:endParaRPr lang="en-US" sz="2000"/>
        </a:p>
      </dgm:t>
    </dgm:pt>
    <dgm:pt modelId="{FDB6A2A3-DA8E-4C19-A26E-116FF82BFB84}">
      <dgm:prSet custT="1"/>
      <dgm:spPr>
        <a:xfrm>
          <a:off x="2580038" y="1768126"/>
          <a:ext cx="2927902" cy="802071"/>
        </a:xfrm>
        <a:prstGeom prst="rect">
          <a:avLst/>
        </a:prstGeom>
      </dgm:spPr>
      <dgm:t>
        <a:bodyPr/>
        <a:lstStyle/>
        <a:p>
          <a:pPr>
            <a:buNone/>
          </a:pPr>
          <a:r>
            <a:rPr lang="en-US" sz="1800">
              <a:latin typeface="Avenir Next LT Pro" panose="020B0504020202020204" pitchFamily="34" charset="0"/>
              <a:ea typeface="+mn-ea"/>
              <a:cs typeface="+mn-cs"/>
            </a:rPr>
            <a:t>Ongoing collaboration to successfully implement the case plan.</a:t>
          </a:r>
        </a:p>
      </dgm:t>
    </dgm:pt>
    <dgm:pt modelId="{740DE8A6-97ED-460D-AB8F-9FBC576FD4C9}" type="parTrans" cxnId="{2EE558EB-6FF6-4E46-914F-993B2D0B3C5A}">
      <dgm:prSet/>
      <dgm:spPr/>
      <dgm:t>
        <a:bodyPr/>
        <a:lstStyle/>
        <a:p>
          <a:endParaRPr lang="en-US" sz="2000"/>
        </a:p>
      </dgm:t>
    </dgm:pt>
    <dgm:pt modelId="{B47F70E1-529E-4A8F-AC43-CD50B9CEBDC8}" type="sibTrans" cxnId="{2EE558EB-6FF6-4E46-914F-993B2D0B3C5A}">
      <dgm:prSet/>
      <dgm:spPr/>
      <dgm:t>
        <a:bodyPr/>
        <a:lstStyle/>
        <a:p>
          <a:endParaRPr lang="en-US" sz="2000"/>
        </a:p>
      </dgm:t>
    </dgm:pt>
    <dgm:pt modelId="{87EEEF8E-8D04-4E87-8659-BCE9A7C2E1D3}">
      <dgm:prSet custT="1"/>
      <dgm:spPr>
        <a:xfrm>
          <a:off x="2580038" y="2610301"/>
          <a:ext cx="2927902" cy="802071"/>
        </a:xfrm>
        <a:prstGeom prst="rect">
          <a:avLst/>
        </a:prstGeom>
      </dgm:spPr>
      <dgm:t>
        <a:bodyPr/>
        <a:lstStyle/>
        <a:p>
          <a:pPr>
            <a:buNone/>
          </a:pPr>
          <a:r>
            <a:rPr lang="en-US" sz="1800">
              <a:latin typeface="Avenir Next LT Pro" panose="020B0504020202020204" pitchFamily="34" charset="0"/>
              <a:ea typeface="+mn-ea"/>
              <a:cs typeface="+mn-cs"/>
            </a:rPr>
            <a:t>The right to notify the court or the case manager if ineffective communication takes place that negatively impacts the child.</a:t>
          </a:r>
        </a:p>
      </dgm:t>
    </dgm:pt>
    <dgm:pt modelId="{115A14A3-5E1A-46DF-885B-F9253B3E19B2}" type="parTrans" cxnId="{7A6E1E7A-956A-473A-B86E-1CEF55A169F1}">
      <dgm:prSet/>
      <dgm:spPr/>
      <dgm:t>
        <a:bodyPr/>
        <a:lstStyle/>
        <a:p>
          <a:endParaRPr lang="en-US" sz="2000"/>
        </a:p>
      </dgm:t>
    </dgm:pt>
    <dgm:pt modelId="{6BBDE680-9647-4B6D-BAF1-B387006F15B2}" type="sibTrans" cxnId="{7A6E1E7A-956A-473A-B86E-1CEF55A169F1}">
      <dgm:prSet/>
      <dgm:spPr/>
      <dgm:t>
        <a:bodyPr/>
        <a:lstStyle/>
        <a:p>
          <a:endParaRPr lang="en-US" sz="2000"/>
        </a:p>
      </dgm:t>
    </dgm:pt>
    <dgm:pt modelId="{3EA35461-7622-40B2-A1DC-E313E6C6751B}">
      <dgm:prSet custT="1"/>
      <dgm:spPr>
        <a:xfrm>
          <a:off x="0" y="4008586"/>
          <a:ext cx="5511295" cy="1725464"/>
        </a:xfrm>
        <a:prstGeom prst="rect">
          <a:avLst/>
        </a:prstGeom>
      </dgm:spPr>
      <dgm:t>
        <a:bodyPr/>
        <a:lstStyle/>
        <a:p>
          <a:pPr>
            <a:buNone/>
          </a:pPr>
          <a:r>
            <a:rPr lang="en-US" sz="2400">
              <a:latin typeface="Avenir Next LT Pro" panose="020B0504020202020204" pitchFamily="34" charset="0"/>
              <a:ea typeface="+mn-ea"/>
              <a:cs typeface="+mn-cs"/>
            </a:rPr>
            <a:t>The case manager assisting the parents and caregivers in developing a productive relationship that includes meaningful communication and mutual support.</a:t>
          </a:r>
        </a:p>
      </dgm:t>
    </dgm:pt>
    <dgm:pt modelId="{0E6BD7E4-3AF5-4179-AB2A-1BDECC5C7E0F}" type="sibTrans" cxnId="{3E286342-8DA6-40A0-BFA1-4DC38EE041D9}">
      <dgm:prSet/>
      <dgm:spPr/>
      <dgm:t>
        <a:bodyPr/>
        <a:lstStyle/>
        <a:p>
          <a:endParaRPr lang="en-US" sz="2000"/>
        </a:p>
      </dgm:t>
    </dgm:pt>
    <dgm:pt modelId="{610EDEA3-95CF-4E7D-87FE-23BA83E3B00B}" type="parTrans" cxnId="{3E286342-8DA6-40A0-BFA1-4DC38EE041D9}">
      <dgm:prSet/>
      <dgm:spPr/>
      <dgm:t>
        <a:bodyPr/>
        <a:lstStyle/>
        <a:p>
          <a:endParaRPr lang="en-US" sz="2000"/>
        </a:p>
      </dgm:t>
    </dgm:pt>
    <dgm:pt modelId="{B7E75A14-1E12-43B3-A16D-7C27CD60D797}" type="pres">
      <dgm:prSet presAssocID="{4482CFDE-888D-4F09-9759-CBB936229494}" presName="vert0" presStyleCnt="0">
        <dgm:presLayoutVars>
          <dgm:dir/>
          <dgm:animOne val="branch"/>
          <dgm:animLvl val="lvl"/>
        </dgm:presLayoutVars>
      </dgm:prSet>
      <dgm:spPr/>
      <dgm:t>
        <a:bodyPr/>
        <a:lstStyle/>
        <a:p>
          <a:endParaRPr lang="en-US"/>
        </a:p>
      </dgm:t>
    </dgm:pt>
    <dgm:pt modelId="{ED12F8F2-521A-46DE-9CDF-FEC296CD00CC}" type="pres">
      <dgm:prSet presAssocID="{39113A35-C5DF-400F-93E5-53189136AD3A}" presName="thickLine" presStyleLbl="alignNode1" presStyleIdx="0" presStyleCnt="3"/>
      <dgm:spPr>
        <a:xfrm>
          <a:off x="0" y="2558"/>
          <a:ext cx="5511295" cy="0"/>
        </a:xfrm>
        <a:prstGeom prst="line">
          <a:avLst/>
        </a:prstGeom>
      </dgm:spPr>
    </dgm:pt>
    <dgm:pt modelId="{D11EDC4B-9EE5-4964-AD16-D559F04E2A8B}" type="pres">
      <dgm:prSet presAssocID="{39113A35-C5DF-400F-93E5-53189136AD3A}" presName="horz1" presStyleCnt="0"/>
      <dgm:spPr/>
    </dgm:pt>
    <dgm:pt modelId="{3894FB63-3B30-4AE2-9C61-393B54C49C7E}" type="pres">
      <dgm:prSet presAssocID="{39113A35-C5DF-400F-93E5-53189136AD3A}" presName="tx1" presStyleLbl="revTx" presStyleIdx="0" presStyleCnt="5" custScaleX="500000" custScaleY="57454" custLinFactNeighborY="-888"/>
      <dgm:spPr/>
      <dgm:t>
        <a:bodyPr/>
        <a:lstStyle/>
        <a:p>
          <a:endParaRPr lang="en-US"/>
        </a:p>
      </dgm:t>
    </dgm:pt>
    <dgm:pt modelId="{FEA2CE1C-7D09-4B4A-B676-11D053BA5EE0}" type="pres">
      <dgm:prSet presAssocID="{39113A35-C5DF-400F-93E5-53189136AD3A}" presName="vert1" presStyleCnt="0"/>
      <dgm:spPr/>
    </dgm:pt>
    <dgm:pt modelId="{CAF25D55-ECCE-4AFA-A990-1FE693103DCB}" type="pres">
      <dgm:prSet presAssocID="{F7B56FE7-52FF-4DC0-8162-87EC4E5C4F67}" presName="thickLine" presStyleLbl="alignNode1" presStyleIdx="1" presStyleCnt="3"/>
      <dgm:spPr>
        <a:xfrm>
          <a:off x="0" y="1728022"/>
          <a:ext cx="5511295" cy="0"/>
        </a:xfrm>
        <a:prstGeom prst="line">
          <a:avLst/>
        </a:prstGeom>
      </dgm:spPr>
    </dgm:pt>
    <dgm:pt modelId="{80F152DF-17FB-42E4-8B4D-FE6C6F8405C7}" type="pres">
      <dgm:prSet presAssocID="{F7B56FE7-52FF-4DC0-8162-87EC4E5C4F67}" presName="horz1" presStyleCnt="0"/>
      <dgm:spPr/>
    </dgm:pt>
    <dgm:pt modelId="{D5CA06D1-A678-4240-BBF4-791F38900454}" type="pres">
      <dgm:prSet presAssocID="{F7B56FE7-52FF-4DC0-8162-87EC4E5C4F67}" presName="tx1" presStyleLbl="revTx" presStyleIdx="1" presStyleCnt="5" custScaleX="359867" custScaleY="132171"/>
      <dgm:spPr/>
      <dgm:t>
        <a:bodyPr/>
        <a:lstStyle/>
        <a:p>
          <a:endParaRPr lang="en-US"/>
        </a:p>
      </dgm:t>
    </dgm:pt>
    <dgm:pt modelId="{606E6FE3-15C0-40C5-B21F-ED5A2D2F3A53}" type="pres">
      <dgm:prSet presAssocID="{F7B56FE7-52FF-4DC0-8162-87EC4E5C4F67}" presName="vert1" presStyleCnt="0"/>
      <dgm:spPr/>
    </dgm:pt>
    <dgm:pt modelId="{D82432D0-4C50-42A8-9670-6D66902B9656}" type="pres">
      <dgm:prSet presAssocID="{FDB6A2A3-DA8E-4C19-A26E-116FF82BFB84}" presName="vertSpace2a" presStyleCnt="0"/>
      <dgm:spPr/>
    </dgm:pt>
    <dgm:pt modelId="{CB3314FB-65CF-49DD-BF17-6114BFEF49B9}" type="pres">
      <dgm:prSet presAssocID="{FDB6A2A3-DA8E-4C19-A26E-116FF82BFB84}" presName="horz2" presStyleCnt="0"/>
      <dgm:spPr/>
    </dgm:pt>
    <dgm:pt modelId="{9894AEF6-F589-4B66-B7BD-E48214714945}" type="pres">
      <dgm:prSet presAssocID="{FDB6A2A3-DA8E-4C19-A26E-116FF82BFB84}" presName="horzSpace2" presStyleCnt="0"/>
      <dgm:spPr/>
    </dgm:pt>
    <dgm:pt modelId="{B84C75B2-143B-4572-B750-059D9E48C5B9}" type="pres">
      <dgm:prSet presAssocID="{FDB6A2A3-DA8E-4C19-A26E-116FF82BFB84}" presName="tx2" presStyleLbl="revTx" presStyleIdx="2" presStyleCnt="5" custScaleY="144873"/>
      <dgm:spPr/>
      <dgm:t>
        <a:bodyPr/>
        <a:lstStyle/>
        <a:p>
          <a:endParaRPr lang="en-US"/>
        </a:p>
      </dgm:t>
    </dgm:pt>
    <dgm:pt modelId="{F77D086A-40BE-47DA-AB6E-784D6C278806}" type="pres">
      <dgm:prSet presAssocID="{FDB6A2A3-DA8E-4C19-A26E-116FF82BFB84}" presName="vert2" presStyleCnt="0"/>
      <dgm:spPr/>
    </dgm:pt>
    <dgm:pt modelId="{A6A07E5B-D7D2-4031-93A8-4F0F1B7B3CC4}" type="pres">
      <dgm:prSet presAssocID="{FDB6A2A3-DA8E-4C19-A26E-116FF82BFB84}" presName="thinLine2b" presStyleLbl="callout" presStyleIdx="0" presStyleCnt="2"/>
      <dgm:spPr>
        <a:xfrm>
          <a:off x="2524091" y="2570197"/>
          <a:ext cx="2983850" cy="0"/>
        </a:xfrm>
        <a:prstGeom prst="line">
          <a:avLst/>
        </a:prstGeom>
      </dgm:spPr>
    </dgm:pt>
    <dgm:pt modelId="{F8393584-BF21-4F0C-AA49-D61D57B32AFD}" type="pres">
      <dgm:prSet presAssocID="{FDB6A2A3-DA8E-4C19-A26E-116FF82BFB84}" presName="vertSpace2b" presStyleCnt="0"/>
      <dgm:spPr/>
    </dgm:pt>
    <dgm:pt modelId="{B0DD621C-9C60-42F8-9203-3807B6FF44A0}" type="pres">
      <dgm:prSet presAssocID="{87EEEF8E-8D04-4E87-8659-BCE9A7C2E1D3}" presName="horz2" presStyleCnt="0"/>
      <dgm:spPr/>
    </dgm:pt>
    <dgm:pt modelId="{28A9DDB0-4354-4869-8F5B-385692066079}" type="pres">
      <dgm:prSet presAssocID="{87EEEF8E-8D04-4E87-8659-BCE9A7C2E1D3}" presName="horzSpace2" presStyleCnt="0"/>
      <dgm:spPr/>
    </dgm:pt>
    <dgm:pt modelId="{751E7912-90A6-4D0C-8E11-15DD5752EEEC}" type="pres">
      <dgm:prSet presAssocID="{87EEEF8E-8D04-4E87-8659-BCE9A7C2E1D3}" presName="tx2" presStyleLbl="revTx" presStyleIdx="3" presStyleCnt="5" custScaleY="144873" custLinFactNeighborX="-1812" custLinFactNeighborY="-4438"/>
      <dgm:spPr/>
      <dgm:t>
        <a:bodyPr/>
        <a:lstStyle/>
        <a:p>
          <a:endParaRPr lang="en-US"/>
        </a:p>
      </dgm:t>
    </dgm:pt>
    <dgm:pt modelId="{86EB5D33-1E76-4C6A-84AE-74C686B91E16}" type="pres">
      <dgm:prSet presAssocID="{87EEEF8E-8D04-4E87-8659-BCE9A7C2E1D3}" presName="vert2" presStyleCnt="0"/>
      <dgm:spPr/>
    </dgm:pt>
    <dgm:pt modelId="{3788C0ED-52BA-4A8A-A41C-A31FC4579E81}" type="pres">
      <dgm:prSet presAssocID="{87EEEF8E-8D04-4E87-8659-BCE9A7C2E1D3}" presName="thinLine2b" presStyleLbl="callout" presStyleIdx="1" presStyleCnt="2"/>
      <dgm:spPr>
        <a:xfrm>
          <a:off x="2524091" y="3412372"/>
          <a:ext cx="2983850" cy="0"/>
        </a:xfrm>
        <a:prstGeom prst="line">
          <a:avLst/>
        </a:prstGeom>
      </dgm:spPr>
    </dgm:pt>
    <dgm:pt modelId="{99D8C340-5EE7-4DAE-AA97-AB719D9032EE}" type="pres">
      <dgm:prSet presAssocID="{87EEEF8E-8D04-4E87-8659-BCE9A7C2E1D3}" presName="vertSpace2b" presStyleCnt="0"/>
      <dgm:spPr/>
    </dgm:pt>
    <dgm:pt modelId="{F21F7B0D-4ADD-4AF9-9F04-236105AD5273}" type="pres">
      <dgm:prSet presAssocID="{3EA35461-7622-40B2-A1DC-E313E6C6751B}" presName="thickLine" presStyleLbl="alignNode1" presStyleIdx="2" presStyleCnt="3"/>
      <dgm:spPr>
        <a:xfrm>
          <a:off x="0" y="4008586"/>
          <a:ext cx="5511295" cy="0"/>
        </a:xfrm>
        <a:prstGeom prst="line">
          <a:avLst/>
        </a:prstGeom>
      </dgm:spPr>
    </dgm:pt>
    <dgm:pt modelId="{4E8F42DC-C66E-4B0F-9A4D-1BD3A1C35091}" type="pres">
      <dgm:prSet presAssocID="{3EA35461-7622-40B2-A1DC-E313E6C6751B}" presName="horz1" presStyleCnt="0"/>
      <dgm:spPr/>
    </dgm:pt>
    <dgm:pt modelId="{BB669467-3E8A-4515-A393-7614203B57DC}" type="pres">
      <dgm:prSet presAssocID="{3EA35461-7622-40B2-A1DC-E313E6C6751B}" presName="tx1" presStyleLbl="revTx" presStyleIdx="4" presStyleCnt="5" custScaleX="500000" custScaleY="91092"/>
      <dgm:spPr/>
      <dgm:t>
        <a:bodyPr/>
        <a:lstStyle/>
        <a:p>
          <a:endParaRPr lang="en-US"/>
        </a:p>
      </dgm:t>
    </dgm:pt>
    <dgm:pt modelId="{F8F7D656-D67C-4192-A6B3-FDF11258EB5E}" type="pres">
      <dgm:prSet presAssocID="{3EA35461-7622-40B2-A1DC-E313E6C6751B}" presName="vert1" presStyleCnt="0"/>
      <dgm:spPr/>
    </dgm:pt>
  </dgm:ptLst>
  <dgm:cxnLst>
    <dgm:cxn modelId="{B97B47E7-85E6-475F-84ED-9ECCAB3C395A}" type="presOf" srcId="{FDB6A2A3-DA8E-4C19-A26E-116FF82BFB84}" destId="{B84C75B2-143B-4572-B750-059D9E48C5B9}" srcOrd="0" destOrd="0" presId="urn:microsoft.com/office/officeart/2008/layout/LinedList"/>
    <dgm:cxn modelId="{2EE558EB-6FF6-4E46-914F-993B2D0B3C5A}" srcId="{F7B56FE7-52FF-4DC0-8162-87EC4E5C4F67}" destId="{FDB6A2A3-DA8E-4C19-A26E-116FF82BFB84}" srcOrd="0" destOrd="0" parTransId="{740DE8A6-97ED-460D-AB8F-9FBC576FD4C9}" sibTransId="{B47F70E1-529E-4A8F-AC43-CD50B9CEBDC8}"/>
    <dgm:cxn modelId="{3E286342-8DA6-40A0-BFA1-4DC38EE041D9}" srcId="{4482CFDE-888D-4F09-9759-CBB936229494}" destId="{3EA35461-7622-40B2-A1DC-E313E6C6751B}" srcOrd="2" destOrd="0" parTransId="{610EDEA3-95CF-4E7D-87FE-23BA83E3B00B}" sibTransId="{0E6BD7E4-3AF5-4179-AB2A-1BDECC5C7E0F}"/>
    <dgm:cxn modelId="{AABC2C3D-2FAE-46CA-B646-D492F58DAEA6}" srcId="{4482CFDE-888D-4F09-9759-CBB936229494}" destId="{F7B56FE7-52FF-4DC0-8162-87EC4E5C4F67}" srcOrd="1" destOrd="0" parTransId="{D2774BE7-B24C-4FB0-A2E4-23880424F4CC}" sibTransId="{BA2BC11D-A84B-4E99-89F1-065D9C4249C8}"/>
    <dgm:cxn modelId="{E89BEC30-A1C9-4EEF-9320-A4410B4BE4E4}" type="presOf" srcId="{3EA35461-7622-40B2-A1DC-E313E6C6751B}" destId="{BB669467-3E8A-4515-A393-7614203B57DC}" srcOrd="0" destOrd="0" presId="urn:microsoft.com/office/officeart/2008/layout/LinedList"/>
    <dgm:cxn modelId="{5DD92816-EF16-45EB-9C41-C90CC980ED36}" type="presOf" srcId="{4482CFDE-888D-4F09-9759-CBB936229494}" destId="{B7E75A14-1E12-43B3-A16D-7C27CD60D797}" srcOrd="0" destOrd="0" presId="urn:microsoft.com/office/officeart/2008/layout/LinedList"/>
    <dgm:cxn modelId="{3E761B3C-0339-4F93-9EF4-DDCDE596B989}" type="presOf" srcId="{39113A35-C5DF-400F-93E5-53189136AD3A}" destId="{3894FB63-3B30-4AE2-9C61-393B54C49C7E}" srcOrd="0" destOrd="0" presId="urn:microsoft.com/office/officeart/2008/layout/LinedList"/>
    <dgm:cxn modelId="{6E136E97-DC33-4F2A-807E-FF4A9BA88A0F}" srcId="{4482CFDE-888D-4F09-9759-CBB936229494}" destId="{39113A35-C5DF-400F-93E5-53189136AD3A}" srcOrd="0" destOrd="0" parTransId="{9D8CE1E2-1005-436E-A6B0-DF2292FE6F9F}" sibTransId="{32DE3DB7-01D0-4AF6-AA74-53D3FBB0DB65}"/>
    <dgm:cxn modelId="{80238648-ADF3-4823-82F7-4F37FC06E787}" type="presOf" srcId="{F7B56FE7-52FF-4DC0-8162-87EC4E5C4F67}" destId="{D5CA06D1-A678-4240-BBF4-791F38900454}" srcOrd="0" destOrd="0" presId="urn:microsoft.com/office/officeart/2008/layout/LinedList"/>
    <dgm:cxn modelId="{2AC3C4CB-7DDE-4359-A2C0-2DFBD7DC6135}" type="presOf" srcId="{87EEEF8E-8D04-4E87-8659-BCE9A7C2E1D3}" destId="{751E7912-90A6-4D0C-8E11-15DD5752EEEC}" srcOrd="0" destOrd="0" presId="urn:microsoft.com/office/officeart/2008/layout/LinedList"/>
    <dgm:cxn modelId="{7A6E1E7A-956A-473A-B86E-1CEF55A169F1}" srcId="{F7B56FE7-52FF-4DC0-8162-87EC4E5C4F67}" destId="{87EEEF8E-8D04-4E87-8659-BCE9A7C2E1D3}" srcOrd="1" destOrd="0" parTransId="{115A14A3-5E1A-46DF-885B-F9253B3E19B2}" sibTransId="{6BBDE680-9647-4B6D-BAF1-B387006F15B2}"/>
    <dgm:cxn modelId="{B910672E-1844-475D-8BD0-BAABC73F4BBB}" type="presParOf" srcId="{B7E75A14-1E12-43B3-A16D-7C27CD60D797}" destId="{ED12F8F2-521A-46DE-9CDF-FEC296CD00CC}" srcOrd="0" destOrd="0" presId="urn:microsoft.com/office/officeart/2008/layout/LinedList"/>
    <dgm:cxn modelId="{E084EC0E-D4AE-42E6-BB04-767E97E0CBE2}" type="presParOf" srcId="{B7E75A14-1E12-43B3-A16D-7C27CD60D797}" destId="{D11EDC4B-9EE5-4964-AD16-D559F04E2A8B}" srcOrd="1" destOrd="0" presId="urn:microsoft.com/office/officeart/2008/layout/LinedList"/>
    <dgm:cxn modelId="{A0C0E1B2-7797-454F-88D8-F4E9C77E0ECA}" type="presParOf" srcId="{D11EDC4B-9EE5-4964-AD16-D559F04E2A8B}" destId="{3894FB63-3B30-4AE2-9C61-393B54C49C7E}" srcOrd="0" destOrd="0" presId="urn:microsoft.com/office/officeart/2008/layout/LinedList"/>
    <dgm:cxn modelId="{FC0C9478-DDD5-4A7B-95BC-0CABAAC7D312}" type="presParOf" srcId="{D11EDC4B-9EE5-4964-AD16-D559F04E2A8B}" destId="{FEA2CE1C-7D09-4B4A-B676-11D053BA5EE0}" srcOrd="1" destOrd="0" presId="urn:microsoft.com/office/officeart/2008/layout/LinedList"/>
    <dgm:cxn modelId="{195C4BFB-B50A-4F81-9FA6-142CF28D5F8E}" type="presParOf" srcId="{B7E75A14-1E12-43B3-A16D-7C27CD60D797}" destId="{CAF25D55-ECCE-4AFA-A990-1FE693103DCB}" srcOrd="2" destOrd="0" presId="urn:microsoft.com/office/officeart/2008/layout/LinedList"/>
    <dgm:cxn modelId="{EE5047A6-E170-4BD5-A57B-0BCE072031EF}" type="presParOf" srcId="{B7E75A14-1E12-43B3-A16D-7C27CD60D797}" destId="{80F152DF-17FB-42E4-8B4D-FE6C6F8405C7}" srcOrd="3" destOrd="0" presId="urn:microsoft.com/office/officeart/2008/layout/LinedList"/>
    <dgm:cxn modelId="{B64D73FD-58C9-470A-93B0-87133EFCFB04}" type="presParOf" srcId="{80F152DF-17FB-42E4-8B4D-FE6C6F8405C7}" destId="{D5CA06D1-A678-4240-BBF4-791F38900454}" srcOrd="0" destOrd="0" presId="urn:microsoft.com/office/officeart/2008/layout/LinedList"/>
    <dgm:cxn modelId="{40904BD9-0463-477B-8A94-5F902ADC6D35}" type="presParOf" srcId="{80F152DF-17FB-42E4-8B4D-FE6C6F8405C7}" destId="{606E6FE3-15C0-40C5-B21F-ED5A2D2F3A53}" srcOrd="1" destOrd="0" presId="urn:microsoft.com/office/officeart/2008/layout/LinedList"/>
    <dgm:cxn modelId="{B5CA186E-39FA-4304-B7CE-89DE46ACAEE4}" type="presParOf" srcId="{606E6FE3-15C0-40C5-B21F-ED5A2D2F3A53}" destId="{D82432D0-4C50-42A8-9670-6D66902B9656}" srcOrd="0" destOrd="0" presId="urn:microsoft.com/office/officeart/2008/layout/LinedList"/>
    <dgm:cxn modelId="{1BFE948A-A52A-473D-97DB-53EB74B58C62}" type="presParOf" srcId="{606E6FE3-15C0-40C5-B21F-ED5A2D2F3A53}" destId="{CB3314FB-65CF-49DD-BF17-6114BFEF49B9}" srcOrd="1" destOrd="0" presId="urn:microsoft.com/office/officeart/2008/layout/LinedList"/>
    <dgm:cxn modelId="{7AE93F83-2B98-4F4A-AB8F-43D84F018F1D}" type="presParOf" srcId="{CB3314FB-65CF-49DD-BF17-6114BFEF49B9}" destId="{9894AEF6-F589-4B66-B7BD-E48214714945}" srcOrd="0" destOrd="0" presId="urn:microsoft.com/office/officeart/2008/layout/LinedList"/>
    <dgm:cxn modelId="{8FD98093-6B8B-46C8-B6F3-82F18F5019D9}" type="presParOf" srcId="{CB3314FB-65CF-49DD-BF17-6114BFEF49B9}" destId="{B84C75B2-143B-4572-B750-059D9E48C5B9}" srcOrd="1" destOrd="0" presId="urn:microsoft.com/office/officeart/2008/layout/LinedList"/>
    <dgm:cxn modelId="{CC42B89A-AA8D-49D9-AE2A-6138936D75BD}" type="presParOf" srcId="{CB3314FB-65CF-49DD-BF17-6114BFEF49B9}" destId="{F77D086A-40BE-47DA-AB6E-784D6C278806}" srcOrd="2" destOrd="0" presId="urn:microsoft.com/office/officeart/2008/layout/LinedList"/>
    <dgm:cxn modelId="{4C8259BD-4D8E-4E31-AB3B-91C3B1EBFDD7}" type="presParOf" srcId="{606E6FE3-15C0-40C5-B21F-ED5A2D2F3A53}" destId="{A6A07E5B-D7D2-4031-93A8-4F0F1B7B3CC4}" srcOrd="2" destOrd="0" presId="urn:microsoft.com/office/officeart/2008/layout/LinedList"/>
    <dgm:cxn modelId="{9F082F64-0E24-4F00-96D0-86A77DD9D6D8}" type="presParOf" srcId="{606E6FE3-15C0-40C5-B21F-ED5A2D2F3A53}" destId="{F8393584-BF21-4F0C-AA49-D61D57B32AFD}" srcOrd="3" destOrd="0" presId="urn:microsoft.com/office/officeart/2008/layout/LinedList"/>
    <dgm:cxn modelId="{D56A7657-73D5-4BE1-94C2-592C28361B50}" type="presParOf" srcId="{606E6FE3-15C0-40C5-B21F-ED5A2D2F3A53}" destId="{B0DD621C-9C60-42F8-9203-3807B6FF44A0}" srcOrd="4" destOrd="0" presId="urn:microsoft.com/office/officeart/2008/layout/LinedList"/>
    <dgm:cxn modelId="{BD4D7764-1ABE-4B0C-BF75-9B8C9437FFA8}" type="presParOf" srcId="{B0DD621C-9C60-42F8-9203-3807B6FF44A0}" destId="{28A9DDB0-4354-4869-8F5B-385692066079}" srcOrd="0" destOrd="0" presId="urn:microsoft.com/office/officeart/2008/layout/LinedList"/>
    <dgm:cxn modelId="{5230E388-1880-4400-801A-3C3254D0D115}" type="presParOf" srcId="{B0DD621C-9C60-42F8-9203-3807B6FF44A0}" destId="{751E7912-90A6-4D0C-8E11-15DD5752EEEC}" srcOrd="1" destOrd="0" presId="urn:microsoft.com/office/officeart/2008/layout/LinedList"/>
    <dgm:cxn modelId="{137CBD1A-ED9E-4613-981B-47D7C3760497}" type="presParOf" srcId="{B0DD621C-9C60-42F8-9203-3807B6FF44A0}" destId="{86EB5D33-1E76-4C6A-84AE-74C686B91E16}" srcOrd="2" destOrd="0" presId="urn:microsoft.com/office/officeart/2008/layout/LinedList"/>
    <dgm:cxn modelId="{2996563A-2E0B-43CE-9BCF-0C34E94E4A72}" type="presParOf" srcId="{606E6FE3-15C0-40C5-B21F-ED5A2D2F3A53}" destId="{3788C0ED-52BA-4A8A-A41C-A31FC4579E81}" srcOrd="5" destOrd="0" presId="urn:microsoft.com/office/officeart/2008/layout/LinedList"/>
    <dgm:cxn modelId="{E76E3D5E-56F9-44BF-BD9E-20944E9EEEBB}" type="presParOf" srcId="{606E6FE3-15C0-40C5-B21F-ED5A2D2F3A53}" destId="{99D8C340-5EE7-4DAE-AA97-AB719D9032EE}" srcOrd="6" destOrd="0" presId="urn:microsoft.com/office/officeart/2008/layout/LinedList"/>
    <dgm:cxn modelId="{1F70A464-F6DA-4060-BDAA-93ABDD210797}" type="presParOf" srcId="{B7E75A14-1E12-43B3-A16D-7C27CD60D797}" destId="{F21F7B0D-4ADD-4AF9-9F04-236105AD5273}" srcOrd="4" destOrd="0" presId="urn:microsoft.com/office/officeart/2008/layout/LinedList"/>
    <dgm:cxn modelId="{FE10B886-52A9-4E4F-8136-973419B2FE87}" type="presParOf" srcId="{B7E75A14-1E12-43B3-A16D-7C27CD60D797}" destId="{4E8F42DC-C66E-4B0F-9A4D-1BD3A1C35091}" srcOrd="5" destOrd="0" presId="urn:microsoft.com/office/officeart/2008/layout/LinedList"/>
    <dgm:cxn modelId="{17D8EFB2-417C-41B0-A6E7-6D0B748FD8C9}" type="presParOf" srcId="{4E8F42DC-C66E-4B0F-9A4D-1BD3A1C35091}" destId="{BB669467-3E8A-4515-A393-7614203B57DC}" srcOrd="0" destOrd="0" presId="urn:microsoft.com/office/officeart/2008/layout/LinedList"/>
    <dgm:cxn modelId="{71167D8F-0860-4DB3-BBFF-5D650209C3AC}" type="presParOf" srcId="{4E8F42DC-C66E-4B0F-9A4D-1BD3A1C35091}" destId="{F8F7D656-D67C-4192-A6B3-FDF11258EB5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4482CFDE-888D-4F09-9759-CBB936229494}" type="doc">
      <dgm:prSet loTypeId="urn:microsoft.com/office/officeart/2008/layout/LinedList" loCatId="list" qsTypeId="urn:microsoft.com/office/officeart/2005/8/quickstyle/simple4" qsCatId="simple" csTypeId="urn:microsoft.com/office/officeart/2005/8/colors/accent5_4" csCatId="accent5" phldr="1"/>
      <dgm:spPr/>
      <dgm:t>
        <a:bodyPr/>
        <a:lstStyle/>
        <a:p>
          <a:endParaRPr lang="en-US"/>
        </a:p>
      </dgm:t>
    </dgm:pt>
    <dgm:pt modelId="{B7E75A14-1E12-43B3-A16D-7C27CD60D797}" type="pres">
      <dgm:prSet presAssocID="{4482CFDE-888D-4F09-9759-CBB936229494}" presName="vert0" presStyleCnt="0">
        <dgm:presLayoutVars>
          <dgm:dir/>
          <dgm:animOne val="branch"/>
          <dgm:animLvl val="lvl"/>
        </dgm:presLayoutVars>
      </dgm:prSet>
      <dgm:spPr/>
      <dgm:t>
        <a:bodyPr/>
        <a:lstStyle/>
        <a:p>
          <a:endParaRPr lang="en-US"/>
        </a:p>
      </dgm:t>
    </dgm:pt>
  </dgm:ptLst>
  <dgm:cxnLst>
    <dgm:cxn modelId="{5DD92816-EF16-45EB-9C41-C90CC980ED36}" type="presOf" srcId="{4482CFDE-888D-4F09-9759-CBB936229494}" destId="{B7E75A14-1E12-43B3-A16D-7C27CD60D797}" srcOrd="0"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70006C52-5174-4BAA-94D2-02F2B3870AB1}"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en-US"/>
        </a:p>
      </dgm:t>
    </dgm:pt>
    <dgm:pt modelId="{3E1198D4-1191-47A5-8567-AE115C8AC634}">
      <dgm:prSet/>
      <dgm:spPr/>
      <dgm:t>
        <a:bodyPr/>
        <a:lstStyle/>
        <a:p>
          <a:r>
            <a:rPr lang="en-US" b="1">
              <a:latin typeface="Avenir Next LT Pro" panose="020B0504020202020204" pitchFamily="34" charset="0"/>
            </a:rPr>
            <a:t>65C-30.006</a:t>
          </a:r>
          <a:r>
            <a:rPr lang="en-US">
              <a:latin typeface="Avenir Next LT Pro" panose="020B0504020202020204" pitchFamily="34" charset="0"/>
            </a:rPr>
            <a:t>. </a:t>
          </a:r>
        </a:p>
        <a:p>
          <a:r>
            <a:rPr lang="en-US">
              <a:latin typeface="Avenir Next LT Pro" panose="020B0504020202020204" pitchFamily="34" charset="0"/>
            </a:rPr>
            <a:t>The Child Welfare professional will develop the case plan in consultation with the family and the child. </a:t>
          </a:r>
        </a:p>
      </dgm:t>
    </dgm:pt>
    <dgm:pt modelId="{31559778-852F-4059-982C-A25E20685985}" type="parTrans" cxnId="{2FB496C1-68E5-488A-B5F5-54C5003526A9}">
      <dgm:prSet/>
      <dgm:spPr/>
      <dgm:t>
        <a:bodyPr/>
        <a:lstStyle/>
        <a:p>
          <a:endParaRPr lang="en-US"/>
        </a:p>
      </dgm:t>
    </dgm:pt>
    <dgm:pt modelId="{18FD38ED-BB3B-43F1-A211-3CF3015ED508}" type="sibTrans" cxnId="{2FB496C1-68E5-488A-B5F5-54C5003526A9}">
      <dgm:prSet/>
      <dgm:spPr/>
      <dgm:t>
        <a:bodyPr/>
        <a:lstStyle/>
        <a:p>
          <a:endParaRPr lang="en-US"/>
        </a:p>
      </dgm:t>
    </dgm:pt>
    <dgm:pt modelId="{2B10AE0E-0EEE-4FF6-B947-9F2A46E1C311}">
      <dgm:prSet/>
      <dgm:spPr/>
      <dgm:t>
        <a:bodyPr/>
        <a:lstStyle/>
        <a:p>
          <a:r>
            <a:rPr lang="en-US" b="1">
              <a:latin typeface="Avenir Next LT Pro" panose="020B0504020202020204" pitchFamily="34" charset="0"/>
            </a:rPr>
            <a:t>65C-30.008. </a:t>
          </a:r>
          <a:r>
            <a:rPr lang="en-US">
              <a:latin typeface="Avenir Next LT Pro" panose="020B0504020202020204" pitchFamily="34" charset="0"/>
            </a:rPr>
            <a:t>Case Manager shall ensure that parents have the information necessary to contact their case manager.</a:t>
          </a:r>
        </a:p>
      </dgm:t>
    </dgm:pt>
    <dgm:pt modelId="{14C3C023-9B1C-404C-9849-DCE8C59F2A27}" type="sibTrans" cxnId="{C5E2145F-AC75-4994-AAA7-02AB47BB2AB5}">
      <dgm:prSet/>
      <dgm:spPr/>
      <dgm:t>
        <a:bodyPr/>
        <a:lstStyle/>
        <a:p>
          <a:endParaRPr lang="en-US"/>
        </a:p>
      </dgm:t>
    </dgm:pt>
    <dgm:pt modelId="{E452589A-0B15-47A6-954F-DF2848F94CE6}" type="parTrans" cxnId="{C5E2145F-AC75-4994-AAA7-02AB47BB2AB5}">
      <dgm:prSet/>
      <dgm:spPr/>
      <dgm:t>
        <a:bodyPr/>
        <a:lstStyle/>
        <a:p>
          <a:endParaRPr lang="en-US"/>
        </a:p>
      </dgm:t>
    </dgm:pt>
    <dgm:pt modelId="{96D158CC-2DF1-4951-B1F1-9D0A8691169A}">
      <dgm:prSet custT="1"/>
      <dgm:spPr/>
      <dgm:t>
        <a:bodyPr/>
        <a:lstStyle/>
        <a:p>
          <a:r>
            <a:rPr lang="en-US" sz="1400">
              <a:latin typeface="Avenir Next LT Pro" panose="020B0504020202020204" pitchFamily="34" charset="0"/>
            </a:rPr>
            <a:t>The parent will notify all parties and the court of barriers to completing each case plan task, provide all parties with identification and location for individuals who may be available as a placement for the child in out of home care, and maintain contact and provide updated contact information to the child welfare professional. </a:t>
          </a:r>
        </a:p>
      </dgm:t>
    </dgm:pt>
    <dgm:pt modelId="{19918974-6447-42C6-B24B-B5BB5572D689}" type="parTrans" cxnId="{C65BE3A5-8278-4436-A449-1CD460998A58}">
      <dgm:prSet/>
      <dgm:spPr/>
      <dgm:t>
        <a:bodyPr/>
        <a:lstStyle/>
        <a:p>
          <a:endParaRPr lang="en-US"/>
        </a:p>
      </dgm:t>
    </dgm:pt>
    <dgm:pt modelId="{B2CEED6F-22AA-4068-AABD-6C732C5E8744}" type="sibTrans" cxnId="{C65BE3A5-8278-4436-A449-1CD460998A58}">
      <dgm:prSet/>
      <dgm:spPr/>
      <dgm:t>
        <a:bodyPr/>
        <a:lstStyle/>
        <a:p>
          <a:endParaRPr lang="en-US"/>
        </a:p>
      </dgm:t>
    </dgm:pt>
    <dgm:pt modelId="{2EBAB855-A386-4FFF-8A8A-04F8129002B2}">
      <dgm:prSet custT="1"/>
      <dgm:spPr/>
      <dgm:t>
        <a:bodyPr/>
        <a:lstStyle/>
        <a:p>
          <a:r>
            <a:rPr lang="en-US" sz="1400">
              <a:latin typeface="Avenir Next LT Pro" panose="020B0504020202020204" pitchFamily="34" charset="0"/>
            </a:rPr>
            <a:t>For judicial cases, refer the parent for services no later than seven calendar days after case plan approval by the court. </a:t>
          </a:r>
        </a:p>
      </dgm:t>
    </dgm:pt>
    <dgm:pt modelId="{59A14D48-6777-4D26-BC19-C0AB751F7F29}" type="parTrans" cxnId="{207F4542-D9E0-42C5-894A-B1F320EA8A2D}">
      <dgm:prSet/>
      <dgm:spPr/>
      <dgm:t>
        <a:bodyPr/>
        <a:lstStyle/>
        <a:p>
          <a:endParaRPr lang="en-US"/>
        </a:p>
      </dgm:t>
    </dgm:pt>
    <dgm:pt modelId="{53286564-BAE2-4B99-8FFC-F1CCCB92AF0C}" type="sibTrans" cxnId="{207F4542-D9E0-42C5-894A-B1F320EA8A2D}">
      <dgm:prSet/>
      <dgm:spPr/>
      <dgm:t>
        <a:bodyPr/>
        <a:lstStyle/>
        <a:p>
          <a:endParaRPr lang="en-US"/>
        </a:p>
      </dgm:t>
    </dgm:pt>
    <dgm:pt modelId="{4B00F985-585C-43D9-BF40-B5658DDFC77D}">
      <dgm:prSet custT="1"/>
      <dgm:spPr/>
      <dgm:t>
        <a:bodyPr/>
        <a:lstStyle/>
        <a:p>
          <a:r>
            <a:rPr lang="en-US" sz="1400">
              <a:latin typeface="Avenir Next LT Pro" panose="020B0504020202020204" pitchFamily="34" charset="0"/>
            </a:rPr>
            <a:t>If a new case manager is assigned to a case, the new case manager shall notify the parent within two business days  of case assignment and provide updated contact  information.</a:t>
          </a:r>
        </a:p>
      </dgm:t>
    </dgm:pt>
    <dgm:pt modelId="{A94058FD-ACD5-4777-8CD3-ABB49624AE91}" type="parTrans" cxnId="{32B0F6EC-B2DB-4D83-B90C-2607566385FF}">
      <dgm:prSet/>
      <dgm:spPr/>
      <dgm:t>
        <a:bodyPr/>
        <a:lstStyle/>
        <a:p>
          <a:endParaRPr lang="en-US"/>
        </a:p>
      </dgm:t>
    </dgm:pt>
    <dgm:pt modelId="{FA79345C-D287-43C8-B84C-82D896A6F7E1}" type="sibTrans" cxnId="{32B0F6EC-B2DB-4D83-B90C-2607566385FF}">
      <dgm:prSet/>
      <dgm:spPr/>
      <dgm:t>
        <a:bodyPr/>
        <a:lstStyle/>
        <a:p>
          <a:endParaRPr lang="en-US"/>
        </a:p>
      </dgm:t>
    </dgm:pt>
    <dgm:pt modelId="{F6BDE82A-A371-4D54-9207-10379D86A5EA}" type="pres">
      <dgm:prSet presAssocID="{70006C52-5174-4BAA-94D2-02F2B3870AB1}" presName="vert0" presStyleCnt="0">
        <dgm:presLayoutVars>
          <dgm:dir/>
          <dgm:animOne val="branch"/>
          <dgm:animLvl val="lvl"/>
        </dgm:presLayoutVars>
      </dgm:prSet>
      <dgm:spPr/>
      <dgm:t>
        <a:bodyPr/>
        <a:lstStyle/>
        <a:p>
          <a:endParaRPr lang="en-US"/>
        </a:p>
      </dgm:t>
    </dgm:pt>
    <dgm:pt modelId="{087B4FE3-3879-4C01-843F-3321C229BBF7}" type="pres">
      <dgm:prSet presAssocID="{3E1198D4-1191-47A5-8567-AE115C8AC634}" presName="thickLine" presStyleLbl="alignNode1" presStyleIdx="0" presStyleCnt="2"/>
      <dgm:spPr/>
    </dgm:pt>
    <dgm:pt modelId="{21A0D3E1-54B7-44C8-80D6-9DBE0A37253E}" type="pres">
      <dgm:prSet presAssocID="{3E1198D4-1191-47A5-8567-AE115C8AC634}" presName="horz1" presStyleCnt="0"/>
      <dgm:spPr/>
    </dgm:pt>
    <dgm:pt modelId="{F6AFB6A8-9FFE-4330-917C-CEF2850B250F}" type="pres">
      <dgm:prSet presAssocID="{3E1198D4-1191-47A5-8567-AE115C8AC634}" presName="tx1" presStyleLbl="revTx" presStyleIdx="0" presStyleCnt="5" custScaleX="399033"/>
      <dgm:spPr/>
      <dgm:t>
        <a:bodyPr/>
        <a:lstStyle/>
        <a:p>
          <a:endParaRPr lang="en-US"/>
        </a:p>
      </dgm:t>
    </dgm:pt>
    <dgm:pt modelId="{846A76A7-6FDE-403A-941A-F068F5F95B6B}" type="pres">
      <dgm:prSet presAssocID="{3E1198D4-1191-47A5-8567-AE115C8AC634}" presName="vert1" presStyleCnt="0"/>
      <dgm:spPr/>
    </dgm:pt>
    <dgm:pt modelId="{DFFD6939-A9E7-4C96-9854-3D0BAF98B850}" type="pres">
      <dgm:prSet presAssocID="{96D158CC-2DF1-4951-B1F1-9D0A8691169A}" presName="vertSpace2a" presStyleCnt="0"/>
      <dgm:spPr/>
    </dgm:pt>
    <dgm:pt modelId="{3AACF256-6187-4215-A087-58FF74057E45}" type="pres">
      <dgm:prSet presAssocID="{96D158CC-2DF1-4951-B1F1-9D0A8691169A}" presName="horz2" presStyleCnt="0"/>
      <dgm:spPr/>
    </dgm:pt>
    <dgm:pt modelId="{B872A3FA-0AD2-4BB7-B8A0-5BA00525FEC8}" type="pres">
      <dgm:prSet presAssocID="{96D158CC-2DF1-4951-B1F1-9D0A8691169A}" presName="horzSpace2" presStyleCnt="0"/>
      <dgm:spPr/>
    </dgm:pt>
    <dgm:pt modelId="{78A500BD-C468-44F5-B8D9-9A5902600EBD}" type="pres">
      <dgm:prSet presAssocID="{96D158CC-2DF1-4951-B1F1-9D0A8691169A}" presName="tx2" presStyleLbl="revTx" presStyleIdx="1" presStyleCnt="5" custScaleX="133272" custScaleY="162113"/>
      <dgm:spPr/>
      <dgm:t>
        <a:bodyPr/>
        <a:lstStyle/>
        <a:p>
          <a:endParaRPr lang="en-US"/>
        </a:p>
      </dgm:t>
    </dgm:pt>
    <dgm:pt modelId="{613329F7-6273-4B9B-B8A2-A5E96617AD88}" type="pres">
      <dgm:prSet presAssocID="{96D158CC-2DF1-4951-B1F1-9D0A8691169A}" presName="vert2" presStyleCnt="0"/>
      <dgm:spPr/>
    </dgm:pt>
    <dgm:pt modelId="{9E240E79-BAA5-4015-B00F-6EC3113446B0}" type="pres">
      <dgm:prSet presAssocID="{96D158CC-2DF1-4951-B1F1-9D0A8691169A}" presName="thinLine2b" presStyleLbl="callout" presStyleIdx="0" presStyleCnt="3"/>
      <dgm:spPr/>
    </dgm:pt>
    <dgm:pt modelId="{29918452-8D5F-4A9E-B241-68A6A70B117C}" type="pres">
      <dgm:prSet presAssocID="{96D158CC-2DF1-4951-B1F1-9D0A8691169A}" presName="vertSpace2b" presStyleCnt="0"/>
      <dgm:spPr/>
    </dgm:pt>
    <dgm:pt modelId="{677E8292-4214-4EB0-AB91-CFEDF5FF7045}" type="pres">
      <dgm:prSet presAssocID="{2EBAB855-A386-4FFF-8A8A-04F8129002B2}" presName="horz2" presStyleCnt="0"/>
      <dgm:spPr/>
    </dgm:pt>
    <dgm:pt modelId="{64EC4939-1EA0-47DD-8454-579970017A66}" type="pres">
      <dgm:prSet presAssocID="{2EBAB855-A386-4FFF-8A8A-04F8129002B2}" presName="horzSpace2" presStyleCnt="0"/>
      <dgm:spPr/>
    </dgm:pt>
    <dgm:pt modelId="{CEBCCE40-5FD3-407A-8F2F-40229E019E9C}" type="pres">
      <dgm:prSet presAssocID="{2EBAB855-A386-4FFF-8A8A-04F8129002B2}" presName="tx2" presStyleLbl="revTx" presStyleIdx="2" presStyleCnt="5" custScaleX="133298"/>
      <dgm:spPr/>
      <dgm:t>
        <a:bodyPr/>
        <a:lstStyle/>
        <a:p>
          <a:endParaRPr lang="en-US"/>
        </a:p>
      </dgm:t>
    </dgm:pt>
    <dgm:pt modelId="{6B88A198-6C5B-4B6C-B979-8DDD4E5EE21C}" type="pres">
      <dgm:prSet presAssocID="{2EBAB855-A386-4FFF-8A8A-04F8129002B2}" presName="vert2" presStyleCnt="0"/>
      <dgm:spPr/>
    </dgm:pt>
    <dgm:pt modelId="{3E2E68B0-6DAF-403E-B38B-CA400A2CCC76}" type="pres">
      <dgm:prSet presAssocID="{2EBAB855-A386-4FFF-8A8A-04F8129002B2}" presName="thinLine2b" presStyleLbl="callout" presStyleIdx="1" presStyleCnt="3"/>
      <dgm:spPr/>
    </dgm:pt>
    <dgm:pt modelId="{D2C1BD0B-4E23-45B1-82DC-3E481125FC45}" type="pres">
      <dgm:prSet presAssocID="{2EBAB855-A386-4FFF-8A8A-04F8129002B2}" presName="vertSpace2b" presStyleCnt="0"/>
      <dgm:spPr/>
    </dgm:pt>
    <dgm:pt modelId="{9FDA44CD-8AE0-4725-AFB4-0806A6CAA136}" type="pres">
      <dgm:prSet presAssocID="{2B10AE0E-0EEE-4FF6-B947-9F2A46E1C311}" presName="thickLine" presStyleLbl="alignNode1" presStyleIdx="1" presStyleCnt="2"/>
      <dgm:spPr/>
    </dgm:pt>
    <dgm:pt modelId="{BB74CDEA-A859-49BB-9893-9DA602161883}" type="pres">
      <dgm:prSet presAssocID="{2B10AE0E-0EEE-4FF6-B947-9F2A46E1C311}" presName="horz1" presStyleCnt="0"/>
      <dgm:spPr/>
    </dgm:pt>
    <dgm:pt modelId="{C8F07547-AFE6-4FCD-8582-8C53572E417C}" type="pres">
      <dgm:prSet presAssocID="{2B10AE0E-0EEE-4FF6-B947-9F2A46E1C311}" presName="tx1" presStyleLbl="revTx" presStyleIdx="3" presStyleCnt="5" custScaleX="330476"/>
      <dgm:spPr/>
      <dgm:t>
        <a:bodyPr/>
        <a:lstStyle/>
        <a:p>
          <a:endParaRPr lang="en-US"/>
        </a:p>
      </dgm:t>
    </dgm:pt>
    <dgm:pt modelId="{9FAB3F15-BC69-4F81-AFF9-CBA8B9CD1572}" type="pres">
      <dgm:prSet presAssocID="{2B10AE0E-0EEE-4FF6-B947-9F2A46E1C311}" presName="vert1" presStyleCnt="0"/>
      <dgm:spPr/>
    </dgm:pt>
    <dgm:pt modelId="{2E372AD7-D02F-4A7B-ADC1-C33E864E1364}" type="pres">
      <dgm:prSet presAssocID="{4B00F985-585C-43D9-BF40-B5658DDFC77D}" presName="vertSpace2a" presStyleCnt="0"/>
      <dgm:spPr/>
    </dgm:pt>
    <dgm:pt modelId="{FB33F7A6-89FE-45F0-8071-687234BDDA0D}" type="pres">
      <dgm:prSet presAssocID="{4B00F985-585C-43D9-BF40-B5658DDFC77D}" presName="horz2" presStyleCnt="0"/>
      <dgm:spPr/>
    </dgm:pt>
    <dgm:pt modelId="{D385F4CC-8080-4312-84AB-9518BBA7BDF9}" type="pres">
      <dgm:prSet presAssocID="{4B00F985-585C-43D9-BF40-B5658DDFC77D}" presName="horzSpace2" presStyleCnt="0"/>
      <dgm:spPr/>
    </dgm:pt>
    <dgm:pt modelId="{E1959F40-8959-443A-9567-FB7A4C2DCE6A}" type="pres">
      <dgm:prSet presAssocID="{4B00F985-585C-43D9-BF40-B5658DDFC77D}" presName="tx2" presStyleLbl="revTx" presStyleIdx="4" presStyleCnt="5"/>
      <dgm:spPr/>
      <dgm:t>
        <a:bodyPr/>
        <a:lstStyle/>
        <a:p>
          <a:endParaRPr lang="en-US"/>
        </a:p>
      </dgm:t>
    </dgm:pt>
    <dgm:pt modelId="{E9C7445C-ACC0-46E3-BEEF-ADDB18DA2D21}" type="pres">
      <dgm:prSet presAssocID="{4B00F985-585C-43D9-BF40-B5658DDFC77D}" presName="vert2" presStyleCnt="0"/>
      <dgm:spPr/>
    </dgm:pt>
    <dgm:pt modelId="{CF7E6EB5-42FE-4CDA-8945-5DC06A274A20}" type="pres">
      <dgm:prSet presAssocID="{4B00F985-585C-43D9-BF40-B5658DDFC77D}" presName="thinLine2b" presStyleLbl="callout" presStyleIdx="2" presStyleCnt="3"/>
      <dgm:spPr/>
    </dgm:pt>
    <dgm:pt modelId="{AB399678-91F1-40AF-AA74-A9356D2AD28A}" type="pres">
      <dgm:prSet presAssocID="{4B00F985-585C-43D9-BF40-B5658DDFC77D}" presName="vertSpace2b" presStyleCnt="0"/>
      <dgm:spPr/>
    </dgm:pt>
  </dgm:ptLst>
  <dgm:cxnLst>
    <dgm:cxn modelId="{207F4542-D9E0-42C5-894A-B1F320EA8A2D}" srcId="{3E1198D4-1191-47A5-8567-AE115C8AC634}" destId="{2EBAB855-A386-4FFF-8A8A-04F8129002B2}" srcOrd="1" destOrd="0" parTransId="{59A14D48-6777-4D26-BC19-C0AB751F7F29}" sibTransId="{53286564-BAE2-4B99-8FFC-F1CCCB92AF0C}"/>
    <dgm:cxn modelId="{C7D94F9A-1B33-4D60-A0ED-58FEDA537D12}" type="presOf" srcId="{4B00F985-585C-43D9-BF40-B5658DDFC77D}" destId="{E1959F40-8959-443A-9567-FB7A4C2DCE6A}" srcOrd="0" destOrd="0" presId="urn:microsoft.com/office/officeart/2008/layout/LinedList"/>
    <dgm:cxn modelId="{C65BE3A5-8278-4436-A449-1CD460998A58}" srcId="{3E1198D4-1191-47A5-8567-AE115C8AC634}" destId="{96D158CC-2DF1-4951-B1F1-9D0A8691169A}" srcOrd="0" destOrd="0" parTransId="{19918974-6447-42C6-B24B-B5BB5572D689}" sibTransId="{B2CEED6F-22AA-4068-AABD-6C732C5E8744}"/>
    <dgm:cxn modelId="{32B0F6EC-B2DB-4D83-B90C-2607566385FF}" srcId="{2B10AE0E-0EEE-4FF6-B947-9F2A46E1C311}" destId="{4B00F985-585C-43D9-BF40-B5658DDFC77D}" srcOrd="0" destOrd="0" parTransId="{A94058FD-ACD5-4777-8CD3-ABB49624AE91}" sibTransId="{FA79345C-D287-43C8-B84C-82D896A6F7E1}"/>
    <dgm:cxn modelId="{8D5EE860-E9C3-480C-BF8D-396073AB3980}" type="presOf" srcId="{2B10AE0E-0EEE-4FF6-B947-9F2A46E1C311}" destId="{C8F07547-AFE6-4FCD-8582-8C53572E417C}" srcOrd="0" destOrd="0" presId="urn:microsoft.com/office/officeart/2008/layout/LinedList"/>
    <dgm:cxn modelId="{6F9A1438-79DF-4873-A922-E2D8BC2ADDFC}" type="presOf" srcId="{2EBAB855-A386-4FFF-8A8A-04F8129002B2}" destId="{CEBCCE40-5FD3-407A-8F2F-40229E019E9C}" srcOrd="0" destOrd="0" presId="urn:microsoft.com/office/officeart/2008/layout/LinedList"/>
    <dgm:cxn modelId="{81DABD40-D364-431D-B9C4-BBD444AD7313}" type="presOf" srcId="{3E1198D4-1191-47A5-8567-AE115C8AC634}" destId="{F6AFB6A8-9FFE-4330-917C-CEF2850B250F}" srcOrd="0" destOrd="0" presId="urn:microsoft.com/office/officeart/2008/layout/LinedList"/>
    <dgm:cxn modelId="{2FB496C1-68E5-488A-B5F5-54C5003526A9}" srcId="{70006C52-5174-4BAA-94D2-02F2B3870AB1}" destId="{3E1198D4-1191-47A5-8567-AE115C8AC634}" srcOrd="0" destOrd="0" parTransId="{31559778-852F-4059-982C-A25E20685985}" sibTransId="{18FD38ED-BB3B-43F1-A211-3CF3015ED508}"/>
    <dgm:cxn modelId="{BCECB330-825B-45AA-A5E3-EE55D9A5521A}" type="presOf" srcId="{96D158CC-2DF1-4951-B1F1-9D0A8691169A}" destId="{78A500BD-C468-44F5-B8D9-9A5902600EBD}" srcOrd="0" destOrd="0" presId="urn:microsoft.com/office/officeart/2008/layout/LinedList"/>
    <dgm:cxn modelId="{C5E2145F-AC75-4994-AAA7-02AB47BB2AB5}" srcId="{70006C52-5174-4BAA-94D2-02F2B3870AB1}" destId="{2B10AE0E-0EEE-4FF6-B947-9F2A46E1C311}" srcOrd="1" destOrd="0" parTransId="{E452589A-0B15-47A6-954F-DF2848F94CE6}" sibTransId="{14C3C023-9B1C-404C-9849-DCE8C59F2A27}"/>
    <dgm:cxn modelId="{FB534FAA-F5C0-48AD-A921-F8230D47C786}" type="presOf" srcId="{70006C52-5174-4BAA-94D2-02F2B3870AB1}" destId="{F6BDE82A-A371-4D54-9207-10379D86A5EA}" srcOrd="0" destOrd="0" presId="urn:microsoft.com/office/officeart/2008/layout/LinedList"/>
    <dgm:cxn modelId="{1A77144E-9F3C-43C8-8DC0-379EDB19C55E}" type="presParOf" srcId="{F6BDE82A-A371-4D54-9207-10379D86A5EA}" destId="{087B4FE3-3879-4C01-843F-3321C229BBF7}" srcOrd="0" destOrd="0" presId="urn:microsoft.com/office/officeart/2008/layout/LinedList"/>
    <dgm:cxn modelId="{57AFDFD1-F5B5-492C-B2E5-42174AEE0C7D}" type="presParOf" srcId="{F6BDE82A-A371-4D54-9207-10379D86A5EA}" destId="{21A0D3E1-54B7-44C8-80D6-9DBE0A37253E}" srcOrd="1" destOrd="0" presId="urn:microsoft.com/office/officeart/2008/layout/LinedList"/>
    <dgm:cxn modelId="{02474892-1E46-4E8C-A737-5E96250A566F}" type="presParOf" srcId="{21A0D3E1-54B7-44C8-80D6-9DBE0A37253E}" destId="{F6AFB6A8-9FFE-4330-917C-CEF2850B250F}" srcOrd="0" destOrd="0" presId="urn:microsoft.com/office/officeart/2008/layout/LinedList"/>
    <dgm:cxn modelId="{805849EC-23E6-4BCE-A2D1-0D821D1A35B1}" type="presParOf" srcId="{21A0D3E1-54B7-44C8-80D6-9DBE0A37253E}" destId="{846A76A7-6FDE-403A-941A-F068F5F95B6B}" srcOrd="1" destOrd="0" presId="urn:microsoft.com/office/officeart/2008/layout/LinedList"/>
    <dgm:cxn modelId="{96A39A04-1482-4DA2-A92A-7C68ADE2E854}" type="presParOf" srcId="{846A76A7-6FDE-403A-941A-F068F5F95B6B}" destId="{DFFD6939-A9E7-4C96-9854-3D0BAF98B850}" srcOrd="0" destOrd="0" presId="urn:microsoft.com/office/officeart/2008/layout/LinedList"/>
    <dgm:cxn modelId="{7CA9EBA3-5C18-4937-A382-F53CF99D7BE0}" type="presParOf" srcId="{846A76A7-6FDE-403A-941A-F068F5F95B6B}" destId="{3AACF256-6187-4215-A087-58FF74057E45}" srcOrd="1" destOrd="0" presId="urn:microsoft.com/office/officeart/2008/layout/LinedList"/>
    <dgm:cxn modelId="{171D8141-2A67-472A-B40F-10C2900F1387}" type="presParOf" srcId="{3AACF256-6187-4215-A087-58FF74057E45}" destId="{B872A3FA-0AD2-4BB7-B8A0-5BA00525FEC8}" srcOrd="0" destOrd="0" presId="urn:microsoft.com/office/officeart/2008/layout/LinedList"/>
    <dgm:cxn modelId="{B210E146-CC09-4F7C-807A-FFCCF9687D44}" type="presParOf" srcId="{3AACF256-6187-4215-A087-58FF74057E45}" destId="{78A500BD-C468-44F5-B8D9-9A5902600EBD}" srcOrd="1" destOrd="0" presId="urn:microsoft.com/office/officeart/2008/layout/LinedList"/>
    <dgm:cxn modelId="{DAD3CE43-0C77-4CE1-A22C-06F9E17B2938}" type="presParOf" srcId="{3AACF256-6187-4215-A087-58FF74057E45}" destId="{613329F7-6273-4B9B-B8A2-A5E96617AD88}" srcOrd="2" destOrd="0" presId="urn:microsoft.com/office/officeart/2008/layout/LinedList"/>
    <dgm:cxn modelId="{A225AFE1-4F5A-40F5-B416-D769D9A0BA69}" type="presParOf" srcId="{846A76A7-6FDE-403A-941A-F068F5F95B6B}" destId="{9E240E79-BAA5-4015-B00F-6EC3113446B0}" srcOrd="2" destOrd="0" presId="urn:microsoft.com/office/officeart/2008/layout/LinedList"/>
    <dgm:cxn modelId="{DF7B41DD-1B6C-410A-8FEC-D3B58B48369F}" type="presParOf" srcId="{846A76A7-6FDE-403A-941A-F068F5F95B6B}" destId="{29918452-8D5F-4A9E-B241-68A6A70B117C}" srcOrd="3" destOrd="0" presId="urn:microsoft.com/office/officeart/2008/layout/LinedList"/>
    <dgm:cxn modelId="{DB09C5FE-BBED-4C42-A9AF-1559F9EFA391}" type="presParOf" srcId="{846A76A7-6FDE-403A-941A-F068F5F95B6B}" destId="{677E8292-4214-4EB0-AB91-CFEDF5FF7045}" srcOrd="4" destOrd="0" presId="urn:microsoft.com/office/officeart/2008/layout/LinedList"/>
    <dgm:cxn modelId="{AB291017-C37C-43A3-9435-28E099122650}" type="presParOf" srcId="{677E8292-4214-4EB0-AB91-CFEDF5FF7045}" destId="{64EC4939-1EA0-47DD-8454-579970017A66}" srcOrd="0" destOrd="0" presId="urn:microsoft.com/office/officeart/2008/layout/LinedList"/>
    <dgm:cxn modelId="{ECAA95F3-2354-4435-B8E1-EEFCBD2DC090}" type="presParOf" srcId="{677E8292-4214-4EB0-AB91-CFEDF5FF7045}" destId="{CEBCCE40-5FD3-407A-8F2F-40229E019E9C}" srcOrd="1" destOrd="0" presId="urn:microsoft.com/office/officeart/2008/layout/LinedList"/>
    <dgm:cxn modelId="{CB2C5CED-E985-4E7A-8011-176A1F9CB449}" type="presParOf" srcId="{677E8292-4214-4EB0-AB91-CFEDF5FF7045}" destId="{6B88A198-6C5B-4B6C-B979-8DDD4E5EE21C}" srcOrd="2" destOrd="0" presId="urn:microsoft.com/office/officeart/2008/layout/LinedList"/>
    <dgm:cxn modelId="{10CD1401-0F51-463B-893A-B3725454137E}" type="presParOf" srcId="{846A76A7-6FDE-403A-941A-F068F5F95B6B}" destId="{3E2E68B0-6DAF-403E-B38B-CA400A2CCC76}" srcOrd="5" destOrd="0" presId="urn:microsoft.com/office/officeart/2008/layout/LinedList"/>
    <dgm:cxn modelId="{959E9305-2A86-4E22-B2FA-E9CA6A681093}" type="presParOf" srcId="{846A76A7-6FDE-403A-941A-F068F5F95B6B}" destId="{D2C1BD0B-4E23-45B1-82DC-3E481125FC45}" srcOrd="6" destOrd="0" presId="urn:microsoft.com/office/officeart/2008/layout/LinedList"/>
    <dgm:cxn modelId="{B2A4C8B5-24F3-403E-B5FF-51EFC96AC5CA}" type="presParOf" srcId="{F6BDE82A-A371-4D54-9207-10379D86A5EA}" destId="{9FDA44CD-8AE0-4725-AFB4-0806A6CAA136}" srcOrd="2" destOrd="0" presId="urn:microsoft.com/office/officeart/2008/layout/LinedList"/>
    <dgm:cxn modelId="{29530E7B-88BD-4D27-8924-253D140C312B}" type="presParOf" srcId="{F6BDE82A-A371-4D54-9207-10379D86A5EA}" destId="{BB74CDEA-A859-49BB-9893-9DA602161883}" srcOrd="3" destOrd="0" presId="urn:microsoft.com/office/officeart/2008/layout/LinedList"/>
    <dgm:cxn modelId="{FF649259-1214-4F13-97DB-191F539356BE}" type="presParOf" srcId="{BB74CDEA-A859-49BB-9893-9DA602161883}" destId="{C8F07547-AFE6-4FCD-8582-8C53572E417C}" srcOrd="0" destOrd="0" presId="urn:microsoft.com/office/officeart/2008/layout/LinedList"/>
    <dgm:cxn modelId="{D829B393-6804-43D2-979D-BE825589721D}" type="presParOf" srcId="{BB74CDEA-A859-49BB-9893-9DA602161883}" destId="{9FAB3F15-BC69-4F81-AFF9-CBA8B9CD1572}" srcOrd="1" destOrd="0" presId="urn:microsoft.com/office/officeart/2008/layout/LinedList"/>
    <dgm:cxn modelId="{FE79A9AB-C018-4127-A1DF-A36D74EAE363}" type="presParOf" srcId="{9FAB3F15-BC69-4F81-AFF9-CBA8B9CD1572}" destId="{2E372AD7-D02F-4A7B-ADC1-C33E864E1364}" srcOrd="0" destOrd="0" presId="urn:microsoft.com/office/officeart/2008/layout/LinedList"/>
    <dgm:cxn modelId="{A84C9CDC-CED3-47FD-95E4-BAC79D3BACF5}" type="presParOf" srcId="{9FAB3F15-BC69-4F81-AFF9-CBA8B9CD1572}" destId="{FB33F7A6-89FE-45F0-8071-687234BDDA0D}" srcOrd="1" destOrd="0" presId="urn:microsoft.com/office/officeart/2008/layout/LinedList"/>
    <dgm:cxn modelId="{153DA204-F0E9-4601-9470-0B0C63E9F8B3}" type="presParOf" srcId="{FB33F7A6-89FE-45F0-8071-687234BDDA0D}" destId="{D385F4CC-8080-4312-84AB-9518BBA7BDF9}" srcOrd="0" destOrd="0" presId="urn:microsoft.com/office/officeart/2008/layout/LinedList"/>
    <dgm:cxn modelId="{A0FBE756-E786-4FF4-A982-C6F0818452E9}" type="presParOf" srcId="{FB33F7A6-89FE-45F0-8071-687234BDDA0D}" destId="{E1959F40-8959-443A-9567-FB7A4C2DCE6A}" srcOrd="1" destOrd="0" presId="urn:microsoft.com/office/officeart/2008/layout/LinedList"/>
    <dgm:cxn modelId="{AC7073FC-2C25-4108-9C6F-363039FBAA22}" type="presParOf" srcId="{FB33F7A6-89FE-45F0-8071-687234BDDA0D}" destId="{E9C7445C-ACC0-46E3-BEEF-ADDB18DA2D21}" srcOrd="2" destOrd="0" presId="urn:microsoft.com/office/officeart/2008/layout/LinedList"/>
    <dgm:cxn modelId="{64F4A501-50B4-4005-ACF8-8083B20C8989}" type="presParOf" srcId="{9FAB3F15-BC69-4F81-AFF9-CBA8B9CD1572}" destId="{CF7E6EB5-42FE-4CDA-8945-5DC06A274A20}" srcOrd="2" destOrd="0" presId="urn:microsoft.com/office/officeart/2008/layout/LinedList"/>
    <dgm:cxn modelId="{E10BDBEF-0BFA-4FD0-9363-9B8E97F4D039}" type="presParOf" srcId="{9FAB3F15-BC69-4F81-AFF9-CBA8B9CD1572}" destId="{AB399678-91F1-40AF-AA74-A9356D2AD28A}" srcOrd="3"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0006C52-5174-4BAA-94D2-02F2B3870AB1}" type="doc">
      <dgm:prSet loTypeId="urn:microsoft.com/office/officeart/2008/layout/LinedList" loCatId="list" qsTypeId="urn:microsoft.com/office/officeart/2005/8/quickstyle/simple1" qsCatId="simple" csTypeId="urn:microsoft.com/office/officeart/2005/8/colors/accent2_4" csCatId="accent2" phldr="1"/>
      <dgm:spPr/>
      <dgm:t>
        <a:bodyPr/>
        <a:lstStyle/>
        <a:p>
          <a:endParaRPr lang="en-US"/>
        </a:p>
      </dgm:t>
    </dgm:pt>
    <dgm:pt modelId="{8ABFED7D-11AC-44FD-9D13-EE7B40172EA0}">
      <dgm:prSet custT="1"/>
      <dgm:spPr/>
      <dgm:t>
        <a:bodyPr/>
        <a:lstStyle/>
        <a:p>
          <a:r>
            <a:rPr lang="en-US" sz="2000">
              <a:latin typeface="Avenir Next LT Pro" panose="020B0504020202020204" pitchFamily="34" charset="0"/>
            </a:rPr>
            <a:t>The child welfare professional must complete the Diligent Search section in the Judicial Review worksheet. </a:t>
          </a:r>
        </a:p>
      </dgm:t>
    </dgm:pt>
    <dgm:pt modelId="{0A4779E8-EAA5-4F8A-A9DB-2F96D0C91590}" type="parTrans" cxnId="{A3C4C964-D69E-49D6-B372-9AADBE4A9DCC}">
      <dgm:prSet/>
      <dgm:spPr/>
      <dgm:t>
        <a:bodyPr/>
        <a:lstStyle/>
        <a:p>
          <a:endParaRPr lang="en-US"/>
        </a:p>
      </dgm:t>
    </dgm:pt>
    <dgm:pt modelId="{ECA4BDEA-44DE-44A3-8109-225E57F122D0}" type="sibTrans" cxnId="{A3C4C964-D69E-49D6-B372-9AADBE4A9DCC}">
      <dgm:prSet/>
      <dgm:spPr/>
      <dgm:t>
        <a:bodyPr/>
        <a:lstStyle/>
        <a:p>
          <a:endParaRPr lang="en-US"/>
        </a:p>
      </dgm:t>
    </dgm:pt>
    <dgm:pt modelId="{7A22771D-CDC5-4725-B6B4-138B08CECF09}">
      <dgm:prSet custT="1"/>
      <dgm:spPr/>
      <dgm:t>
        <a:bodyPr/>
        <a:lstStyle/>
        <a:p>
          <a:r>
            <a:rPr lang="en-US" sz="2000">
              <a:latin typeface="Avenir Next LT Pro" panose="020B0504020202020204" pitchFamily="34" charset="0"/>
            </a:rPr>
            <a:t>If the child is a member or is eligible for membership in a tribe, obtain the child’s tribal membership information including the name and location of the tribe from both parents. </a:t>
          </a:r>
        </a:p>
      </dgm:t>
    </dgm:pt>
    <dgm:pt modelId="{9DBF67D2-1C1A-4A43-A80D-4F1447127107}" type="parTrans" cxnId="{FBCD687C-774B-413D-922A-9E470FC8BF76}">
      <dgm:prSet/>
      <dgm:spPr/>
      <dgm:t>
        <a:bodyPr/>
        <a:lstStyle/>
        <a:p>
          <a:endParaRPr lang="en-US"/>
        </a:p>
      </dgm:t>
    </dgm:pt>
    <dgm:pt modelId="{570F596F-2A3B-4488-A627-B78D7AA66CB3}" type="sibTrans" cxnId="{FBCD687C-774B-413D-922A-9E470FC8BF76}">
      <dgm:prSet/>
      <dgm:spPr/>
      <dgm:t>
        <a:bodyPr/>
        <a:lstStyle/>
        <a:p>
          <a:endParaRPr lang="en-US"/>
        </a:p>
      </dgm:t>
    </dgm:pt>
    <dgm:pt modelId="{1885249A-AF99-4EEF-85BC-80E8ED9CD9BF}">
      <dgm:prSet custT="1"/>
      <dgm:spPr/>
      <dgm:t>
        <a:bodyPr/>
        <a:lstStyle/>
        <a:p>
          <a:r>
            <a:rPr lang="en-US" sz="1800">
              <a:latin typeface="Avenir Next LT Pro" panose="020B0504020202020204" pitchFamily="34" charset="0"/>
            </a:rPr>
            <a:t>This includes diligent efforts to locate relatives and fictive kin</a:t>
          </a:r>
          <a:r>
            <a:rPr lang="en-US" sz="900">
              <a:latin typeface="Avenir Next LT Pro" panose="020B0504020202020204" pitchFamily="34" charset="0"/>
            </a:rPr>
            <a:t>.  </a:t>
          </a:r>
          <a:endParaRPr lang="en-US" sz="2000">
            <a:latin typeface="Avenir Next LT Pro" panose="020B0504020202020204" pitchFamily="34" charset="0"/>
          </a:endParaRPr>
        </a:p>
      </dgm:t>
    </dgm:pt>
    <dgm:pt modelId="{609DB020-7BDA-4156-8C16-4D9336B47EEF}" type="parTrans" cxnId="{9E2FE60C-90F3-46B0-A697-D5349F7720DA}">
      <dgm:prSet/>
      <dgm:spPr/>
      <dgm:t>
        <a:bodyPr/>
        <a:lstStyle/>
        <a:p>
          <a:endParaRPr lang="en-US"/>
        </a:p>
      </dgm:t>
    </dgm:pt>
    <dgm:pt modelId="{5346453F-69D5-4823-B525-A59CABE5B8A1}" type="sibTrans" cxnId="{9E2FE60C-90F3-46B0-A697-D5349F7720DA}">
      <dgm:prSet/>
      <dgm:spPr/>
      <dgm:t>
        <a:bodyPr/>
        <a:lstStyle/>
        <a:p>
          <a:endParaRPr lang="en-US"/>
        </a:p>
      </dgm:t>
    </dgm:pt>
    <dgm:pt modelId="{BE54C08B-A25E-4476-9121-2991158C6EA1}">
      <dgm:prSet custT="1"/>
      <dgm:spPr/>
      <dgm:t>
        <a:bodyPr/>
        <a:lstStyle/>
        <a:p>
          <a:r>
            <a:rPr lang="en-US" sz="2000">
              <a:latin typeface="Avenir Next LT Pro" panose="020B0504020202020204" pitchFamily="34" charset="0"/>
            </a:rPr>
            <a:t>The Department must conduct a diligent search to provide notice to the parents of dependency and termination of parental rights proceedings before the court can enter final orders impacting the parents’ rights to their child.</a:t>
          </a:r>
        </a:p>
      </dgm:t>
    </dgm:pt>
    <dgm:pt modelId="{173E3C9F-0689-456D-9D20-67B671EE694F}" type="parTrans" cxnId="{749352ED-F6A3-40A4-A0BC-68D5BDC7C0A7}">
      <dgm:prSet/>
      <dgm:spPr/>
      <dgm:t>
        <a:bodyPr/>
        <a:lstStyle/>
        <a:p>
          <a:endParaRPr lang="en-US"/>
        </a:p>
      </dgm:t>
    </dgm:pt>
    <dgm:pt modelId="{070605BB-5AAF-4EC1-9EA2-400A2978D5B2}" type="sibTrans" cxnId="{749352ED-F6A3-40A4-A0BC-68D5BDC7C0A7}">
      <dgm:prSet/>
      <dgm:spPr/>
      <dgm:t>
        <a:bodyPr/>
        <a:lstStyle/>
        <a:p>
          <a:endParaRPr lang="en-US"/>
        </a:p>
      </dgm:t>
    </dgm:pt>
    <dgm:pt modelId="{F6BDE82A-A371-4D54-9207-10379D86A5EA}" type="pres">
      <dgm:prSet presAssocID="{70006C52-5174-4BAA-94D2-02F2B3870AB1}" presName="vert0" presStyleCnt="0">
        <dgm:presLayoutVars>
          <dgm:dir/>
          <dgm:animOne val="branch"/>
          <dgm:animLvl val="lvl"/>
        </dgm:presLayoutVars>
      </dgm:prSet>
      <dgm:spPr/>
      <dgm:t>
        <a:bodyPr/>
        <a:lstStyle/>
        <a:p>
          <a:endParaRPr lang="en-US"/>
        </a:p>
      </dgm:t>
    </dgm:pt>
    <dgm:pt modelId="{C767AF06-65E4-4644-827E-DFA0ADF0055F}" type="pres">
      <dgm:prSet presAssocID="{8ABFED7D-11AC-44FD-9D13-EE7B40172EA0}" presName="thickLine" presStyleLbl="alignNode1" presStyleIdx="0" presStyleCnt="3"/>
      <dgm:spPr/>
    </dgm:pt>
    <dgm:pt modelId="{FA0E0A32-D03E-4EDE-BEAD-E13AA2A91283}" type="pres">
      <dgm:prSet presAssocID="{8ABFED7D-11AC-44FD-9D13-EE7B40172EA0}" presName="horz1" presStyleCnt="0"/>
      <dgm:spPr/>
    </dgm:pt>
    <dgm:pt modelId="{3D48B744-6DAC-4EEB-B2A2-59B8E2B4475D}" type="pres">
      <dgm:prSet presAssocID="{8ABFED7D-11AC-44FD-9D13-EE7B40172EA0}" presName="tx1" presStyleLbl="revTx" presStyleIdx="0" presStyleCnt="4" custScaleX="516557" custLinFactNeighborX="-259" custLinFactNeighborY="-2007"/>
      <dgm:spPr/>
      <dgm:t>
        <a:bodyPr/>
        <a:lstStyle/>
        <a:p>
          <a:endParaRPr lang="en-US"/>
        </a:p>
      </dgm:t>
    </dgm:pt>
    <dgm:pt modelId="{422BBF17-53F3-4835-9C70-27357375D948}" type="pres">
      <dgm:prSet presAssocID="{8ABFED7D-11AC-44FD-9D13-EE7B40172EA0}" presName="vert1" presStyleCnt="0"/>
      <dgm:spPr/>
    </dgm:pt>
    <dgm:pt modelId="{6934383E-1149-431C-BF96-A0AC480FE603}" type="pres">
      <dgm:prSet presAssocID="{1885249A-AF99-4EEF-85BC-80E8ED9CD9BF}" presName="vertSpace2a" presStyleCnt="0"/>
      <dgm:spPr/>
    </dgm:pt>
    <dgm:pt modelId="{B3994BE2-008D-4ACB-93D9-F497AD9778AA}" type="pres">
      <dgm:prSet presAssocID="{1885249A-AF99-4EEF-85BC-80E8ED9CD9BF}" presName="horz2" presStyleCnt="0"/>
      <dgm:spPr/>
    </dgm:pt>
    <dgm:pt modelId="{163E28BE-9218-4ABF-AF71-746ADC7036EA}" type="pres">
      <dgm:prSet presAssocID="{1885249A-AF99-4EEF-85BC-80E8ED9CD9BF}" presName="horzSpace2" presStyleCnt="0"/>
      <dgm:spPr/>
    </dgm:pt>
    <dgm:pt modelId="{DEE2B6F8-C4F8-4515-9872-78E2E49FEE92}" type="pres">
      <dgm:prSet presAssocID="{1885249A-AF99-4EEF-85BC-80E8ED9CD9BF}" presName="tx2" presStyleLbl="revTx" presStyleIdx="1" presStyleCnt="4" custScaleY="48442"/>
      <dgm:spPr/>
      <dgm:t>
        <a:bodyPr/>
        <a:lstStyle/>
        <a:p>
          <a:endParaRPr lang="en-US"/>
        </a:p>
      </dgm:t>
    </dgm:pt>
    <dgm:pt modelId="{8B01FCB3-2A5C-4847-9F25-83BDF75D39FD}" type="pres">
      <dgm:prSet presAssocID="{1885249A-AF99-4EEF-85BC-80E8ED9CD9BF}" presName="vert2" presStyleCnt="0"/>
      <dgm:spPr/>
    </dgm:pt>
    <dgm:pt modelId="{F29A8239-B6F2-4016-864F-E07EEC4EF099}" type="pres">
      <dgm:prSet presAssocID="{1885249A-AF99-4EEF-85BC-80E8ED9CD9BF}" presName="thinLine2b" presStyleLbl="callout" presStyleIdx="0" presStyleCnt="1"/>
      <dgm:spPr/>
    </dgm:pt>
    <dgm:pt modelId="{01A2158D-65EE-4D09-B4F4-6EA1985E18A3}" type="pres">
      <dgm:prSet presAssocID="{1885249A-AF99-4EEF-85BC-80E8ED9CD9BF}" presName="vertSpace2b" presStyleCnt="0"/>
      <dgm:spPr/>
    </dgm:pt>
    <dgm:pt modelId="{F4594568-4099-40A2-A60E-753A38968797}" type="pres">
      <dgm:prSet presAssocID="{7A22771D-CDC5-4725-B6B4-138B08CECF09}" presName="thickLine" presStyleLbl="alignNode1" presStyleIdx="1" presStyleCnt="3"/>
      <dgm:spPr/>
    </dgm:pt>
    <dgm:pt modelId="{C8B8E087-3665-4221-A582-59F6B4577BB5}" type="pres">
      <dgm:prSet presAssocID="{7A22771D-CDC5-4725-B6B4-138B08CECF09}" presName="horz1" presStyleCnt="0"/>
      <dgm:spPr/>
    </dgm:pt>
    <dgm:pt modelId="{A345626A-8571-4FCC-8A75-49AC3028E1F0}" type="pres">
      <dgm:prSet presAssocID="{7A22771D-CDC5-4725-B6B4-138B08CECF09}" presName="tx1" presStyleLbl="revTx" presStyleIdx="2" presStyleCnt="4" custScaleX="500000"/>
      <dgm:spPr/>
      <dgm:t>
        <a:bodyPr/>
        <a:lstStyle/>
        <a:p>
          <a:endParaRPr lang="en-US"/>
        </a:p>
      </dgm:t>
    </dgm:pt>
    <dgm:pt modelId="{FF7FC685-7D0A-4AC8-904A-19403DFB3B45}" type="pres">
      <dgm:prSet presAssocID="{7A22771D-CDC5-4725-B6B4-138B08CECF09}" presName="vert1" presStyleCnt="0"/>
      <dgm:spPr/>
    </dgm:pt>
    <dgm:pt modelId="{E1EF2A3D-3958-46F2-8D93-894037A6138C}" type="pres">
      <dgm:prSet presAssocID="{BE54C08B-A25E-4476-9121-2991158C6EA1}" presName="thickLine" presStyleLbl="alignNode1" presStyleIdx="2" presStyleCnt="3"/>
      <dgm:spPr/>
    </dgm:pt>
    <dgm:pt modelId="{AFDD9932-1E96-4DB5-A1F7-5904E3AA27CB}" type="pres">
      <dgm:prSet presAssocID="{BE54C08B-A25E-4476-9121-2991158C6EA1}" presName="horz1" presStyleCnt="0"/>
      <dgm:spPr/>
    </dgm:pt>
    <dgm:pt modelId="{711A48B4-1A2D-47E2-A2E4-FDEF2C6AB114}" type="pres">
      <dgm:prSet presAssocID="{BE54C08B-A25E-4476-9121-2991158C6EA1}" presName="tx1" presStyleLbl="revTx" presStyleIdx="3" presStyleCnt="4" custScaleX="500000"/>
      <dgm:spPr/>
      <dgm:t>
        <a:bodyPr/>
        <a:lstStyle/>
        <a:p>
          <a:endParaRPr lang="en-US"/>
        </a:p>
      </dgm:t>
    </dgm:pt>
    <dgm:pt modelId="{0DF676B6-A6A1-4C38-B745-922D150D3A12}" type="pres">
      <dgm:prSet presAssocID="{BE54C08B-A25E-4476-9121-2991158C6EA1}" presName="vert1" presStyleCnt="0"/>
      <dgm:spPr/>
    </dgm:pt>
  </dgm:ptLst>
  <dgm:cxnLst>
    <dgm:cxn modelId="{891C0634-F7C3-4589-A17E-1A339A5763CC}" type="presOf" srcId="{1885249A-AF99-4EEF-85BC-80E8ED9CD9BF}" destId="{DEE2B6F8-C4F8-4515-9872-78E2E49FEE92}" srcOrd="0" destOrd="0" presId="urn:microsoft.com/office/officeart/2008/layout/LinedList"/>
    <dgm:cxn modelId="{FA81AF22-C266-4088-A0EF-62E5210A5CB0}" type="presOf" srcId="{BE54C08B-A25E-4476-9121-2991158C6EA1}" destId="{711A48B4-1A2D-47E2-A2E4-FDEF2C6AB114}" srcOrd="0" destOrd="0" presId="urn:microsoft.com/office/officeart/2008/layout/LinedList"/>
    <dgm:cxn modelId="{88D5FD43-BFF0-4670-8E13-A69688817F87}" type="presOf" srcId="{7A22771D-CDC5-4725-B6B4-138B08CECF09}" destId="{A345626A-8571-4FCC-8A75-49AC3028E1F0}" srcOrd="0" destOrd="0" presId="urn:microsoft.com/office/officeart/2008/layout/LinedList"/>
    <dgm:cxn modelId="{FB534FAA-F5C0-48AD-A921-F8230D47C786}" type="presOf" srcId="{70006C52-5174-4BAA-94D2-02F2B3870AB1}" destId="{F6BDE82A-A371-4D54-9207-10379D86A5EA}" srcOrd="0" destOrd="0" presId="urn:microsoft.com/office/officeart/2008/layout/LinedList"/>
    <dgm:cxn modelId="{80E46AA8-11B0-4552-9942-A4D8BD14F547}" type="presOf" srcId="{8ABFED7D-11AC-44FD-9D13-EE7B40172EA0}" destId="{3D48B744-6DAC-4EEB-B2A2-59B8E2B4475D}" srcOrd="0" destOrd="0" presId="urn:microsoft.com/office/officeart/2008/layout/LinedList"/>
    <dgm:cxn modelId="{FBCD687C-774B-413D-922A-9E470FC8BF76}" srcId="{70006C52-5174-4BAA-94D2-02F2B3870AB1}" destId="{7A22771D-CDC5-4725-B6B4-138B08CECF09}" srcOrd="1" destOrd="0" parTransId="{9DBF67D2-1C1A-4A43-A80D-4F1447127107}" sibTransId="{570F596F-2A3B-4488-A627-B78D7AA66CB3}"/>
    <dgm:cxn modelId="{9E2FE60C-90F3-46B0-A697-D5349F7720DA}" srcId="{8ABFED7D-11AC-44FD-9D13-EE7B40172EA0}" destId="{1885249A-AF99-4EEF-85BC-80E8ED9CD9BF}" srcOrd="0" destOrd="0" parTransId="{609DB020-7BDA-4156-8C16-4D9336B47EEF}" sibTransId="{5346453F-69D5-4823-B525-A59CABE5B8A1}"/>
    <dgm:cxn modelId="{749352ED-F6A3-40A4-A0BC-68D5BDC7C0A7}" srcId="{70006C52-5174-4BAA-94D2-02F2B3870AB1}" destId="{BE54C08B-A25E-4476-9121-2991158C6EA1}" srcOrd="2" destOrd="0" parTransId="{173E3C9F-0689-456D-9D20-67B671EE694F}" sibTransId="{070605BB-5AAF-4EC1-9EA2-400A2978D5B2}"/>
    <dgm:cxn modelId="{A3C4C964-D69E-49D6-B372-9AADBE4A9DCC}" srcId="{70006C52-5174-4BAA-94D2-02F2B3870AB1}" destId="{8ABFED7D-11AC-44FD-9D13-EE7B40172EA0}" srcOrd="0" destOrd="0" parTransId="{0A4779E8-EAA5-4F8A-A9DB-2F96D0C91590}" sibTransId="{ECA4BDEA-44DE-44A3-8109-225E57F122D0}"/>
    <dgm:cxn modelId="{4ACB548A-F823-40F1-A2AB-1EDF5A931C19}" type="presParOf" srcId="{F6BDE82A-A371-4D54-9207-10379D86A5EA}" destId="{C767AF06-65E4-4644-827E-DFA0ADF0055F}" srcOrd="0" destOrd="0" presId="urn:microsoft.com/office/officeart/2008/layout/LinedList"/>
    <dgm:cxn modelId="{607EA03E-89E7-49E1-AAC9-7AB47977822C}" type="presParOf" srcId="{F6BDE82A-A371-4D54-9207-10379D86A5EA}" destId="{FA0E0A32-D03E-4EDE-BEAD-E13AA2A91283}" srcOrd="1" destOrd="0" presId="urn:microsoft.com/office/officeart/2008/layout/LinedList"/>
    <dgm:cxn modelId="{95F64A54-0597-4B7F-A0DB-B81FC7EA7021}" type="presParOf" srcId="{FA0E0A32-D03E-4EDE-BEAD-E13AA2A91283}" destId="{3D48B744-6DAC-4EEB-B2A2-59B8E2B4475D}" srcOrd="0" destOrd="0" presId="urn:microsoft.com/office/officeart/2008/layout/LinedList"/>
    <dgm:cxn modelId="{17728FCE-D66B-448A-A846-418E9B8BD1F7}" type="presParOf" srcId="{FA0E0A32-D03E-4EDE-BEAD-E13AA2A91283}" destId="{422BBF17-53F3-4835-9C70-27357375D948}" srcOrd="1" destOrd="0" presId="urn:microsoft.com/office/officeart/2008/layout/LinedList"/>
    <dgm:cxn modelId="{70C14296-46EA-490D-8191-A24E3438AEBD}" type="presParOf" srcId="{422BBF17-53F3-4835-9C70-27357375D948}" destId="{6934383E-1149-431C-BF96-A0AC480FE603}" srcOrd="0" destOrd="0" presId="urn:microsoft.com/office/officeart/2008/layout/LinedList"/>
    <dgm:cxn modelId="{CB2069AD-4E3C-46EB-9E1E-3476DD088154}" type="presParOf" srcId="{422BBF17-53F3-4835-9C70-27357375D948}" destId="{B3994BE2-008D-4ACB-93D9-F497AD9778AA}" srcOrd="1" destOrd="0" presId="urn:microsoft.com/office/officeart/2008/layout/LinedList"/>
    <dgm:cxn modelId="{70C4F82A-BF2E-4249-9778-40466D8A0F69}" type="presParOf" srcId="{B3994BE2-008D-4ACB-93D9-F497AD9778AA}" destId="{163E28BE-9218-4ABF-AF71-746ADC7036EA}" srcOrd="0" destOrd="0" presId="urn:microsoft.com/office/officeart/2008/layout/LinedList"/>
    <dgm:cxn modelId="{B8C5109B-4040-4F46-80E7-8FCF761684AD}" type="presParOf" srcId="{B3994BE2-008D-4ACB-93D9-F497AD9778AA}" destId="{DEE2B6F8-C4F8-4515-9872-78E2E49FEE92}" srcOrd="1" destOrd="0" presId="urn:microsoft.com/office/officeart/2008/layout/LinedList"/>
    <dgm:cxn modelId="{7FE8203B-68F1-4C33-8558-39E852E63FA7}" type="presParOf" srcId="{B3994BE2-008D-4ACB-93D9-F497AD9778AA}" destId="{8B01FCB3-2A5C-4847-9F25-83BDF75D39FD}" srcOrd="2" destOrd="0" presId="urn:microsoft.com/office/officeart/2008/layout/LinedList"/>
    <dgm:cxn modelId="{9DE4F764-6825-4842-A425-DA17866A7230}" type="presParOf" srcId="{422BBF17-53F3-4835-9C70-27357375D948}" destId="{F29A8239-B6F2-4016-864F-E07EEC4EF099}" srcOrd="2" destOrd="0" presId="urn:microsoft.com/office/officeart/2008/layout/LinedList"/>
    <dgm:cxn modelId="{59267B02-A1B6-4E9E-8B5F-9458BC344023}" type="presParOf" srcId="{422BBF17-53F3-4835-9C70-27357375D948}" destId="{01A2158D-65EE-4D09-B4F4-6EA1985E18A3}" srcOrd="3" destOrd="0" presId="urn:microsoft.com/office/officeart/2008/layout/LinedList"/>
    <dgm:cxn modelId="{049145CA-F58A-4454-B539-190AE9001901}" type="presParOf" srcId="{F6BDE82A-A371-4D54-9207-10379D86A5EA}" destId="{F4594568-4099-40A2-A60E-753A38968797}" srcOrd="2" destOrd="0" presId="urn:microsoft.com/office/officeart/2008/layout/LinedList"/>
    <dgm:cxn modelId="{F5474CE7-9BDC-4D6D-8DC4-3AEADE9BAD3A}" type="presParOf" srcId="{F6BDE82A-A371-4D54-9207-10379D86A5EA}" destId="{C8B8E087-3665-4221-A582-59F6B4577BB5}" srcOrd="3" destOrd="0" presId="urn:microsoft.com/office/officeart/2008/layout/LinedList"/>
    <dgm:cxn modelId="{B52ADA06-8F11-4604-B492-7E685B35AD9F}" type="presParOf" srcId="{C8B8E087-3665-4221-A582-59F6B4577BB5}" destId="{A345626A-8571-4FCC-8A75-49AC3028E1F0}" srcOrd="0" destOrd="0" presId="urn:microsoft.com/office/officeart/2008/layout/LinedList"/>
    <dgm:cxn modelId="{61CEBAB3-9F58-44A3-86A5-0390A2AB59D9}" type="presParOf" srcId="{C8B8E087-3665-4221-A582-59F6B4577BB5}" destId="{FF7FC685-7D0A-4AC8-904A-19403DFB3B45}" srcOrd="1" destOrd="0" presId="urn:microsoft.com/office/officeart/2008/layout/LinedList"/>
    <dgm:cxn modelId="{038381EE-2EAB-4B76-9517-2AD9F0C85453}" type="presParOf" srcId="{F6BDE82A-A371-4D54-9207-10379D86A5EA}" destId="{E1EF2A3D-3958-46F2-8D93-894037A6138C}" srcOrd="4" destOrd="0" presId="urn:microsoft.com/office/officeart/2008/layout/LinedList"/>
    <dgm:cxn modelId="{DA27062C-3016-4927-852E-2E4AA36A4D37}" type="presParOf" srcId="{F6BDE82A-A371-4D54-9207-10379D86A5EA}" destId="{AFDD9932-1E96-4DB5-A1F7-5904E3AA27CB}" srcOrd="5" destOrd="0" presId="urn:microsoft.com/office/officeart/2008/layout/LinedList"/>
    <dgm:cxn modelId="{0D34B40A-4C7D-40ED-B588-DA37175638EB}" type="presParOf" srcId="{AFDD9932-1E96-4DB5-A1F7-5904E3AA27CB}" destId="{711A48B4-1A2D-47E2-A2E4-FDEF2C6AB114}" srcOrd="0" destOrd="0" presId="urn:microsoft.com/office/officeart/2008/layout/LinedList"/>
    <dgm:cxn modelId="{9AFD2EC4-5C53-442D-ABC9-0966575A916F}" type="presParOf" srcId="{AFDD9932-1E96-4DB5-A1F7-5904E3AA27CB}" destId="{0DF676B6-A6A1-4C38-B745-922D150D3A1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9.xml><?xml version="1.0" encoding="utf-8"?>
<dgm:dataModel xmlns:dgm="http://schemas.openxmlformats.org/drawingml/2006/diagram" xmlns:a="http://schemas.openxmlformats.org/drawingml/2006/main">
  <dgm:ptLst>
    <dgm:pt modelId="{D37A3457-2FA9-47E2-9D37-C901875694E3}" type="doc">
      <dgm:prSet loTypeId="urn:microsoft.com/office/officeart/2018/2/layout/IconVerticalSolidList" loCatId="icon" qsTypeId="urn:microsoft.com/office/officeart/2005/8/quickstyle/simple4" qsCatId="simple" csTypeId="urn:microsoft.com/office/officeart/2005/8/colors/accent6_5" csCatId="accent6" phldr="1"/>
      <dgm:spPr/>
      <dgm:t>
        <a:bodyPr/>
        <a:lstStyle/>
        <a:p>
          <a:endParaRPr lang="en-US"/>
        </a:p>
      </dgm:t>
    </dgm:pt>
    <dgm:pt modelId="{A44BDA73-4FBB-4035-AE72-B0D01427A464}">
      <dgm:prSet/>
      <dgm:spPr/>
      <dgm:t>
        <a:bodyPr/>
        <a:lstStyle/>
        <a:p>
          <a:pPr>
            <a:lnSpc>
              <a:spcPct val="100000"/>
            </a:lnSpc>
          </a:pPr>
          <a:r>
            <a:rPr lang="en-US">
              <a:latin typeface="Avenir Next LT Pro" panose="020B0504020202020204" pitchFamily="34" charset="0"/>
            </a:rPr>
            <a:t>Diligent searches and diligent efforts begin during the investigation phase and intensify after case transfer to ongoing services.  </a:t>
          </a:r>
        </a:p>
      </dgm:t>
    </dgm:pt>
    <dgm:pt modelId="{FC638D23-BBF6-4790-AD46-803057689BD2}" type="parTrans" cxnId="{28775282-8B7C-41D0-AC13-BEA7A6B6729F}">
      <dgm:prSet/>
      <dgm:spPr/>
      <dgm:t>
        <a:bodyPr/>
        <a:lstStyle/>
        <a:p>
          <a:endParaRPr lang="en-US"/>
        </a:p>
      </dgm:t>
    </dgm:pt>
    <dgm:pt modelId="{3C52403E-1E37-41C7-ABD6-2DB4794EFC94}" type="sibTrans" cxnId="{28775282-8B7C-41D0-AC13-BEA7A6B6729F}">
      <dgm:prSet/>
      <dgm:spPr/>
      <dgm:t>
        <a:bodyPr/>
        <a:lstStyle/>
        <a:p>
          <a:endParaRPr lang="en-US"/>
        </a:p>
      </dgm:t>
    </dgm:pt>
    <dgm:pt modelId="{A866B39F-69B9-4138-9403-AD0BD8C1A2EB}">
      <dgm:prSet/>
      <dgm:spPr/>
      <dgm:t>
        <a:bodyPr/>
        <a:lstStyle/>
        <a:p>
          <a:pPr>
            <a:lnSpc>
              <a:spcPct val="100000"/>
            </a:lnSpc>
          </a:pPr>
          <a:r>
            <a:rPr lang="en-US">
              <a:latin typeface="Avenir Next LT Pro" panose="020B0504020202020204" pitchFamily="34" charset="0"/>
            </a:rPr>
            <a:t>Both the child protective investigator (CPI) and case manager share the responsibility for obtaining and documenting diligent search efforts. </a:t>
          </a:r>
        </a:p>
      </dgm:t>
    </dgm:pt>
    <dgm:pt modelId="{BB2A0E7B-2120-4B50-AD1C-2441476762DC}" type="parTrans" cxnId="{3FC62DAF-3238-4772-944B-D0BF7807D062}">
      <dgm:prSet/>
      <dgm:spPr/>
      <dgm:t>
        <a:bodyPr/>
        <a:lstStyle/>
        <a:p>
          <a:endParaRPr lang="en-US"/>
        </a:p>
      </dgm:t>
    </dgm:pt>
    <dgm:pt modelId="{8F7BB2A1-8D63-4CB3-90AF-6EFD905602F5}" type="sibTrans" cxnId="{3FC62DAF-3238-4772-944B-D0BF7807D062}">
      <dgm:prSet/>
      <dgm:spPr/>
      <dgm:t>
        <a:bodyPr/>
        <a:lstStyle/>
        <a:p>
          <a:endParaRPr lang="en-US"/>
        </a:p>
      </dgm:t>
    </dgm:pt>
    <dgm:pt modelId="{A4825AD7-7288-4D04-838F-6FDCF409AA60}" type="pres">
      <dgm:prSet presAssocID="{D37A3457-2FA9-47E2-9D37-C901875694E3}" presName="root" presStyleCnt="0">
        <dgm:presLayoutVars>
          <dgm:dir/>
          <dgm:resizeHandles val="exact"/>
        </dgm:presLayoutVars>
      </dgm:prSet>
      <dgm:spPr/>
      <dgm:t>
        <a:bodyPr/>
        <a:lstStyle/>
        <a:p>
          <a:endParaRPr lang="en-US"/>
        </a:p>
      </dgm:t>
    </dgm:pt>
    <dgm:pt modelId="{F19CF354-8391-406F-A096-B8B5A1DB975F}" type="pres">
      <dgm:prSet presAssocID="{A44BDA73-4FBB-4035-AE72-B0D01427A464}" presName="compNode" presStyleCnt="0"/>
      <dgm:spPr/>
    </dgm:pt>
    <dgm:pt modelId="{C0A59C4A-23C7-4E79-91D7-F3BC991F790A}" type="pres">
      <dgm:prSet presAssocID="{A44BDA73-4FBB-4035-AE72-B0D01427A464}" presName="bgRect" presStyleLbl="bgShp" presStyleIdx="0" presStyleCnt="2"/>
      <dgm:spPr/>
    </dgm:pt>
    <dgm:pt modelId="{0AA6E4D9-AF6A-40B3-94CF-81A70186C633}" type="pres">
      <dgm:prSet presAssocID="{A44BDA73-4FBB-4035-AE72-B0D01427A46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t>
        <a:bodyPr/>
        <a:lstStyle/>
        <a:p>
          <a:endParaRPr lang="en-US"/>
        </a:p>
      </dgm:t>
      <dgm:extLst>
        <a:ext uri="{E40237B7-FDA0-4F09-8148-C483321AD2D9}">
          <dgm14:cNvPr xmlns:dgm14="http://schemas.microsoft.com/office/drawing/2010/diagram" id="0" name="" descr="Magnifying glass"/>
        </a:ext>
      </dgm:extLst>
    </dgm:pt>
    <dgm:pt modelId="{6BE70A97-84E0-472E-96EF-F9188208BB09}" type="pres">
      <dgm:prSet presAssocID="{A44BDA73-4FBB-4035-AE72-B0D01427A464}" presName="spaceRect" presStyleCnt="0"/>
      <dgm:spPr/>
    </dgm:pt>
    <dgm:pt modelId="{D39AA1B9-EE63-43E8-A144-083182B08D9B}" type="pres">
      <dgm:prSet presAssocID="{A44BDA73-4FBB-4035-AE72-B0D01427A464}" presName="parTx" presStyleLbl="revTx" presStyleIdx="0" presStyleCnt="2">
        <dgm:presLayoutVars>
          <dgm:chMax val="0"/>
          <dgm:chPref val="0"/>
        </dgm:presLayoutVars>
      </dgm:prSet>
      <dgm:spPr/>
      <dgm:t>
        <a:bodyPr/>
        <a:lstStyle/>
        <a:p>
          <a:endParaRPr lang="en-US"/>
        </a:p>
      </dgm:t>
    </dgm:pt>
    <dgm:pt modelId="{7E89A1FC-F98E-4F6A-8B4B-26BCCBF01F9E}" type="pres">
      <dgm:prSet presAssocID="{3C52403E-1E37-41C7-ABD6-2DB4794EFC94}" presName="sibTrans" presStyleCnt="0"/>
      <dgm:spPr/>
    </dgm:pt>
    <dgm:pt modelId="{80A714B8-0D36-4FA8-84FD-8B56C34C5376}" type="pres">
      <dgm:prSet presAssocID="{A866B39F-69B9-4138-9403-AD0BD8C1A2EB}" presName="compNode" presStyleCnt="0"/>
      <dgm:spPr/>
    </dgm:pt>
    <dgm:pt modelId="{0D9C597D-3E07-41B5-AE58-4B267324A35A}" type="pres">
      <dgm:prSet presAssocID="{A866B39F-69B9-4138-9403-AD0BD8C1A2EB}" presName="bgRect" presStyleLbl="bgShp" presStyleIdx="1" presStyleCnt="2"/>
      <dgm:spPr/>
    </dgm:pt>
    <dgm:pt modelId="{00215547-2C84-4B11-B999-068359BBFD3D}" type="pres">
      <dgm:prSet presAssocID="{A866B39F-69B9-4138-9403-AD0BD8C1A2E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dgm:spPr>
      <dgm:t>
        <a:bodyPr/>
        <a:lstStyle/>
        <a:p>
          <a:endParaRPr lang="en-US"/>
        </a:p>
      </dgm:t>
      <dgm:extLst>
        <a:ext uri="{E40237B7-FDA0-4F09-8148-C483321AD2D9}">
          <dgm14:cNvPr xmlns:dgm14="http://schemas.microsoft.com/office/drawing/2010/diagram" id="0" name="" descr="Meeting with solid fill"/>
        </a:ext>
      </dgm:extLst>
    </dgm:pt>
    <dgm:pt modelId="{188A4C62-8832-47C6-AF7F-11AE1B1C26DB}" type="pres">
      <dgm:prSet presAssocID="{A866B39F-69B9-4138-9403-AD0BD8C1A2EB}" presName="spaceRect" presStyleCnt="0"/>
      <dgm:spPr/>
    </dgm:pt>
    <dgm:pt modelId="{D03F71E0-82DD-46B0-A739-FA36FFE77932}" type="pres">
      <dgm:prSet presAssocID="{A866B39F-69B9-4138-9403-AD0BD8C1A2EB}" presName="parTx" presStyleLbl="revTx" presStyleIdx="1" presStyleCnt="2">
        <dgm:presLayoutVars>
          <dgm:chMax val="0"/>
          <dgm:chPref val="0"/>
        </dgm:presLayoutVars>
      </dgm:prSet>
      <dgm:spPr/>
      <dgm:t>
        <a:bodyPr/>
        <a:lstStyle/>
        <a:p>
          <a:endParaRPr lang="en-US"/>
        </a:p>
      </dgm:t>
    </dgm:pt>
  </dgm:ptLst>
  <dgm:cxnLst>
    <dgm:cxn modelId="{7E60E7D6-9C03-4FDD-810B-66A2166ECA00}" type="presOf" srcId="{A866B39F-69B9-4138-9403-AD0BD8C1A2EB}" destId="{D03F71E0-82DD-46B0-A739-FA36FFE77932}" srcOrd="0" destOrd="0" presId="urn:microsoft.com/office/officeart/2018/2/layout/IconVerticalSolidList"/>
    <dgm:cxn modelId="{3FC62DAF-3238-4772-944B-D0BF7807D062}" srcId="{D37A3457-2FA9-47E2-9D37-C901875694E3}" destId="{A866B39F-69B9-4138-9403-AD0BD8C1A2EB}" srcOrd="1" destOrd="0" parTransId="{BB2A0E7B-2120-4B50-AD1C-2441476762DC}" sibTransId="{8F7BB2A1-8D63-4CB3-90AF-6EFD905602F5}"/>
    <dgm:cxn modelId="{6B946E75-55EA-45E6-8419-4DD571397F64}" type="presOf" srcId="{D37A3457-2FA9-47E2-9D37-C901875694E3}" destId="{A4825AD7-7288-4D04-838F-6FDCF409AA60}" srcOrd="0" destOrd="0" presId="urn:microsoft.com/office/officeart/2018/2/layout/IconVerticalSolidList"/>
    <dgm:cxn modelId="{BBC6B51D-9ABA-4863-A1B9-1A662B7CB33F}" type="presOf" srcId="{A44BDA73-4FBB-4035-AE72-B0D01427A464}" destId="{D39AA1B9-EE63-43E8-A144-083182B08D9B}" srcOrd="0" destOrd="0" presId="urn:microsoft.com/office/officeart/2018/2/layout/IconVerticalSolidList"/>
    <dgm:cxn modelId="{28775282-8B7C-41D0-AC13-BEA7A6B6729F}" srcId="{D37A3457-2FA9-47E2-9D37-C901875694E3}" destId="{A44BDA73-4FBB-4035-AE72-B0D01427A464}" srcOrd="0" destOrd="0" parTransId="{FC638D23-BBF6-4790-AD46-803057689BD2}" sibTransId="{3C52403E-1E37-41C7-ABD6-2DB4794EFC94}"/>
    <dgm:cxn modelId="{03510D39-2C1E-4DF6-B4C0-7F2287341A69}" type="presParOf" srcId="{A4825AD7-7288-4D04-838F-6FDCF409AA60}" destId="{F19CF354-8391-406F-A096-B8B5A1DB975F}" srcOrd="0" destOrd="0" presId="urn:microsoft.com/office/officeart/2018/2/layout/IconVerticalSolidList"/>
    <dgm:cxn modelId="{27C6C67D-C330-4B77-9290-0AE7F32FF0D9}" type="presParOf" srcId="{F19CF354-8391-406F-A096-B8B5A1DB975F}" destId="{C0A59C4A-23C7-4E79-91D7-F3BC991F790A}" srcOrd="0" destOrd="0" presId="urn:microsoft.com/office/officeart/2018/2/layout/IconVerticalSolidList"/>
    <dgm:cxn modelId="{EA88864B-0AD5-4C82-9A9C-64F57D02E3AC}" type="presParOf" srcId="{F19CF354-8391-406F-A096-B8B5A1DB975F}" destId="{0AA6E4D9-AF6A-40B3-94CF-81A70186C633}" srcOrd="1" destOrd="0" presId="urn:microsoft.com/office/officeart/2018/2/layout/IconVerticalSolidList"/>
    <dgm:cxn modelId="{C1B4D666-41A2-4791-9539-288E76693B68}" type="presParOf" srcId="{F19CF354-8391-406F-A096-B8B5A1DB975F}" destId="{6BE70A97-84E0-472E-96EF-F9188208BB09}" srcOrd="2" destOrd="0" presId="urn:microsoft.com/office/officeart/2018/2/layout/IconVerticalSolidList"/>
    <dgm:cxn modelId="{517F3732-8C27-4B6E-9ADC-33357406DC77}" type="presParOf" srcId="{F19CF354-8391-406F-A096-B8B5A1DB975F}" destId="{D39AA1B9-EE63-43E8-A144-083182B08D9B}" srcOrd="3" destOrd="0" presId="urn:microsoft.com/office/officeart/2018/2/layout/IconVerticalSolidList"/>
    <dgm:cxn modelId="{531F8D71-FCD4-4BB9-90E3-065427B1ABF0}" type="presParOf" srcId="{A4825AD7-7288-4D04-838F-6FDCF409AA60}" destId="{7E89A1FC-F98E-4F6A-8B4B-26BCCBF01F9E}" srcOrd="1" destOrd="0" presId="urn:microsoft.com/office/officeart/2018/2/layout/IconVerticalSolidList"/>
    <dgm:cxn modelId="{66ECFE75-4770-4376-81E5-77C9747CEE51}" type="presParOf" srcId="{A4825AD7-7288-4D04-838F-6FDCF409AA60}" destId="{80A714B8-0D36-4FA8-84FD-8B56C34C5376}" srcOrd="2" destOrd="0" presId="urn:microsoft.com/office/officeart/2018/2/layout/IconVerticalSolidList"/>
    <dgm:cxn modelId="{1BDA12A3-934C-4D4B-88F1-D27FA90B622E}" type="presParOf" srcId="{80A714B8-0D36-4FA8-84FD-8B56C34C5376}" destId="{0D9C597D-3E07-41B5-AE58-4B267324A35A}" srcOrd="0" destOrd="0" presId="urn:microsoft.com/office/officeart/2018/2/layout/IconVerticalSolidList"/>
    <dgm:cxn modelId="{6145A858-376F-4B32-AA75-7A9784AC912C}" type="presParOf" srcId="{80A714B8-0D36-4FA8-84FD-8B56C34C5376}" destId="{00215547-2C84-4B11-B999-068359BBFD3D}" srcOrd="1" destOrd="0" presId="urn:microsoft.com/office/officeart/2018/2/layout/IconVerticalSolidList"/>
    <dgm:cxn modelId="{6F96B291-7482-42DF-AD13-6EDC4263D00E}" type="presParOf" srcId="{80A714B8-0D36-4FA8-84FD-8B56C34C5376}" destId="{188A4C62-8832-47C6-AF7F-11AE1B1C26DB}" srcOrd="2" destOrd="0" presId="urn:microsoft.com/office/officeart/2018/2/layout/IconVerticalSolidList"/>
    <dgm:cxn modelId="{AC0BE477-63A3-489A-A5F5-3A8D7E315643}" type="presParOf" srcId="{80A714B8-0D36-4FA8-84FD-8B56C34C5376}" destId="{D03F71E0-82DD-46B0-A739-FA36FFE7793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A6235B-F439-4DDA-8EDE-A2ECC8FEDE9F}"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BA4572FA-37F9-4A09-828A-670188C87C1F}">
      <dgm:prSet/>
      <dgm:spPr/>
      <dgm:t>
        <a:bodyPr/>
        <a:lstStyle/>
        <a:p>
          <a:r>
            <a:rPr lang="en-US" b="1"/>
            <a:t>PART I</a:t>
          </a:r>
        </a:p>
      </dgm:t>
    </dgm:pt>
    <dgm:pt modelId="{978B742D-BE35-4116-9B70-F9EE99ED9450}" type="parTrans" cxnId="{54FC52BF-9965-4CE1-9AEB-FF55580BE996}">
      <dgm:prSet/>
      <dgm:spPr/>
      <dgm:t>
        <a:bodyPr/>
        <a:lstStyle/>
        <a:p>
          <a:endParaRPr lang="en-US"/>
        </a:p>
      </dgm:t>
    </dgm:pt>
    <dgm:pt modelId="{2833D963-33AF-42B5-BD72-62B768081EDB}" type="sibTrans" cxnId="{54FC52BF-9965-4CE1-9AEB-FF55580BE996}">
      <dgm:prSet/>
      <dgm:spPr/>
      <dgm:t>
        <a:bodyPr/>
        <a:lstStyle/>
        <a:p>
          <a:endParaRPr lang="en-US"/>
        </a:p>
      </dgm:t>
    </dgm:pt>
    <dgm:pt modelId="{3C2609CC-B080-4138-99CC-81025E674557}">
      <dgm:prSet/>
      <dgm:spPr/>
      <dgm:t>
        <a:bodyPr/>
        <a:lstStyle/>
        <a:p>
          <a:r>
            <a:rPr lang="en-US" b="1"/>
            <a:t>Prevention Activities Under Title IV–E</a:t>
          </a:r>
        </a:p>
      </dgm:t>
    </dgm:pt>
    <dgm:pt modelId="{9B3962A7-B80A-42D1-9272-2385399551AC}" type="parTrans" cxnId="{0318963C-0448-4021-BC0A-2C9C43C45045}">
      <dgm:prSet/>
      <dgm:spPr/>
      <dgm:t>
        <a:bodyPr/>
        <a:lstStyle/>
        <a:p>
          <a:endParaRPr lang="en-US"/>
        </a:p>
      </dgm:t>
    </dgm:pt>
    <dgm:pt modelId="{D7911FDC-5316-467A-A757-571C1FC73EA0}" type="sibTrans" cxnId="{0318963C-0448-4021-BC0A-2C9C43C45045}">
      <dgm:prSet/>
      <dgm:spPr/>
      <dgm:t>
        <a:bodyPr/>
        <a:lstStyle/>
        <a:p>
          <a:endParaRPr lang="en-US"/>
        </a:p>
      </dgm:t>
    </dgm:pt>
    <dgm:pt modelId="{53B2C0BD-DE56-43B4-80F4-6B79D68E719D}">
      <dgm:prSet/>
      <dgm:spPr/>
      <dgm:t>
        <a:bodyPr/>
        <a:lstStyle/>
        <a:p>
          <a:r>
            <a:rPr lang="en-US" b="1"/>
            <a:t>PART II</a:t>
          </a:r>
        </a:p>
      </dgm:t>
    </dgm:pt>
    <dgm:pt modelId="{6456E375-1BC4-483C-AABE-6EE73ABE3AE3}" type="parTrans" cxnId="{3494E83D-70A5-4F6E-B059-6E76622CAAF5}">
      <dgm:prSet/>
      <dgm:spPr/>
      <dgm:t>
        <a:bodyPr/>
        <a:lstStyle/>
        <a:p>
          <a:endParaRPr lang="en-US"/>
        </a:p>
      </dgm:t>
    </dgm:pt>
    <dgm:pt modelId="{3B06A4E1-FF0B-4006-AE31-78E1FC81576A}" type="sibTrans" cxnId="{3494E83D-70A5-4F6E-B059-6E76622CAAF5}">
      <dgm:prSet/>
      <dgm:spPr/>
      <dgm:t>
        <a:bodyPr/>
        <a:lstStyle/>
        <a:p>
          <a:endParaRPr lang="en-US"/>
        </a:p>
      </dgm:t>
    </dgm:pt>
    <dgm:pt modelId="{1267BA1B-78E1-4916-AE4E-D0BBAF5D8445}">
      <dgm:prSet/>
      <dgm:spPr/>
      <dgm:t>
        <a:bodyPr/>
        <a:lstStyle/>
        <a:p>
          <a:r>
            <a:rPr lang="en-US" b="1"/>
            <a:t>Enhanced Support Under Title IV–B</a:t>
          </a:r>
        </a:p>
      </dgm:t>
    </dgm:pt>
    <dgm:pt modelId="{930653AC-ACAB-47CD-92AE-5038AA72F1E1}" type="parTrans" cxnId="{B8639838-55DE-4FBB-B5DC-EA238E7046BE}">
      <dgm:prSet/>
      <dgm:spPr/>
      <dgm:t>
        <a:bodyPr/>
        <a:lstStyle/>
        <a:p>
          <a:endParaRPr lang="en-US"/>
        </a:p>
      </dgm:t>
    </dgm:pt>
    <dgm:pt modelId="{ECD64818-EC7F-4F75-AA9A-B7484EB6C6B4}" type="sibTrans" cxnId="{B8639838-55DE-4FBB-B5DC-EA238E7046BE}">
      <dgm:prSet/>
      <dgm:spPr/>
      <dgm:t>
        <a:bodyPr/>
        <a:lstStyle/>
        <a:p>
          <a:endParaRPr lang="en-US"/>
        </a:p>
      </dgm:t>
    </dgm:pt>
    <dgm:pt modelId="{0E0E4FE1-1F07-489C-BA39-3F407046C735}">
      <dgm:prSet/>
      <dgm:spPr/>
      <dgm:t>
        <a:bodyPr/>
        <a:lstStyle/>
        <a:p>
          <a:r>
            <a:rPr lang="en-US" b="1"/>
            <a:t>PART III</a:t>
          </a:r>
        </a:p>
      </dgm:t>
    </dgm:pt>
    <dgm:pt modelId="{E47D8BA7-14E3-4971-8D99-81C7B427E3D8}" type="parTrans" cxnId="{4DD0EF75-39A0-4B22-B50B-8E8C1FE08158}">
      <dgm:prSet/>
      <dgm:spPr/>
      <dgm:t>
        <a:bodyPr/>
        <a:lstStyle/>
        <a:p>
          <a:endParaRPr lang="en-US"/>
        </a:p>
      </dgm:t>
    </dgm:pt>
    <dgm:pt modelId="{8DC33ED2-1AB5-4C5B-9FE0-0256CC82F84E}" type="sibTrans" cxnId="{4DD0EF75-39A0-4B22-B50B-8E8C1FE08158}">
      <dgm:prSet/>
      <dgm:spPr/>
      <dgm:t>
        <a:bodyPr/>
        <a:lstStyle/>
        <a:p>
          <a:endParaRPr lang="en-US"/>
        </a:p>
      </dgm:t>
    </dgm:pt>
    <dgm:pt modelId="{3AEF1E95-06DB-42EC-B135-2802A39E7820}">
      <dgm:prSet/>
      <dgm:spPr/>
      <dgm:t>
        <a:bodyPr/>
        <a:lstStyle/>
        <a:p>
          <a:r>
            <a:rPr lang="en-US" b="1"/>
            <a:t>Miscellaneous</a:t>
          </a:r>
        </a:p>
      </dgm:t>
    </dgm:pt>
    <dgm:pt modelId="{8B45163F-3906-4FBE-A25C-1AA353E8B667}" type="parTrans" cxnId="{0318C20D-3C90-491F-A0C1-5FB240A38C9E}">
      <dgm:prSet/>
      <dgm:spPr/>
      <dgm:t>
        <a:bodyPr/>
        <a:lstStyle/>
        <a:p>
          <a:endParaRPr lang="en-US"/>
        </a:p>
      </dgm:t>
    </dgm:pt>
    <dgm:pt modelId="{0FC849B5-F5C5-4934-AF77-6B8F091D2958}" type="sibTrans" cxnId="{0318C20D-3C90-491F-A0C1-5FB240A38C9E}">
      <dgm:prSet/>
      <dgm:spPr/>
      <dgm:t>
        <a:bodyPr/>
        <a:lstStyle/>
        <a:p>
          <a:endParaRPr lang="en-US"/>
        </a:p>
      </dgm:t>
    </dgm:pt>
    <dgm:pt modelId="{9C74A165-470F-48BD-8631-77A8D7188931}">
      <dgm:prSet/>
      <dgm:spPr/>
      <dgm:t>
        <a:bodyPr/>
        <a:lstStyle/>
        <a:p>
          <a:r>
            <a:rPr lang="en-US" b="1"/>
            <a:t>PART IV</a:t>
          </a:r>
        </a:p>
      </dgm:t>
    </dgm:pt>
    <dgm:pt modelId="{7A972707-7B7E-4CC9-99B7-E6D1C7102ED0}" type="parTrans" cxnId="{AA5B68E5-2605-42D4-931A-352D011A1693}">
      <dgm:prSet/>
      <dgm:spPr/>
      <dgm:t>
        <a:bodyPr/>
        <a:lstStyle/>
        <a:p>
          <a:endParaRPr lang="en-US"/>
        </a:p>
      </dgm:t>
    </dgm:pt>
    <dgm:pt modelId="{623AED36-DAE2-4316-A5C9-8BDD992B2285}" type="sibTrans" cxnId="{AA5B68E5-2605-42D4-931A-352D011A1693}">
      <dgm:prSet/>
      <dgm:spPr/>
      <dgm:t>
        <a:bodyPr/>
        <a:lstStyle/>
        <a:p>
          <a:endParaRPr lang="en-US"/>
        </a:p>
      </dgm:t>
    </dgm:pt>
    <dgm:pt modelId="{C3323B2D-11AF-412E-A6AD-1FD8F655333F}">
      <dgm:prSet/>
      <dgm:spPr/>
      <dgm:t>
        <a:bodyPr/>
        <a:lstStyle/>
        <a:p>
          <a:r>
            <a:rPr lang="en-US" b="1"/>
            <a:t>Ensuring the Necessity Of A Placement That Is Not In A Foster Family Home</a:t>
          </a:r>
        </a:p>
      </dgm:t>
    </dgm:pt>
    <dgm:pt modelId="{1FCB1E71-0CA4-47CC-9256-95F460AC6D50}" type="parTrans" cxnId="{DB70C658-4C47-4971-B493-1D2881F0FE81}">
      <dgm:prSet/>
      <dgm:spPr/>
      <dgm:t>
        <a:bodyPr/>
        <a:lstStyle/>
        <a:p>
          <a:endParaRPr lang="en-US"/>
        </a:p>
      </dgm:t>
    </dgm:pt>
    <dgm:pt modelId="{4CFB78D4-ABDE-4AEB-9635-E5A36D0F39DF}" type="sibTrans" cxnId="{DB70C658-4C47-4971-B493-1D2881F0FE81}">
      <dgm:prSet/>
      <dgm:spPr/>
      <dgm:t>
        <a:bodyPr/>
        <a:lstStyle/>
        <a:p>
          <a:endParaRPr lang="en-US"/>
        </a:p>
      </dgm:t>
    </dgm:pt>
    <dgm:pt modelId="{CABBA040-E985-4AE0-B990-313C91EE3272}">
      <dgm:prSet/>
      <dgm:spPr/>
      <dgm:t>
        <a:bodyPr/>
        <a:lstStyle/>
        <a:p>
          <a:r>
            <a:rPr lang="en-US" b="1"/>
            <a:t>PART V</a:t>
          </a:r>
        </a:p>
      </dgm:t>
    </dgm:pt>
    <dgm:pt modelId="{7856C311-00EF-472D-854A-BBD8682D26D8}" type="parTrans" cxnId="{80A49482-B8CC-41F0-8403-67659496DE3E}">
      <dgm:prSet/>
      <dgm:spPr/>
      <dgm:t>
        <a:bodyPr/>
        <a:lstStyle/>
        <a:p>
          <a:endParaRPr lang="en-US"/>
        </a:p>
      </dgm:t>
    </dgm:pt>
    <dgm:pt modelId="{EDE610ED-715C-4C3E-A650-2D94FE504D9E}" type="sibTrans" cxnId="{80A49482-B8CC-41F0-8403-67659496DE3E}">
      <dgm:prSet/>
      <dgm:spPr/>
      <dgm:t>
        <a:bodyPr/>
        <a:lstStyle/>
        <a:p>
          <a:endParaRPr lang="en-US"/>
        </a:p>
      </dgm:t>
    </dgm:pt>
    <dgm:pt modelId="{A85A041B-2378-418A-B183-08BBD1C63F6B}">
      <dgm:prSet/>
      <dgm:spPr/>
      <dgm:t>
        <a:bodyPr/>
        <a:lstStyle/>
        <a:p>
          <a:r>
            <a:rPr lang="en-US" b="1"/>
            <a:t>Continuing Support For Child And Family Services</a:t>
          </a:r>
        </a:p>
      </dgm:t>
    </dgm:pt>
    <dgm:pt modelId="{234178C4-C71D-4D3F-9DAA-A48B99D930D5}" type="parTrans" cxnId="{3903B816-C1A4-43A0-A4E7-ABFCF2B427FD}">
      <dgm:prSet/>
      <dgm:spPr/>
      <dgm:t>
        <a:bodyPr/>
        <a:lstStyle/>
        <a:p>
          <a:endParaRPr lang="en-US"/>
        </a:p>
      </dgm:t>
    </dgm:pt>
    <dgm:pt modelId="{C1694698-DA74-4A8B-A20F-BF5E16DE55D1}" type="sibTrans" cxnId="{3903B816-C1A4-43A0-A4E7-ABFCF2B427FD}">
      <dgm:prSet/>
      <dgm:spPr/>
      <dgm:t>
        <a:bodyPr/>
        <a:lstStyle/>
        <a:p>
          <a:endParaRPr lang="en-US"/>
        </a:p>
      </dgm:t>
    </dgm:pt>
    <dgm:pt modelId="{7007214B-8E58-4801-9D41-B4E75C23AB1C}">
      <dgm:prSet/>
      <dgm:spPr/>
      <dgm:t>
        <a:bodyPr/>
        <a:lstStyle/>
        <a:p>
          <a:r>
            <a:rPr lang="en-US" b="1"/>
            <a:t>Part VI</a:t>
          </a:r>
        </a:p>
      </dgm:t>
    </dgm:pt>
    <dgm:pt modelId="{6F17C2CC-B6B3-45A9-878B-CFBFE04CC61B}" type="parTrans" cxnId="{B30D24B6-20A4-43DB-8C9D-F866253AFE6C}">
      <dgm:prSet/>
      <dgm:spPr/>
      <dgm:t>
        <a:bodyPr/>
        <a:lstStyle/>
        <a:p>
          <a:endParaRPr lang="en-US"/>
        </a:p>
      </dgm:t>
    </dgm:pt>
    <dgm:pt modelId="{9475B533-4852-4079-B0D8-7CC4AB025D70}" type="sibTrans" cxnId="{B30D24B6-20A4-43DB-8C9D-F866253AFE6C}">
      <dgm:prSet/>
      <dgm:spPr/>
      <dgm:t>
        <a:bodyPr/>
        <a:lstStyle/>
        <a:p>
          <a:endParaRPr lang="en-US"/>
        </a:p>
      </dgm:t>
    </dgm:pt>
    <dgm:pt modelId="{A55B1002-48C5-4CD5-9A64-04D42DC255A1}">
      <dgm:prSet/>
      <dgm:spPr/>
      <dgm:t>
        <a:bodyPr/>
        <a:lstStyle/>
        <a:p>
          <a:r>
            <a:rPr lang="en-US" b="1"/>
            <a:t>Continuing Incentives To States To Promote Adoption And Legal Guardianship</a:t>
          </a:r>
        </a:p>
      </dgm:t>
    </dgm:pt>
    <dgm:pt modelId="{12F096A8-00E3-4A91-A7A0-69DCADFEF466}" type="parTrans" cxnId="{14C8A2FD-247C-4A15-B273-F34FCD32F8DB}">
      <dgm:prSet/>
      <dgm:spPr/>
      <dgm:t>
        <a:bodyPr/>
        <a:lstStyle/>
        <a:p>
          <a:endParaRPr lang="en-US"/>
        </a:p>
      </dgm:t>
    </dgm:pt>
    <dgm:pt modelId="{40D35080-2969-493C-A3F4-3CC97364D767}" type="sibTrans" cxnId="{14C8A2FD-247C-4A15-B273-F34FCD32F8DB}">
      <dgm:prSet/>
      <dgm:spPr/>
      <dgm:t>
        <a:bodyPr/>
        <a:lstStyle/>
        <a:p>
          <a:endParaRPr lang="en-US"/>
        </a:p>
      </dgm:t>
    </dgm:pt>
    <dgm:pt modelId="{780EA621-7D76-4DBA-B225-DB6EFB84379E}">
      <dgm:prSet/>
      <dgm:spPr/>
      <dgm:t>
        <a:bodyPr/>
        <a:lstStyle/>
        <a:p>
          <a:r>
            <a:rPr lang="en-US" b="1"/>
            <a:t>Part VII</a:t>
          </a:r>
        </a:p>
      </dgm:t>
    </dgm:pt>
    <dgm:pt modelId="{E710EFBB-1553-4F55-96C9-197F1C4B9110}" type="parTrans" cxnId="{1687A424-6B16-45AD-B7CE-95D2B316172F}">
      <dgm:prSet/>
      <dgm:spPr/>
      <dgm:t>
        <a:bodyPr/>
        <a:lstStyle/>
        <a:p>
          <a:endParaRPr lang="en-US"/>
        </a:p>
      </dgm:t>
    </dgm:pt>
    <dgm:pt modelId="{3AC35110-23DC-45DB-BBF4-92D2B48DC63E}" type="sibTrans" cxnId="{1687A424-6B16-45AD-B7CE-95D2B316172F}">
      <dgm:prSet/>
      <dgm:spPr/>
      <dgm:t>
        <a:bodyPr/>
        <a:lstStyle/>
        <a:p>
          <a:endParaRPr lang="en-US"/>
        </a:p>
      </dgm:t>
    </dgm:pt>
    <dgm:pt modelId="{D716A04F-6E7A-498F-A027-4ADD8433DE7B}">
      <dgm:prSet/>
      <dgm:spPr/>
      <dgm:t>
        <a:bodyPr/>
        <a:lstStyle/>
        <a:p>
          <a:r>
            <a:rPr lang="en-US" b="1"/>
            <a:t>Technical Corrections</a:t>
          </a:r>
        </a:p>
      </dgm:t>
    </dgm:pt>
    <dgm:pt modelId="{19F74950-6C43-4ECB-AD16-1F6572C91FE9}" type="parTrans" cxnId="{56B1FD9A-9FCC-4938-9E5A-7C7E92B7393C}">
      <dgm:prSet/>
      <dgm:spPr/>
      <dgm:t>
        <a:bodyPr/>
        <a:lstStyle/>
        <a:p>
          <a:endParaRPr lang="en-US"/>
        </a:p>
      </dgm:t>
    </dgm:pt>
    <dgm:pt modelId="{C8FECBBC-0873-473F-8D37-F83616102B08}" type="sibTrans" cxnId="{56B1FD9A-9FCC-4938-9E5A-7C7E92B7393C}">
      <dgm:prSet/>
      <dgm:spPr/>
      <dgm:t>
        <a:bodyPr/>
        <a:lstStyle/>
        <a:p>
          <a:endParaRPr lang="en-US"/>
        </a:p>
      </dgm:t>
    </dgm:pt>
    <dgm:pt modelId="{6F93398B-2E75-4C9C-AB03-5D2982E1AE74}">
      <dgm:prSet/>
      <dgm:spPr/>
      <dgm:t>
        <a:bodyPr/>
        <a:lstStyle/>
        <a:p>
          <a:r>
            <a:rPr lang="en-US" b="1"/>
            <a:t>Part VIII</a:t>
          </a:r>
        </a:p>
      </dgm:t>
    </dgm:pt>
    <dgm:pt modelId="{2852FAD6-EF0D-4B1B-84FC-A44EA5CDEE80}" type="parTrans" cxnId="{41A37C09-F1B3-4A18-AB3B-4ADEB5B05709}">
      <dgm:prSet/>
      <dgm:spPr/>
      <dgm:t>
        <a:bodyPr/>
        <a:lstStyle/>
        <a:p>
          <a:endParaRPr lang="en-US"/>
        </a:p>
      </dgm:t>
    </dgm:pt>
    <dgm:pt modelId="{D68D252E-E4A9-4A6E-AB05-6594C8A063F7}" type="sibTrans" cxnId="{41A37C09-F1B3-4A18-AB3B-4ADEB5B05709}">
      <dgm:prSet/>
      <dgm:spPr/>
      <dgm:t>
        <a:bodyPr/>
        <a:lstStyle/>
        <a:p>
          <a:endParaRPr lang="en-US"/>
        </a:p>
      </dgm:t>
    </dgm:pt>
    <dgm:pt modelId="{151C6E05-AE37-4950-A26C-36B3B57CACBB}">
      <dgm:prSet/>
      <dgm:spPr/>
      <dgm:t>
        <a:bodyPr/>
        <a:lstStyle/>
        <a:p>
          <a:r>
            <a:rPr lang="en-US" b="1"/>
            <a:t>Ensuring States Reinvest Savings Resulting From Increases In Adoption Assistance</a:t>
          </a:r>
        </a:p>
      </dgm:t>
    </dgm:pt>
    <dgm:pt modelId="{911633D1-660B-4C96-8425-2E5B9434C034}" type="parTrans" cxnId="{276CCD95-ABAB-443F-A9F3-68F0B3B04224}">
      <dgm:prSet/>
      <dgm:spPr/>
      <dgm:t>
        <a:bodyPr/>
        <a:lstStyle/>
        <a:p>
          <a:endParaRPr lang="en-US"/>
        </a:p>
      </dgm:t>
    </dgm:pt>
    <dgm:pt modelId="{C6FE29D4-518E-4FD0-9067-C56D6E90D2B9}" type="sibTrans" cxnId="{276CCD95-ABAB-443F-A9F3-68F0B3B04224}">
      <dgm:prSet/>
      <dgm:spPr/>
      <dgm:t>
        <a:bodyPr/>
        <a:lstStyle/>
        <a:p>
          <a:endParaRPr lang="en-US"/>
        </a:p>
      </dgm:t>
    </dgm:pt>
    <dgm:pt modelId="{0D94E822-F287-4245-8168-47B1C7E2061B}" type="pres">
      <dgm:prSet presAssocID="{B9A6235B-F439-4DDA-8EDE-A2ECC8FEDE9F}" presName="Name0" presStyleCnt="0">
        <dgm:presLayoutVars>
          <dgm:dir/>
          <dgm:animLvl val="lvl"/>
          <dgm:resizeHandles val="exact"/>
        </dgm:presLayoutVars>
      </dgm:prSet>
      <dgm:spPr/>
      <dgm:t>
        <a:bodyPr/>
        <a:lstStyle/>
        <a:p>
          <a:endParaRPr lang="en-US"/>
        </a:p>
      </dgm:t>
    </dgm:pt>
    <dgm:pt modelId="{98144B30-4C0E-41BC-BFE1-B76CE3B1AD9E}" type="pres">
      <dgm:prSet presAssocID="{BA4572FA-37F9-4A09-828A-670188C87C1F}" presName="linNode" presStyleCnt="0"/>
      <dgm:spPr/>
    </dgm:pt>
    <dgm:pt modelId="{74EE21FA-63D2-4A6C-957B-175704027692}" type="pres">
      <dgm:prSet presAssocID="{BA4572FA-37F9-4A09-828A-670188C87C1F}" presName="parentText" presStyleLbl="alignNode1" presStyleIdx="0" presStyleCnt="8">
        <dgm:presLayoutVars>
          <dgm:chMax val="1"/>
          <dgm:bulletEnabled/>
        </dgm:presLayoutVars>
      </dgm:prSet>
      <dgm:spPr/>
      <dgm:t>
        <a:bodyPr/>
        <a:lstStyle/>
        <a:p>
          <a:endParaRPr lang="en-US"/>
        </a:p>
      </dgm:t>
    </dgm:pt>
    <dgm:pt modelId="{F592F435-F375-477E-AB53-5D47D75F09C0}" type="pres">
      <dgm:prSet presAssocID="{BA4572FA-37F9-4A09-828A-670188C87C1F}" presName="descendantText" presStyleLbl="alignAccFollowNode1" presStyleIdx="0" presStyleCnt="8">
        <dgm:presLayoutVars>
          <dgm:bulletEnabled/>
        </dgm:presLayoutVars>
      </dgm:prSet>
      <dgm:spPr/>
      <dgm:t>
        <a:bodyPr/>
        <a:lstStyle/>
        <a:p>
          <a:endParaRPr lang="en-US"/>
        </a:p>
      </dgm:t>
    </dgm:pt>
    <dgm:pt modelId="{DFB13D78-658C-4798-9131-77292C039B19}" type="pres">
      <dgm:prSet presAssocID="{2833D963-33AF-42B5-BD72-62B768081EDB}" presName="sp" presStyleCnt="0"/>
      <dgm:spPr/>
    </dgm:pt>
    <dgm:pt modelId="{B48AA954-4541-4936-8BF1-4E8C5D7DFD95}" type="pres">
      <dgm:prSet presAssocID="{53B2C0BD-DE56-43B4-80F4-6B79D68E719D}" presName="linNode" presStyleCnt="0"/>
      <dgm:spPr/>
    </dgm:pt>
    <dgm:pt modelId="{7CBACD3F-F862-4817-BB69-1176E89CCE36}" type="pres">
      <dgm:prSet presAssocID="{53B2C0BD-DE56-43B4-80F4-6B79D68E719D}" presName="parentText" presStyleLbl="alignNode1" presStyleIdx="1" presStyleCnt="8">
        <dgm:presLayoutVars>
          <dgm:chMax val="1"/>
          <dgm:bulletEnabled/>
        </dgm:presLayoutVars>
      </dgm:prSet>
      <dgm:spPr/>
      <dgm:t>
        <a:bodyPr/>
        <a:lstStyle/>
        <a:p>
          <a:endParaRPr lang="en-US"/>
        </a:p>
      </dgm:t>
    </dgm:pt>
    <dgm:pt modelId="{930CB3B3-F902-4A52-83A5-EA67DB94922C}" type="pres">
      <dgm:prSet presAssocID="{53B2C0BD-DE56-43B4-80F4-6B79D68E719D}" presName="descendantText" presStyleLbl="alignAccFollowNode1" presStyleIdx="1" presStyleCnt="8">
        <dgm:presLayoutVars>
          <dgm:bulletEnabled/>
        </dgm:presLayoutVars>
      </dgm:prSet>
      <dgm:spPr/>
      <dgm:t>
        <a:bodyPr/>
        <a:lstStyle/>
        <a:p>
          <a:endParaRPr lang="en-US"/>
        </a:p>
      </dgm:t>
    </dgm:pt>
    <dgm:pt modelId="{305415C3-D253-48CD-ABA1-7A394C6C6270}" type="pres">
      <dgm:prSet presAssocID="{3B06A4E1-FF0B-4006-AE31-78E1FC81576A}" presName="sp" presStyleCnt="0"/>
      <dgm:spPr/>
    </dgm:pt>
    <dgm:pt modelId="{5FD0398A-8575-4F5F-AB89-0D896AE1206E}" type="pres">
      <dgm:prSet presAssocID="{0E0E4FE1-1F07-489C-BA39-3F407046C735}" presName="linNode" presStyleCnt="0"/>
      <dgm:spPr/>
    </dgm:pt>
    <dgm:pt modelId="{71366DE8-D73F-4DC9-BCFB-1270962186B2}" type="pres">
      <dgm:prSet presAssocID="{0E0E4FE1-1F07-489C-BA39-3F407046C735}" presName="parentText" presStyleLbl="alignNode1" presStyleIdx="2" presStyleCnt="8">
        <dgm:presLayoutVars>
          <dgm:chMax val="1"/>
          <dgm:bulletEnabled/>
        </dgm:presLayoutVars>
      </dgm:prSet>
      <dgm:spPr/>
      <dgm:t>
        <a:bodyPr/>
        <a:lstStyle/>
        <a:p>
          <a:endParaRPr lang="en-US"/>
        </a:p>
      </dgm:t>
    </dgm:pt>
    <dgm:pt modelId="{E47F23D9-B661-4683-8415-4E592DBF158D}" type="pres">
      <dgm:prSet presAssocID="{0E0E4FE1-1F07-489C-BA39-3F407046C735}" presName="descendantText" presStyleLbl="alignAccFollowNode1" presStyleIdx="2" presStyleCnt="8">
        <dgm:presLayoutVars>
          <dgm:bulletEnabled/>
        </dgm:presLayoutVars>
      </dgm:prSet>
      <dgm:spPr/>
      <dgm:t>
        <a:bodyPr/>
        <a:lstStyle/>
        <a:p>
          <a:endParaRPr lang="en-US"/>
        </a:p>
      </dgm:t>
    </dgm:pt>
    <dgm:pt modelId="{31219FBE-F1DE-45FE-87B8-D951E937D01F}" type="pres">
      <dgm:prSet presAssocID="{8DC33ED2-1AB5-4C5B-9FE0-0256CC82F84E}" presName="sp" presStyleCnt="0"/>
      <dgm:spPr/>
    </dgm:pt>
    <dgm:pt modelId="{3FCB7A2A-3822-46CA-902C-294BE5D3D4E2}" type="pres">
      <dgm:prSet presAssocID="{9C74A165-470F-48BD-8631-77A8D7188931}" presName="linNode" presStyleCnt="0"/>
      <dgm:spPr/>
    </dgm:pt>
    <dgm:pt modelId="{7E828AD2-9552-447E-A62A-822AFF349571}" type="pres">
      <dgm:prSet presAssocID="{9C74A165-470F-48BD-8631-77A8D7188931}" presName="parentText" presStyleLbl="alignNode1" presStyleIdx="3" presStyleCnt="8">
        <dgm:presLayoutVars>
          <dgm:chMax val="1"/>
          <dgm:bulletEnabled/>
        </dgm:presLayoutVars>
      </dgm:prSet>
      <dgm:spPr/>
      <dgm:t>
        <a:bodyPr/>
        <a:lstStyle/>
        <a:p>
          <a:endParaRPr lang="en-US"/>
        </a:p>
      </dgm:t>
    </dgm:pt>
    <dgm:pt modelId="{D8DEA707-0682-49B3-AF45-07DD3272CD5F}" type="pres">
      <dgm:prSet presAssocID="{9C74A165-470F-48BD-8631-77A8D7188931}" presName="descendantText" presStyleLbl="alignAccFollowNode1" presStyleIdx="3" presStyleCnt="8">
        <dgm:presLayoutVars>
          <dgm:bulletEnabled/>
        </dgm:presLayoutVars>
      </dgm:prSet>
      <dgm:spPr/>
      <dgm:t>
        <a:bodyPr/>
        <a:lstStyle/>
        <a:p>
          <a:endParaRPr lang="en-US"/>
        </a:p>
      </dgm:t>
    </dgm:pt>
    <dgm:pt modelId="{0B4CE567-4250-488A-AE2A-87F9A46E59ED}" type="pres">
      <dgm:prSet presAssocID="{623AED36-DAE2-4316-A5C9-8BDD992B2285}" presName="sp" presStyleCnt="0"/>
      <dgm:spPr/>
    </dgm:pt>
    <dgm:pt modelId="{0E326BD1-BA45-40B0-BEAC-66AFA7F90B2F}" type="pres">
      <dgm:prSet presAssocID="{CABBA040-E985-4AE0-B990-313C91EE3272}" presName="linNode" presStyleCnt="0"/>
      <dgm:spPr/>
    </dgm:pt>
    <dgm:pt modelId="{2A218B02-4BD2-43F3-A6C8-E8D0EF8C59A7}" type="pres">
      <dgm:prSet presAssocID="{CABBA040-E985-4AE0-B990-313C91EE3272}" presName="parentText" presStyleLbl="alignNode1" presStyleIdx="4" presStyleCnt="8">
        <dgm:presLayoutVars>
          <dgm:chMax val="1"/>
          <dgm:bulletEnabled/>
        </dgm:presLayoutVars>
      </dgm:prSet>
      <dgm:spPr/>
      <dgm:t>
        <a:bodyPr/>
        <a:lstStyle/>
        <a:p>
          <a:endParaRPr lang="en-US"/>
        </a:p>
      </dgm:t>
    </dgm:pt>
    <dgm:pt modelId="{628888F3-51E0-4F84-BC3D-B7ED6100DF55}" type="pres">
      <dgm:prSet presAssocID="{CABBA040-E985-4AE0-B990-313C91EE3272}" presName="descendantText" presStyleLbl="alignAccFollowNode1" presStyleIdx="4" presStyleCnt="8">
        <dgm:presLayoutVars>
          <dgm:bulletEnabled/>
        </dgm:presLayoutVars>
      </dgm:prSet>
      <dgm:spPr/>
      <dgm:t>
        <a:bodyPr/>
        <a:lstStyle/>
        <a:p>
          <a:endParaRPr lang="en-US"/>
        </a:p>
      </dgm:t>
    </dgm:pt>
    <dgm:pt modelId="{2495B015-7FBD-409E-AA87-54C91DCCB89D}" type="pres">
      <dgm:prSet presAssocID="{EDE610ED-715C-4C3E-A650-2D94FE504D9E}" presName="sp" presStyleCnt="0"/>
      <dgm:spPr/>
    </dgm:pt>
    <dgm:pt modelId="{CEF9D32D-E298-4885-9590-B8B8806CB672}" type="pres">
      <dgm:prSet presAssocID="{7007214B-8E58-4801-9D41-B4E75C23AB1C}" presName="linNode" presStyleCnt="0"/>
      <dgm:spPr/>
    </dgm:pt>
    <dgm:pt modelId="{BD994691-FF7B-47FD-A12D-71541DBA024B}" type="pres">
      <dgm:prSet presAssocID="{7007214B-8E58-4801-9D41-B4E75C23AB1C}" presName="parentText" presStyleLbl="alignNode1" presStyleIdx="5" presStyleCnt="8">
        <dgm:presLayoutVars>
          <dgm:chMax val="1"/>
          <dgm:bulletEnabled/>
        </dgm:presLayoutVars>
      </dgm:prSet>
      <dgm:spPr/>
      <dgm:t>
        <a:bodyPr/>
        <a:lstStyle/>
        <a:p>
          <a:endParaRPr lang="en-US"/>
        </a:p>
      </dgm:t>
    </dgm:pt>
    <dgm:pt modelId="{8F943D8E-12A4-4DC3-8831-C322EDAD83C4}" type="pres">
      <dgm:prSet presAssocID="{7007214B-8E58-4801-9D41-B4E75C23AB1C}" presName="descendantText" presStyleLbl="alignAccFollowNode1" presStyleIdx="5" presStyleCnt="8">
        <dgm:presLayoutVars>
          <dgm:bulletEnabled/>
        </dgm:presLayoutVars>
      </dgm:prSet>
      <dgm:spPr/>
      <dgm:t>
        <a:bodyPr/>
        <a:lstStyle/>
        <a:p>
          <a:endParaRPr lang="en-US"/>
        </a:p>
      </dgm:t>
    </dgm:pt>
    <dgm:pt modelId="{70217FAC-6180-4CB7-9D27-CC7A2B19AF88}" type="pres">
      <dgm:prSet presAssocID="{9475B533-4852-4079-B0D8-7CC4AB025D70}" presName="sp" presStyleCnt="0"/>
      <dgm:spPr/>
    </dgm:pt>
    <dgm:pt modelId="{A72B3295-26A4-49DA-95EC-E2C332A6B1AE}" type="pres">
      <dgm:prSet presAssocID="{780EA621-7D76-4DBA-B225-DB6EFB84379E}" presName="linNode" presStyleCnt="0"/>
      <dgm:spPr/>
    </dgm:pt>
    <dgm:pt modelId="{741DAEA9-1FBF-4042-9AB1-CB069689D58C}" type="pres">
      <dgm:prSet presAssocID="{780EA621-7D76-4DBA-B225-DB6EFB84379E}" presName="parentText" presStyleLbl="alignNode1" presStyleIdx="6" presStyleCnt="8">
        <dgm:presLayoutVars>
          <dgm:chMax val="1"/>
          <dgm:bulletEnabled/>
        </dgm:presLayoutVars>
      </dgm:prSet>
      <dgm:spPr/>
      <dgm:t>
        <a:bodyPr/>
        <a:lstStyle/>
        <a:p>
          <a:endParaRPr lang="en-US"/>
        </a:p>
      </dgm:t>
    </dgm:pt>
    <dgm:pt modelId="{E728C548-6C13-4C25-8FFA-2E6FE77F3D69}" type="pres">
      <dgm:prSet presAssocID="{780EA621-7D76-4DBA-B225-DB6EFB84379E}" presName="descendantText" presStyleLbl="alignAccFollowNode1" presStyleIdx="6" presStyleCnt="8">
        <dgm:presLayoutVars>
          <dgm:bulletEnabled/>
        </dgm:presLayoutVars>
      </dgm:prSet>
      <dgm:spPr/>
      <dgm:t>
        <a:bodyPr/>
        <a:lstStyle/>
        <a:p>
          <a:endParaRPr lang="en-US"/>
        </a:p>
      </dgm:t>
    </dgm:pt>
    <dgm:pt modelId="{E30604B2-4065-4482-AC54-9AAD61E8F43D}" type="pres">
      <dgm:prSet presAssocID="{3AC35110-23DC-45DB-BBF4-92D2B48DC63E}" presName="sp" presStyleCnt="0"/>
      <dgm:spPr/>
    </dgm:pt>
    <dgm:pt modelId="{E79C48F8-0A7C-4E3F-B9F1-D67FCE8B2B41}" type="pres">
      <dgm:prSet presAssocID="{6F93398B-2E75-4C9C-AB03-5D2982E1AE74}" presName="linNode" presStyleCnt="0"/>
      <dgm:spPr/>
    </dgm:pt>
    <dgm:pt modelId="{4B35DE2A-A135-4F4A-9080-D8A63611CB9B}" type="pres">
      <dgm:prSet presAssocID="{6F93398B-2E75-4C9C-AB03-5D2982E1AE74}" presName="parentText" presStyleLbl="alignNode1" presStyleIdx="7" presStyleCnt="8">
        <dgm:presLayoutVars>
          <dgm:chMax val="1"/>
          <dgm:bulletEnabled/>
        </dgm:presLayoutVars>
      </dgm:prSet>
      <dgm:spPr/>
      <dgm:t>
        <a:bodyPr/>
        <a:lstStyle/>
        <a:p>
          <a:endParaRPr lang="en-US"/>
        </a:p>
      </dgm:t>
    </dgm:pt>
    <dgm:pt modelId="{CF8E4DE4-CEB5-4CC2-BAC0-7A8C86432B26}" type="pres">
      <dgm:prSet presAssocID="{6F93398B-2E75-4C9C-AB03-5D2982E1AE74}" presName="descendantText" presStyleLbl="alignAccFollowNode1" presStyleIdx="7" presStyleCnt="8">
        <dgm:presLayoutVars>
          <dgm:bulletEnabled/>
        </dgm:presLayoutVars>
      </dgm:prSet>
      <dgm:spPr/>
      <dgm:t>
        <a:bodyPr/>
        <a:lstStyle/>
        <a:p>
          <a:endParaRPr lang="en-US"/>
        </a:p>
      </dgm:t>
    </dgm:pt>
  </dgm:ptLst>
  <dgm:cxnLst>
    <dgm:cxn modelId="{524C2755-B025-48DF-B48C-1143A7FE2BBE}" type="presOf" srcId="{780EA621-7D76-4DBA-B225-DB6EFB84379E}" destId="{741DAEA9-1FBF-4042-9AB1-CB069689D58C}" srcOrd="0" destOrd="0" presId="urn:microsoft.com/office/officeart/2016/7/layout/VerticalSolidActionList"/>
    <dgm:cxn modelId="{04E62D38-7D70-49A8-9DFC-468DFF95C9CB}" type="presOf" srcId="{3AEF1E95-06DB-42EC-B135-2802A39E7820}" destId="{E47F23D9-B661-4683-8415-4E592DBF158D}" srcOrd="0" destOrd="0" presId="urn:microsoft.com/office/officeart/2016/7/layout/VerticalSolidActionList"/>
    <dgm:cxn modelId="{4DD0EF75-39A0-4B22-B50B-8E8C1FE08158}" srcId="{B9A6235B-F439-4DDA-8EDE-A2ECC8FEDE9F}" destId="{0E0E4FE1-1F07-489C-BA39-3F407046C735}" srcOrd="2" destOrd="0" parTransId="{E47D8BA7-14E3-4971-8D99-81C7B427E3D8}" sibTransId="{8DC33ED2-1AB5-4C5B-9FE0-0256CC82F84E}"/>
    <dgm:cxn modelId="{3494E83D-70A5-4F6E-B059-6E76622CAAF5}" srcId="{B9A6235B-F439-4DDA-8EDE-A2ECC8FEDE9F}" destId="{53B2C0BD-DE56-43B4-80F4-6B79D68E719D}" srcOrd="1" destOrd="0" parTransId="{6456E375-1BC4-483C-AABE-6EE73ABE3AE3}" sibTransId="{3B06A4E1-FF0B-4006-AE31-78E1FC81576A}"/>
    <dgm:cxn modelId="{56B1FD9A-9FCC-4938-9E5A-7C7E92B7393C}" srcId="{780EA621-7D76-4DBA-B225-DB6EFB84379E}" destId="{D716A04F-6E7A-498F-A027-4ADD8433DE7B}" srcOrd="0" destOrd="0" parTransId="{19F74950-6C43-4ECB-AD16-1F6572C91FE9}" sibTransId="{C8FECBBC-0873-473F-8D37-F83616102B08}"/>
    <dgm:cxn modelId="{B30D24B6-20A4-43DB-8C9D-F866253AFE6C}" srcId="{B9A6235B-F439-4DDA-8EDE-A2ECC8FEDE9F}" destId="{7007214B-8E58-4801-9D41-B4E75C23AB1C}" srcOrd="5" destOrd="0" parTransId="{6F17C2CC-B6B3-45A9-878B-CFBFE04CC61B}" sibTransId="{9475B533-4852-4079-B0D8-7CC4AB025D70}"/>
    <dgm:cxn modelId="{0318C20D-3C90-491F-A0C1-5FB240A38C9E}" srcId="{0E0E4FE1-1F07-489C-BA39-3F407046C735}" destId="{3AEF1E95-06DB-42EC-B135-2802A39E7820}" srcOrd="0" destOrd="0" parTransId="{8B45163F-3906-4FBE-A25C-1AA353E8B667}" sibTransId="{0FC849B5-F5C5-4934-AF77-6B8F091D2958}"/>
    <dgm:cxn modelId="{0318963C-0448-4021-BC0A-2C9C43C45045}" srcId="{BA4572FA-37F9-4A09-828A-670188C87C1F}" destId="{3C2609CC-B080-4138-99CC-81025E674557}" srcOrd="0" destOrd="0" parTransId="{9B3962A7-B80A-42D1-9272-2385399551AC}" sibTransId="{D7911FDC-5316-467A-A757-571C1FC73EA0}"/>
    <dgm:cxn modelId="{F956436F-BAB3-4D0B-A95B-C6C64298A973}" type="presOf" srcId="{53B2C0BD-DE56-43B4-80F4-6B79D68E719D}" destId="{7CBACD3F-F862-4817-BB69-1176E89CCE36}" srcOrd="0" destOrd="0" presId="urn:microsoft.com/office/officeart/2016/7/layout/VerticalSolidActionList"/>
    <dgm:cxn modelId="{41A37C09-F1B3-4A18-AB3B-4ADEB5B05709}" srcId="{B9A6235B-F439-4DDA-8EDE-A2ECC8FEDE9F}" destId="{6F93398B-2E75-4C9C-AB03-5D2982E1AE74}" srcOrd="7" destOrd="0" parTransId="{2852FAD6-EF0D-4B1B-84FC-A44EA5CDEE80}" sibTransId="{D68D252E-E4A9-4A6E-AB05-6594C8A063F7}"/>
    <dgm:cxn modelId="{B0D900E9-2F85-4694-B06A-BC29446DCD6A}" type="presOf" srcId="{D716A04F-6E7A-498F-A027-4ADD8433DE7B}" destId="{E728C548-6C13-4C25-8FFA-2E6FE77F3D69}" srcOrd="0" destOrd="0" presId="urn:microsoft.com/office/officeart/2016/7/layout/VerticalSolidActionList"/>
    <dgm:cxn modelId="{D72CA8D6-8E40-4483-B9CA-486A00800498}" type="presOf" srcId="{1267BA1B-78E1-4916-AE4E-D0BBAF5D8445}" destId="{930CB3B3-F902-4A52-83A5-EA67DB94922C}" srcOrd="0" destOrd="0" presId="urn:microsoft.com/office/officeart/2016/7/layout/VerticalSolidActionList"/>
    <dgm:cxn modelId="{D6E12D78-95F2-4F97-9214-FD8B9961DAB2}" type="presOf" srcId="{7007214B-8E58-4801-9D41-B4E75C23AB1C}" destId="{BD994691-FF7B-47FD-A12D-71541DBA024B}" srcOrd="0" destOrd="0" presId="urn:microsoft.com/office/officeart/2016/7/layout/VerticalSolidActionList"/>
    <dgm:cxn modelId="{9A65E37B-4A4B-4B62-893C-3AD9DC466B51}" type="presOf" srcId="{151C6E05-AE37-4950-A26C-36B3B57CACBB}" destId="{CF8E4DE4-CEB5-4CC2-BAC0-7A8C86432B26}" srcOrd="0" destOrd="0" presId="urn:microsoft.com/office/officeart/2016/7/layout/VerticalSolidActionList"/>
    <dgm:cxn modelId="{8D3D9B31-0474-463F-968F-8C310848BB05}" type="presOf" srcId="{B9A6235B-F439-4DDA-8EDE-A2ECC8FEDE9F}" destId="{0D94E822-F287-4245-8168-47B1C7E2061B}" srcOrd="0" destOrd="0" presId="urn:microsoft.com/office/officeart/2016/7/layout/VerticalSolidActionList"/>
    <dgm:cxn modelId="{B8639838-55DE-4FBB-B5DC-EA238E7046BE}" srcId="{53B2C0BD-DE56-43B4-80F4-6B79D68E719D}" destId="{1267BA1B-78E1-4916-AE4E-D0BBAF5D8445}" srcOrd="0" destOrd="0" parTransId="{930653AC-ACAB-47CD-92AE-5038AA72F1E1}" sibTransId="{ECD64818-EC7F-4F75-AA9A-B7484EB6C6B4}"/>
    <dgm:cxn modelId="{F395E421-4831-4FD3-AD2D-E29403D82F59}" type="presOf" srcId="{C3323B2D-11AF-412E-A6AD-1FD8F655333F}" destId="{D8DEA707-0682-49B3-AF45-07DD3272CD5F}" srcOrd="0" destOrd="0" presId="urn:microsoft.com/office/officeart/2016/7/layout/VerticalSolidActionList"/>
    <dgm:cxn modelId="{3903B816-C1A4-43A0-A4E7-ABFCF2B427FD}" srcId="{CABBA040-E985-4AE0-B990-313C91EE3272}" destId="{A85A041B-2378-418A-B183-08BBD1C63F6B}" srcOrd="0" destOrd="0" parTransId="{234178C4-C71D-4D3F-9DAA-A48B99D930D5}" sibTransId="{C1694698-DA74-4A8B-A20F-BF5E16DE55D1}"/>
    <dgm:cxn modelId="{14C8A2FD-247C-4A15-B273-F34FCD32F8DB}" srcId="{7007214B-8E58-4801-9D41-B4E75C23AB1C}" destId="{A55B1002-48C5-4CD5-9A64-04D42DC255A1}" srcOrd="0" destOrd="0" parTransId="{12F096A8-00E3-4A91-A7A0-69DCADFEF466}" sibTransId="{40D35080-2969-493C-A3F4-3CC97364D767}"/>
    <dgm:cxn modelId="{1687A424-6B16-45AD-B7CE-95D2B316172F}" srcId="{B9A6235B-F439-4DDA-8EDE-A2ECC8FEDE9F}" destId="{780EA621-7D76-4DBA-B225-DB6EFB84379E}" srcOrd="6" destOrd="0" parTransId="{E710EFBB-1553-4F55-96C9-197F1C4B9110}" sibTransId="{3AC35110-23DC-45DB-BBF4-92D2B48DC63E}"/>
    <dgm:cxn modelId="{F7BD5A12-F0D4-4046-82CC-EC080AB4DCE6}" type="presOf" srcId="{6F93398B-2E75-4C9C-AB03-5D2982E1AE74}" destId="{4B35DE2A-A135-4F4A-9080-D8A63611CB9B}" srcOrd="0" destOrd="0" presId="urn:microsoft.com/office/officeart/2016/7/layout/VerticalSolidActionList"/>
    <dgm:cxn modelId="{54FC52BF-9965-4CE1-9AEB-FF55580BE996}" srcId="{B9A6235B-F439-4DDA-8EDE-A2ECC8FEDE9F}" destId="{BA4572FA-37F9-4A09-828A-670188C87C1F}" srcOrd="0" destOrd="0" parTransId="{978B742D-BE35-4116-9B70-F9EE99ED9450}" sibTransId="{2833D963-33AF-42B5-BD72-62B768081EDB}"/>
    <dgm:cxn modelId="{922629D0-D013-4E1E-A648-898B4E988904}" type="presOf" srcId="{A55B1002-48C5-4CD5-9A64-04D42DC255A1}" destId="{8F943D8E-12A4-4DC3-8831-C322EDAD83C4}" srcOrd="0" destOrd="0" presId="urn:microsoft.com/office/officeart/2016/7/layout/VerticalSolidActionList"/>
    <dgm:cxn modelId="{276CCD95-ABAB-443F-A9F3-68F0B3B04224}" srcId="{6F93398B-2E75-4C9C-AB03-5D2982E1AE74}" destId="{151C6E05-AE37-4950-A26C-36B3B57CACBB}" srcOrd="0" destOrd="0" parTransId="{911633D1-660B-4C96-8425-2E5B9434C034}" sibTransId="{C6FE29D4-518E-4FD0-9067-C56D6E90D2B9}"/>
    <dgm:cxn modelId="{DB70C658-4C47-4971-B493-1D2881F0FE81}" srcId="{9C74A165-470F-48BD-8631-77A8D7188931}" destId="{C3323B2D-11AF-412E-A6AD-1FD8F655333F}" srcOrd="0" destOrd="0" parTransId="{1FCB1E71-0CA4-47CC-9256-95F460AC6D50}" sibTransId="{4CFB78D4-ABDE-4AEB-9635-E5A36D0F39DF}"/>
    <dgm:cxn modelId="{022B3516-2148-4069-8F80-5423CF7B4C28}" type="presOf" srcId="{0E0E4FE1-1F07-489C-BA39-3F407046C735}" destId="{71366DE8-D73F-4DC9-BCFB-1270962186B2}" srcOrd="0" destOrd="0" presId="urn:microsoft.com/office/officeart/2016/7/layout/VerticalSolidActionList"/>
    <dgm:cxn modelId="{E2B5D8C5-1B9C-4649-88C5-AF727666CFC7}" type="presOf" srcId="{CABBA040-E985-4AE0-B990-313C91EE3272}" destId="{2A218B02-4BD2-43F3-A6C8-E8D0EF8C59A7}" srcOrd="0" destOrd="0" presId="urn:microsoft.com/office/officeart/2016/7/layout/VerticalSolidActionList"/>
    <dgm:cxn modelId="{D3E08F66-EF42-4C4F-B1A4-0EBEEBADB7B3}" type="presOf" srcId="{3C2609CC-B080-4138-99CC-81025E674557}" destId="{F592F435-F375-477E-AB53-5D47D75F09C0}" srcOrd="0" destOrd="0" presId="urn:microsoft.com/office/officeart/2016/7/layout/VerticalSolidActionList"/>
    <dgm:cxn modelId="{8565B6C4-15A0-4BD2-9DE0-4856FC7B5AF9}" type="presOf" srcId="{9C74A165-470F-48BD-8631-77A8D7188931}" destId="{7E828AD2-9552-447E-A62A-822AFF349571}" srcOrd="0" destOrd="0" presId="urn:microsoft.com/office/officeart/2016/7/layout/VerticalSolidActionList"/>
    <dgm:cxn modelId="{C9766E50-0DC7-4B13-B837-1CB3BD889AE4}" type="presOf" srcId="{A85A041B-2378-418A-B183-08BBD1C63F6B}" destId="{628888F3-51E0-4F84-BC3D-B7ED6100DF55}" srcOrd="0" destOrd="0" presId="urn:microsoft.com/office/officeart/2016/7/layout/VerticalSolidActionList"/>
    <dgm:cxn modelId="{AA5B68E5-2605-42D4-931A-352D011A1693}" srcId="{B9A6235B-F439-4DDA-8EDE-A2ECC8FEDE9F}" destId="{9C74A165-470F-48BD-8631-77A8D7188931}" srcOrd="3" destOrd="0" parTransId="{7A972707-7B7E-4CC9-99B7-E6D1C7102ED0}" sibTransId="{623AED36-DAE2-4316-A5C9-8BDD992B2285}"/>
    <dgm:cxn modelId="{80A49482-B8CC-41F0-8403-67659496DE3E}" srcId="{B9A6235B-F439-4DDA-8EDE-A2ECC8FEDE9F}" destId="{CABBA040-E985-4AE0-B990-313C91EE3272}" srcOrd="4" destOrd="0" parTransId="{7856C311-00EF-472D-854A-BBD8682D26D8}" sibTransId="{EDE610ED-715C-4C3E-A650-2D94FE504D9E}"/>
    <dgm:cxn modelId="{52502E36-5377-4A38-BA5D-1E5431B51A7D}" type="presOf" srcId="{BA4572FA-37F9-4A09-828A-670188C87C1F}" destId="{74EE21FA-63D2-4A6C-957B-175704027692}" srcOrd="0" destOrd="0" presId="urn:microsoft.com/office/officeart/2016/7/layout/VerticalSolidActionList"/>
    <dgm:cxn modelId="{C721FC7E-2683-424B-A436-AE189A601333}" type="presParOf" srcId="{0D94E822-F287-4245-8168-47B1C7E2061B}" destId="{98144B30-4C0E-41BC-BFE1-B76CE3B1AD9E}" srcOrd="0" destOrd="0" presId="urn:microsoft.com/office/officeart/2016/7/layout/VerticalSolidActionList"/>
    <dgm:cxn modelId="{85930322-6C33-40A7-A4DC-20BB83E00EBB}" type="presParOf" srcId="{98144B30-4C0E-41BC-BFE1-B76CE3B1AD9E}" destId="{74EE21FA-63D2-4A6C-957B-175704027692}" srcOrd="0" destOrd="0" presId="urn:microsoft.com/office/officeart/2016/7/layout/VerticalSolidActionList"/>
    <dgm:cxn modelId="{1C0176F7-F8A5-4550-9375-94B0293AE0A4}" type="presParOf" srcId="{98144B30-4C0E-41BC-BFE1-B76CE3B1AD9E}" destId="{F592F435-F375-477E-AB53-5D47D75F09C0}" srcOrd="1" destOrd="0" presId="urn:microsoft.com/office/officeart/2016/7/layout/VerticalSolidActionList"/>
    <dgm:cxn modelId="{0B32A501-13DE-488F-8FF5-366E443522D0}" type="presParOf" srcId="{0D94E822-F287-4245-8168-47B1C7E2061B}" destId="{DFB13D78-658C-4798-9131-77292C039B19}" srcOrd="1" destOrd="0" presId="urn:microsoft.com/office/officeart/2016/7/layout/VerticalSolidActionList"/>
    <dgm:cxn modelId="{4306148B-D2ED-4623-857B-5E79B51AA499}" type="presParOf" srcId="{0D94E822-F287-4245-8168-47B1C7E2061B}" destId="{B48AA954-4541-4936-8BF1-4E8C5D7DFD95}" srcOrd="2" destOrd="0" presId="urn:microsoft.com/office/officeart/2016/7/layout/VerticalSolidActionList"/>
    <dgm:cxn modelId="{CC8F23F5-7584-4E27-B282-AA74DFD9FE52}" type="presParOf" srcId="{B48AA954-4541-4936-8BF1-4E8C5D7DFD95}" destId="{7CBACD3F-F862-4817-BB69-1176E89CCE36}" srcOrd="0" destOrd="0" presId="urn:microsoft.com/office/officeart/2016/7/layout/VerticalSolidActionList"/>
    <dgm:cxn modelId="{9FFFFC29-74F3-483E-94E8-0B27B59F0D38}" type="presParOf" srcId="{B48AA954-4541-4936-8BF1-4E8C5D7DFD95}" destId="{930CB3B3-F902-4A52-83A5-EA67DB94922C}" srcOrd="1" destOrd="0" presId="urn:microsoft.com/office/officeart/2016/7/layout/VerticalSolidActionList"/>
    <dgm:cxn modelId="{72D86AE9-940C-45DC-8B24-8A284BC568A2}" type="presParOf" srcId="{0D94E822-F287-4245-8168-47B1C7E2061B}" destId="{305415C3-D253-48CD-ABA1-7A394C6C6270}" srcOrd="3" destOrd="0" presId="urn:microsoft.com/office/officeart/2016/7/layout/VerticalSolidActionList"/>
    <dgm:cxn modelId="{D92C444E-1733-4283-A203-0DE16110E6D8}" type="presParOf" srcId="{0D94E822-F287-4245-8168-47B1C7E2061B}" destId="{5FD0398A-8575-4F5F-AB89-0D896AE1206E}" srcOrd="4" destOrd="0" presId="urn:microsoft.com/office/officeart/2016/7/layout/VerticalSolidActionList"/>
    <dgm:cxn modelId="{9DA767C4-C105-4829-A051-5DEA86AC501A}" type="presParOf" srcId="{5FD0398A-8575-4F5F-AB89-0D896AE1206E}" destId="{71366DE8-D73F-4DC9-BCFB-1270962186B2}" srcOrd="0" destOrd="0" presId="urn:microsoft.com/office/officeart/2016/7/layout/VerticalSolidActionList"/>
    <dgm:cxn modelId="{B53CA4A4-0804-4B88-9C33-191EAA904822}" type="presParOf" srcId="{5FD0398A-8575-4F5F-AB89-0D896AE1206E}" destId="{E47F23D9-B661-4683-8415-4E592DBF158D}" srcOrd="1" destOrd="0" presId="urn:microsoft.com/office/officeart/2016/7/layout/VerticalSolidActionList"/>
    <dgm:cxn modelId="{451E18D2-7563-41FB-B1D0-1E75AE7B8774}" type="presParOf" srcId="{0D94E822-F287-4245-8168-47B1C7E2061B}" destId="{31219FBE-F1DE-45FE-87B8-D951E937D01F}" srcOrd="5" destOrd="0" presId="urn:microsoft.com/office/officeart/2016/7/layout/VerticalSolidActionList"/>
    <dgm:cxn modelId="{455D2B63-512D-4726-9F98-98A072985CCE}" type="presParOf" srcId="{0D94E822-F287-4245-8168-47B1C7E2061B}" destId="{3FCB7A2A-3822-46CA-902C-294BE5D3D4E2}" srcOrd="6" destOrd="0" presId="urn:microsoft.com/office/officeart/2016/7/layout/VerticalSolidActionList"/>
    <dgm:cxn modelId="{7A747521-963B-47E7-9203-F651631DB020}" type="presParOf" srcId="{3FCB7A2A-3822-46CA-902C-294BE5D3D4E2}" destId="{7E828AD2-9552-447E-A62A-822AFF349571}" srcOrd="0" destOrd="0" presId="urn:microsoft.com/office/officeart/2016/7/layout/VerticalSolidActionList"/>
    <dgm:cxn modelId="{EADAFE68-D9FB-4FA1-A2E3-53A252DEF37D}" type="presParOf" srcId="{3FCB7A2A-3822-46CA-902C-294BE5D3D4E2}" destId="{D8DEA707-0682-49B3-AF45-07DD3272CD5F}" srcOrd="1" destOrd="0" presId="urn:microsoft.com/office/officeart/2016/7/layout/VerticalSolidActionList"/>
    <dgm:cxn modelId="{8678BC7D-86E2-4278-8ADF-794793B8F60F}" type="presParOf" srcId="{0D94E822-F287-4245-8168-47B1C7E2061B}" destId="{0B4CE567-4250-488A-AE2A-87F9A46E59ED}" srcOrd="7" destOrd="0" presId="urn:microsoft.com/office/officeart/2016/7/layout/VerticalSolidActionList"/>
    <dgm:cxn modelId="{A07A1F3F-60BB-4E5B-9607-BBBD572EC404}" type="presParOf" srcId="{0D94E822-F287-4245-8168-47B1C7E2061B}" destId="{0E326BD1-BA45-40B0-BEAC-66AFA7F90B2F}" srcOrd="8" destOrd="0" presId="urn:microsoft.com/office/officeart/2016/7/layout/VerticalSolidActionList"/>
    <dgm:cxn modelId="{6EA77752-A103-4C5D-BFE8-D63933F4D1B4}" type="presParOf" srcId="{0E326BD1-BA45-40B0-BEAC-66AFA7F90B2F}" destId="{2A218B02-4BD2-43F3-A6C8-E8D0EF8C59A7}" srcOrd="0" destOrd="0" presId="urn:microsoft.com/office/officeart/2016/7/layout/VerticalSolidActionList"/>
    <dgm:cxn modelId="{623CCF18-9105-4710-8277-D7DC41254B2D}" type="presParOf" srcId="{0E326BD1-BA45-40B0-BEAC-66AFA7F90B2F}" destId="{628888F3-51E0-4F84-BC3D-B7ED6100DF55}" srcOrd="1" destOrd="0" presId="urn:microsoft.com/office/officeart/2016/7/layout/VerticalSolidActionList"/>
    <dgm:cxn modelId="{A72FA2C9-4DB1-4C5F-9788-07F943798851}" type="presParOf" srcId="{0D94E822-F287-4245-8168-47B1C7E2061B}" destId="{2495B015-7FBD-409E-AA87-54C91DCCB89D}" srcOrd="9" destOrd="0" presId="urn:microsoft.com/office/officeart/2016/7/layout/VerticalSolidActionList"/>
    <dgm:cxn modelId="{BEE7B4CB-7662-475E-A483-16C257FF3C69}" type="presParOf" srcId="{0D94E822-F287-4245-8168-47B1C7E2061B}" destId="{CEF9D32D-E298-4885-9590-B8B8806CB672}" srcOrd="10" destOrd="0" presId="urn:microsoft.com/office/officeart/2016/7/layout/VerticalSolidActionList"/>
    <dgm:cxn modelId="{30842002-3A2A-4CC7-9278-55416F5155F9}" type="presParOf" srcId="{CEF9D32D-E298-4885-9590-B8B8806CB672}" destId="{BD994691-FF7B-47FD-A12D-71541DBA024B}" srcOrd="0" destOrd="0" presId="urn:microsoft.com/office/officeart/2016/7/layout/VerticalSolidActionList"/>
    <dgm:cxn modelId="{70478FA6-A6E9-40B0-A782-B3E2D15E3483}" type="presParOf" srcId="{CEF9D32D-E298-4885-9590-B8B8806CB672}" destId="{8F943D8E-12A4-4DC3-8831-C322EDAD83C4}" srcOrd="1" destOrd="0" presId="urn:microsoft.com/office/officeart/2016/7/layout/VerticalSolidActionList"/>
    <dgm:cxn modelId="{05CE9C48-948F-41CA-815C-F88BE344C964}" type="presParOf" srcId="{0D94E822-F287-4245-8168-47B1C7E2061B}" destId="{70217FAC-6180-4CB7-9D27-CC7A2B19AF88}" srcOrd="11" destOrd="0" presId="urn:microsoft.com/office/officeart/2016/7/layout/VerticalSolidActionList"/>
    <dgm:cxn modelId="{1A7E0832-EC66-4E5F-AABF-978632568B1A}" type="presParOf" srcId="{0D94E822-F287-4245-8168-47B1C7E2061B}" destId="{A72B3295-26A4-49DA-95EC-E2C332A6B1AE}" srcOrd="12" destOrd="0" presId="urn:microsoft.com/office/officeart/2016/7/layout/VerticalSolidActionList"/>
    <dgm:cxn modelId="{BA0A6076-9169-4816-B50D-55FE67A177E4}" type="presParOf" srcId="{A72B3295-26A4-49DA-95EC-E2C332A6B1AE}" destId="{741DAEA9-1FBF-4042-9AB1-CB069689D58C}" srcOrd="0" destOrd="0" presId="urn:microsoft.com/office/officeart/2016/7/layout/VerticalSolidActionList"/>
    <dgm:cxn modelId="{CDDB2C3E-2EA6-4E0A-A7DB-DF74393784F1}" type="presParOf" srcId="{A72B3295-26A4-49DA-95EC-E2C332A6B1AE}" destId="{E728C548-6C13-4C25-8FFA-2E6FE77F3D69}" srcOrd="1" destOrd="0" presId="urn:microsoft.com/office/officeart/2016/7/layout/VerticalSolidActionList"/>
    <dgm:cxn modelId="{74DB6F40-267F-414C-B9B1-9A03F508E8E4}" type="presParOf" srcId="{0D94E822-F287-4245-8168-47B1C7E2061B}" destId="{E30604B2-4065-4482-AC54-9AAD61E8F43D}" srcOrd="13" destOrd="0" presId="urn:microsoft.com/office/officeart/2016/7/layout/VerticalSolidActionList"/>
    <dgm:cxn modelId="{DF19400D-9E67-4210-A461-0B2118A7B83C}" type="presParOf" srcId="{0D94E822-F287-4245-8168-47B1C7E2061B}" destId="{E79C48F8-0A7C-4E3F-B9F1-D67FCE8B2B41}" srcOrd="14" destOrd="0" presId="urn:microsoft.com/office/officeart/2016/7/layout/VerticalSolidActionList"/>
    <dgm:cxn modelId="{EFCE1E08-1AE0-4B92-A671-EC45CB4C4F63}" type="presParOf" srcId="{E79C48F8-0A7C-4E3F-B9F1-D67FCE8B2B41}" destId="{4B35DE2A-A135-4F4A-9080-D8A63611CB9B}" srcOrd="0" destOrd="0" presId="urn:microsoft.com/office/officeart/2016/7/layout/VerticalSolidActionList"/>
    <dgm:cxn modelId="{396CA764-0FA8-406B-BCC4-202D31E3D1FC}" type="presParOf" srcId="{E79C48F8-0A7C-4E3F-B9F1-D67FCE8B2B41}" destId="{CF8E4DE4-CEB5-4CC2-BAC0-7A8C86432B26}"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4482CFDE-888D-4F09-9759-CBB936229494}" type="doc">
      <dgm:prSet loTypeId="urn:microsoft.com/office/officeart/2008/layout/LinedList" loCatId="list" qsTypeId="urn:microsoft.com/office/officeart/2005/8/quickstyle/simple4" qsCatId="simple" csTypeId="urn:microsoft.com/office/officeart/2005/8/colors/accent5_4" csCatId="accent5" phldr="1"/>
      <dgm:spPr/>
      <dgm:t>
        <a:bodyPr/>
        <a:lstStyle/>
        <a:p>
          <a:endParaRPr lang="en-US"/>
        </a:p>
      </dgm:t>
    </dgm:pt>
    <dgm:pt modelId="{B7E75A14-1E12-43B3-A16D-7C27CD60D797}" type="pres">
      <dgm:prSet presAssocID="{4482CFDE-888D-4F09-9759-CBB936229494}" presName="vert0" presStyleCnt="0">
        <dgm:presLayoutVars>
          <dgm:dir/>
          <dgm:animOne val="branch"/>
          <dgm:animLvl val="lvl"/>
        </dgm:presLayoutVars>
      </dgm:prSet>
      <dgm:spPr/>
      <dgm:t>
        <a:bodyPr/>
        <a:lstStyle/>
        <a:p>
          <a:endParaRPr lang="en-US"/>
        </a:p>
      </dgm:t>
    </dgm:pt>
  </dgm:ptLst>
  <dgm:cxnLst>
    <dgm:cxn modelId="{5DD92816-EF16-45EB-9C41-C90CC980ED36}" type="presOf" srcId="{4482CFDE-888D-4F09-9759-CBB936229494}" destId="{B7E75A14-1E12-43B3-A16D-7C27CD60D797}" srcOrd="0"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70006C52-5174-4BAA-94D2-02F2B3870AB1}"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241599C8-6794-4FA3-876C-41FB3C19D281}">
      <dgm:prSet custT="1"/>
      <dgm:spPr/>
      <dgm:t>
        <a:bodyPr/>
        <a:lstStyle/>
        <a:p>
          <a:r>
            <a:rPr lang="en-US" sz="2400">
              <a:latin typeface="Avenir Next LT Pro" panose="020B0504020202020204" pitchFamily="34" charset="0"/>
            </a:rPr>
            <a:t>Child Welfare Professional reviewing the circumstances agrees that the shelter or foster child was responsible for the injury or property damage.</a:t>
          </a:r>
        </a:p>
        <a:p>
          <a:endParaRPr lang="en-US" sz="2400">
            <a:latin typeface="Avenir Next LT Pro" panose="020B0504020202020204" pitchFamily="34" charset="0"/>
          </a:endParaRPr>
        </a:p>
        <a:p>
          <a:endParaRPr lang="en-US" sz="2400">
            <a:latin typeface="Avenir Next LT Pro" panose="020B0504020202020204" pitchFamily="34" charset="0"/>
          </a:endParaRPr>
        </a:p>
      </dgm:t>
    </dgm:pt>
    <dgm:pt modelId="{46EF940E-1F9D-4F0E-A6CC-4B910EEBE981}" type="parTrans" cxnId="{585A1CAD-BAAA-48FA-9F83-8FD141E9CA59}">
      <dgm:prSet/>
      <dgm:spPr/>
      <dgm:t>
        <a:bodyPr/>
        <a:lstStyle/>
        <a:p>
          <a:endParaRPr lang="en-US"/>
        </a:p>
      </dgm:t>
    </dgm:pt>
    <dgm:pt modelId="{A9B18DDC-B8FD-4A7B-9C3B-1F4B3318C005}" type="sibTrans" cxnId="{585A1CAD-BAAA-48FA-9F83-8FD141E9CA59}">
      <dgm:prSet/>
      <dgm:spPr/>
      <dgm:t>
        <a:bodyPr/>
        <a:lstStyle/>
        <a:p>
          <a:endParaRPr lang="en-US"/>
        </a:p>
      </dgm:t>
    </dgm:pt>
    <dgm:pt modelId="{F6BDE82A-A371-4D54-9207-10379D86A5EA}" type="pres">
      <dgm:prSet presAssocID="{70006C52-5174-4BAA-94D2-02F2B3870AB1}" presName="vert0" presStyleCnt="0">
        <dgm:presLayoutVars>
          <dgm:dir/>
          <dgm:animOne val="branch"/>
          <dgm:animLvl val="lvl"/>
        </dgm:presLayoutVars>
      </dgm:prSet>
      <dgm:spPr/>
      <dgm:t>
        <a:bodyPr/>
        <a:lstStyle/>
        <a:p>
          <a:endParaRPr lang="en-US"/>
        </a:p>
      </dgm:t>
    </dgm:pt>
    <dgm:pt modelId="{3F150F1A-BBCF-4C34-8F9E-6236425E98F7}" type="pres">
      <dgm:prSet presAssocID="{241599C8-6794-4FA3-876C-41FB3C19D281}" presName="thickLine" presStyleLbl="alignNode1" presStyleIdx="0" presStyleCnt="1"/>
      <dgm:spPr/>
    </dgm:pt>
    <dgm:pt modelId="{498594AD-03D8-46B2-A48B-B74B456F5AB8}" type="pres">
      <dgm:prSet presAssocID="{241599C8-6794-4FA3-876C-41FB3C19D281}" presName="horz1" presStyleCnt="0"/>
      <dgm:spPr/>
    </dgm:pt>
    <dgm:pt modelId="{C92F3953-E2FA-477A-B889-C488F35A6256}" type="pres">
      <dgm:prSet presAssocID="{241599C8-6794-4FA3-876C-41FB3C19D281}" presName="tx1" presStyleLbl="revTx" presStyleIdx="0" presStyleCnt="1" custScaleY="84339"/>
      <dgm:spPr/>
      <dgm:t>
        <a:bodyPr/>
        <a:lstStyle/>
        <a:p>
          <a:endParaRPr lang="en-US"/>
        </a:p>
      </dgm:t>
    </dgm:pt>
    <dgm:pt modelId="{CE15198E-0133-4E6E-8C2D-B12CC8EE1353}" type="pres">
      <dgm:prSet presAssocID="{241599C8-6794-4FA3-876C-41FB3C19D281}" presName="vert1" presStyleCnt="0"/>
      <dgm:spPr/>
    </dgm:pt>
  </dgm:ptLst>
  <dgm:cxnLst>
    <dgm:cxn modelId="{FB534FAA-F5C0-48AD-A921-F8230D47C786}" type="presOf" srcId="{70006C52-5174-4BAA-94D2-02F2B3870AB1}" destId="{F6BDE82A-A371-4D54-9207-10379D86A5EA}" srcOrd="0" destOrd="0" presId="urn:microsoft.com/office/officeart/2008/layout/LinedList"/>
    <dgm:cxn modelId="{585A1CAD-BAAA-48FA-9F83-8FD141E9CA59}" srcId="{70006C52-5174-4BAA-94D2-02F2B3870AB1}" destId="{241599C8-6794-4FA3-876C-41FB3C19D281}" srcOrd="0" destOrd="0" parTransId="{46EF940E-1F9D-4F0E-A6CC-4B910EEBE981}" sibTransId="{A9B18DDC-B8FD-4A7B-9C3B-1F4B3318C005}"/>
    <dgm:cxn modelId="{202C0A59-6051-4AB9-B2DC-EBF3739C6555}" type="presOf" srcId="{241599C8-6794-4FA3-876C-41FB3C19D281}" destId="{C92F3953-E2FA-477A-B889-C488F35A6256}" srcOrd="0" destOrd="0" presId="urn:microsoft.com/office/officeart/2008/layout/LinedList"/>
    <dgm:cxn modelId="{D3CCCD15-22D0-4812-9235-04A920C3A53E}" type="presParOf" srcId="{F6BDE82A-A371-4D54-9207-10379D86A5EA}" destId="{3F150F1A-BBCF-4C34-8F9E-6236425E98F7}" srcOrd="0" destOrd="0" presId="urn:microsoft.com/office/officeart/2008/layout/LinedList"/>
    <dgm:cxn modelId="{0164A303-CC77-44F3-AB63-D4D1EE97E5DD}" type="presParOf" srcId="{F6BDE82A-A371-4D54-9207-10379D86A5EA}" destId="{498594AD-03D8-46B2-A48B-B74B456F5AB8}" srcOrd="1" destOrd="0" presId="urn:microsoft.com/office/officeart/2008/layout/LinedList"/>
    <dgm:cxn modelId="{1B36238F-044F-44DF-BA88-E8DE1F988AE2}" type="presParOf" srcId="{498594AD-03D8-46B2-A48B-B74B456F5AB8}" destId="{C92F3953-E2FA-477A-B889-C488F35A6256}" srcOrd="0" destOrd="0" presId="urn:microsoft.com/office/officeart/2008/layout/LinedList"/>
    <dgm:cxn modelId="{3CFAC8E8-93C1-44D8-BB89-57F5196CB159}" type="presParOf" srcId="{498594AD-03D8-46B2-A48B-B74B456F5AB8}" destId="{CE15198E-0133-4E6E-8C2D-B12CC8EE1353}"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17303A4-C5A0-4541-9F53-7F6DF489BB42}"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EE5437C4-EA7A-47E7-8854-2E60E720CDFB}">
      <dgm:prSet/>
      <dgm:spPr/>
      <dgm:t>
        <a:bodyPr/>
        <a:lstStyle/>
        <a:p>
          <a:r>
            <a:rPr lang="en-US" b="1"/>
            <a:t>Services or programs must be </a:t>
          </a:r>
          <a:endParaRPr lang="en-US"/>
        </a:p>
      </dgm:t>
    </dgm:pt>
    <dgm:pt modelId="{C50D981F-F144-4E00-8457-DEC449558A07}" type="parTrans" cxnId="{874136B0-7E47-4679-AD56-A01107DC996E}">
      <dgm:prSet/>
      <dgm:spPr/>
      <dgm:t>
        <a:bodyPr/>
        <a:lstStyle/>
        <a:p>
          <a:endParaRPr lang="en-US"/>
        </a:p>
      </dgm:t>
    </dgm:pt>
    <dgm:pt modelId="{5BC92791-C3C6-4F03-A949-6B76518B10CC}" type="sibTrans" cxnId="{874136B0-7E47-4679-AD56-A01107DC996E}">
      <dgm:prSet/>
      <dgm:spPr/>
      <dgm:t>
        <a:bodyPr/>
        <a:lstStyle/>
        <a:p>
          <a:endParaRPr lang="en-US"/>
        </a:p>
      </dgm:t>
    </dgm:pt>
    <dgm:pt modelId="{9DD9D769-938D-4C16-8FB3-235BD65DABA5}">
      <dgm:prSet/>
      <dgm:spPr/>
      <dgm:t>
        <a:bodyPr/>
        <a:lstStyle/>
        <a:p>
          <a:pPr>
            <a:buClr>
              <a:schemeClr val="accent1"/>
            </a:buClr>
          </a:pPr>
          <a:r>
            <a:rPr lang="en-US"/>
            <a:t>Trauma-informed:</a:t>
          </a:r>
        </a:p>
      </dgm:t>
    </dgm:pt>
    <dgm:pt modelId="{D3F77B56-4CD1-441F-B5C8-382A96A8F476}" type="parTrans" cxnId="{194CBA9A-6619-488D-B705-3B5F64CD6B48}">
      <dgm:prSet/>
      <dgm:spPr/>
      <dgm:t>
        <a:bodyPr/>
        <a:lstStyle/>
        <a:p>
          <a:endParaRPr lang="en-US"/>
        </a:p>
      </dgm:t>
    </dgm:pt>
    <dgm:pt modelId="{1B5533BF-1988-447F-BB1D-628F387E7CF0}" type="sibTrans" cxnId="{194CBA9A-6619-488D-B705-3B5F64CD6B48}">
      <dgm:prSet/>
      <dgm:spPr/>
      <dgm:t>
        <a:bodyPr/>
        <a:lstStyle/>
        <a:p>
          <a:endParaRPr lang="en-US"/>
        </a:p>
      </dgm:t>
    </dgm:pt>
    <dgm:pt modelId="{E60C6F43-8E5B-408D-9F13-F8B42DBA59E9}">
      <dgm:prSet/>
      <dgm:spPr/>
      <dgm:t>
        <a:bodyPr/>
        <a:lstStyle/>
        <a:p>
          <a:pPr>
            <a:buClr>
              <a:schemeClr val="accent1"/>
            </a:buClr>
            <a:buSzPct val="75000"/>
            <a:buFont typeface="Courier New" panose="02070309020205020404" pitchFamily="49" charset="0"/>
            <a:buChar char="o"/>
          </a:pPr>
          <a:r>
            <a:rPr lang="en-US"/>
            <a:t>Be provided under a structure that involves understanding, recognizing and responding to all types of trauma</a:t>
          </a:r>
        </a:p>
      </dgm:t>
    </dgm:pt>
    <dgm:pt modelId="{03E7D6E6-590B-4BE9-9133-1AB21B9E535D}" type="parTrans" cxnId="{1589D76C-6859-48E8-9EE5-D2D2687D6F06}">
      <dgm:prSet/>
      <dgm:spPr/>
      <dgm:t>
        <a:bodyPr/>
        <a:lstStyle/>
        <a:p>
          <a:endParaRPr lang="en-US"/>
        </a:p>
      </dgm:t>
    </dgm:pt>
    <dgm:pt modelId="{67CBCF0D-F21C-4791-AE12-9283ECD82EE8}" type="sibTrans" cxnId="{1589D76C-6859-48E8-9EE5-D2D2687D6F06}">
      <dgm:prSet/>
      <dgm:spPr/>
      <dgm:t>
        <a:bodyPr/>
        <a:lstStyle/>
        <a:p>
          <a:endParaRPr lang="en-US"/>
        </a:p>
      </dgm:t>
    </dgm:pt>
    <dgm:pt modelId="{031441A1-A7AB-481E-AAE5-CF82B57AB326}">
      <dgm:prSet/>
      <dgm:spPr/>
      <dgm:t>
        <a:bodyPr/>
        <a:lstStyle/>
        <a:p>
          <a:pPr>
            <a:buClr>
              <a:schemeClr val="accent1"/>
            </a:buClr>
            <a:buSzPct val="75000"/>
            <a:buFont typeface="Courier New" panose="02070309020205020404" pitchFamily="49" charset="0"/>
            <a:buChar char="o"/>
          </a:pPr>
          <a:r>
            <a:rPr lang="en-US"/>
            <a:t>In accordance with recognized principles of trauma-informed approach and trauma-specific interventions to address trauma consequences and facilitate healing </a:t>
          </a:r>
        </a:p>
      </dgm:t>
    </dgm:pt>
    <dgm:pt modelId="{E360692A-5689-40AE-8B16-670F4EFEFB1C}" type="parTrans" cxnId="{6DD59AEB-C71A-4F9E-BF56-420DC97557B7}">
      <dgm:prSet/>
      <dgm:spPr/>
      <dgm:t>
        <a:bodyPr/>
        <a:lstStyle/>
        <a:p>
          <a:endParaRPr lang="en-US"/>
        </a:p>
      </dgm:t>
    </dgm:pt>
    <dgm:pt modelId="{38788A9E-897E-436B-B6C9-B577B4A355A7}" type="sibTrans" cxnId="{6DD59AEB-C71A-4F9E-BF56-420DC97557B7}">
      <dgm:prSet/>
      <dgm:spPr/>
      <dgm:t>
        <a:bodyPr/>
        <a:lstStyle/>
        <a:p>
          <a:endParaRPr lang="en-US"/>
        </a:p>
      </dgm:t>
    </dgm:pt>
    <dgm:pt modelId="{E70FC421-AEA9-4515-8D99-763C7779A634}">
      <dgm:prSet/>
      <dgm:spPr/>
      <dgm:t>
        <a:bodyPr/>
        <a:lstStyle/>
        <a:p>
          <a:pPr>
            <a:buClr>
              <a:schemeClr val="accent1"/>
            </a:buClr>
          </a:pPr>
          <a:r>
            <a:rPr lang="en-US"/>
            <a:t>Meet the requirements for a “promising, supported or well-supported practice” as defined and approved by HHS</a:t>
          </a:r>
        </a:p>
      </dgm:t>
    </dgm:pt>
    <dgm:pt modelId="{AC10E1A8-2233-4BE1-B7D9-F41D2DA25D90}" type="parTrans" cxnId="{D452B39A-0D35-493F-8B7C-AF9E15F8915F}">
      <dgm:prSet/>
      <dgm:spPr/>
      <dgm:t>
        <a:bodyPr/>
        <a:lstStyle/>
        <a:p>
          <a:endParaRPr lang="en-US"/>
        </a:p>
      </dgm:t>
    </dgm:pt>
    <dgm:pt modelId="{B2B6A241-8582-4D6F-A746-568E36A933FC}" type="sibTrans" cxnId="{D452B39A-0D35-493F-8B7C-AF9E15F8915F}">
      <dgm:prSet/>
      <dgm:spPr/>
      <dgm:t>
        <a:bodyPr/>
        <a:lstStyle/>
        <a:p>
          <a:endParaRPr lang="en-US"/>
        </a:p>
      </dgm:t>
    </dgm:pt>
    <dgm:pt modelId="{77D8903C-9C24-4803-80E0-44A0619ABD44}">
      <dgm:prSet/>
      <dgm:spPr/>
      <dgm:t>
        <a:bodyPr/>
        <a:lstStyle/>
        <a:p>
          <a:pPr>
            <a:buClr>
              <a:schemeClr val="accent1"/>
            </a:buClr>
          </a:pPr>
          <a:r>
            <a:rPr lang="en-US"/>
            <a:t>At least </a:t>
          </a:r>
          <a:r>
            <a:rPr lang="en-US" u="sng"/>
            <a:t>50% </a:t>
          </a:r>
          <a:r>
            <a:rPr lang="en-US"/>
            <a:t>of state expenditures reimbursed by Title IV-E funds must be for services and activities that meet federal requirements for well-supported practices </a:t>
          </a:r>
        </a:p>
      </dgm:t>
    </dgm:pt>
    <dgm:pt modelId="{8BA70C4F-4E78-4E41-8FDA-64B0CBC37682}" type="parTrans" cxnId="{A8B0B2BB-E422-4BC8-8116-07E4C86518AD}">
      <dgm:prSet/>
      <dgm:spPr/>
      <dgm:t>
        <a:bodyPr/>
        <a:lstStyle/>
        <a:p>
          <a:endParaRPr lang="en-US"/>
        </a:p>
      </dgm:t>
    </dgm:pt>
    <dgm:pt modelId="{35B6F84B-52D2-4CF1-B936-3A46008AC236}" type="sibTrans" cxnId="{A8B0B2BB-E422-4BC8-8116-07E4C86518AD}">
      <dgm:prSet/>
      <dgm:spPr/>
      <dgm:t>
        <a:bodyPr/>
        <a:lstStyle/>
        <a:p>
          <a:endParaRPr lang="en-US"/>
        </a:p>
      </dgm:t>
    </dgm:pt>
    <dgm:pt modelId="{BA7B6352-246D-4780-AC6C-1A4EF1B545B5}" type="pres">
      <dgm:prSet presAssocID="{917303A4-C5A0-4541-9F53-7F6DF489BB42}" presName="linear" presStyleCnt="0">
        <dgm:presLayoutVars>
          <dgm:animLvl val="lvl"/>
          <dgm:resizeHandles val="exact"/>
        </dgm:presLayoutVars>
      </dgm:prSet>
      <dgm:spPr/>
      <dgm:t>
        <a:bodyPr/>
        <a:lstStyle/>
        <a:p>
          <a:endParaRPr lang="en-US"/>
        </a:p>
      </dgm:t>
    </dgm:pt>
    <dgm:pt modelId="{02F6B8C0-3861-4D0B-A8C7-FCBF046FA028}" type="pres">
      <dgm:prSet presAssocID="{EE5437C4-EA7A-47E7-8854-2E60E720CDFB}" presName="parentText" presStyleLbl="node1" presStyleIdx="0" presStyleCnt="1">
        <dgm:presLayoutVars>
          <dgm:chMax val="0"/>
          <dgm:bulletEnabled val="1"/>
        </dgm:presLayoutVars>
      </dgm:prSet>
      <dgm:spPr/>
      <dgm:t>
        <a:bodyPr/>
        <a:lstStyle/>
        <a:p>
          <a:endParaRPr lang="en-US"/>
        </a:p>
      </dgm:t>
    </dgm:pt>
    <dgm:pt modelId="{94265445-B93E-42C5-90B9-399E3A49DAFE}" type="pres">
      <dgm:prSet presAssocID="{EE5437C4-EA7A-47E7-8854-2E60E720CDFB}" presName="childText" presStyleLbl="revTx" presStyleIdx="0" presStyleCnt="1">
        <dgm:presLayoutVars>
          <dgm:bulletEnabled val="1"/>
        </dgm:presLayoutVars>
      </dgm:prSet>
      <dgm:spPr/>
      <dgm:t>
        <a:bodyPr/>
        <a:lstStyle/>
        <a:p>
          <a:endParaRPr lang="en-US"/>
        </a:p>
      </dgm:t>
    </dgm:pt>
  </dgm:ptLst>
  <dgm:cxnLst>
    <dgm:cxn modelId="{194CBA9A-6619-488D-B705-3B5F64CD6B48}" srcId="{EE5437C4-EA7A-47E7-8854-2E60E720CDFB}" destId="{9DD9D769-938D-4C16-8FB3-235BD65DABA5}" srcOrd="0" destOrd="0" parTransId="{D3F77B56-4CD1-441F-B5C8-382A96A8F476}" sibTransId="{1B5533BF-1988-447F-BB1D-628F387E7CF0}"/>
    <dgm:cxn modelId="{D8BF4817-6232-4165-BD17-C2A20B4F9061}" type="presOf" srcId="{EE5437C4-EA7A-47E7-8854-2E60E720CDFB}" destId="{02F6B8C0-3861-4D0B-A8C7-FCBF046FA028}" srcOrd="0" destOrd="0" presId="urn:microsoft.com/office/officeart/2005/8/layout/vList2"/>
    <dgm:cxn modelId="{86821FCA-7C02-4BBB-9663-CC7B9F6588F6}" type="presOf" srcId="{E70FC421-AEA9-4515-8D99-763C7779A634}" destId="{94265445-B93E-42C5-90B9-399E3A49DAFE}" srcOrd="0" destOrd="3" presId="urn:microsoft.com/office/officeart/2005/8/layout/vList2"/>
    <dgm:cxn modelId="{A460C98F-9B0B-4C52-90C2-3530AE7AB2E4}" type="presOf" srcId="{917303A4-C5A0-4541-9F53-7F6DF489BB42}" destId="{BA7B6352-246D-4780-AC6C-1A4EF1B545B5}" srcOrd="0" destOrd="0" presId="urn:microsoft.com/office/officeart/2005/8/layout/vList2"/>
    <dgm:cxn modelId="{C5079266-B9F0-4E7C-936A-D7C802B3F9A0}" type="presOf" srcId="{031441A1-A7AB-481E-AAE5-CF82B57AB326}" destId="{94265445-B93E-42C5-90B9-399E3A49DAFE}" srcOrd="0" destOrd="2" presId="urn:microsoft.com/office/officeart/2005/8/layout/vList2"/>
    <dgm:cxn modelId="{1589D76C-6859-48E8-9EE5-D2D2687D6F06}" srcId="{9DD9D769-938D-4C16-8FB3-235BD65DABA5}" destId="{E60C6F43-8E5B-408D-9F13-F8B42DBA59E9}" srcOrd="0" destOrd="0" parTransId="{03E7D6E6-590B-4BE9-9133-1AB21B9E535D}" sibTransId="{67CBCF0D-F21C-4791-AE12-9283ECD82EE8}"/>
    <dgm:cxn modelId="{D452B39A-0D35-493F-8B7C-AF9E15F8915F}" srcId="{EE5437C4-EA7A-47E7-8854-2E60E720CDFB}" destId="{E70FC421-AEA9-4515-8D99-763C7779A634}" srcOrd="1" destOrd="0" parTransId="{AC10E1A8-2233-4BE1-B7D9-F41D2DA25D90}" sibTransId="{B2B6A241-8582-4D6F-A746-568E36A933FC}"/>
    <dgm:cxn modelId="{6DD59AEB-C71A-4F9E-BF56-420DC97557B7}" srcId="{9DD9D769-938D-4C16-8FB3-235BD65DABA5}" destId="{031441A1-A7AB-481E-AAE5-CF82B57AB326}" srcOrd="1" destOrd="0" parTransId="{E360692A-5689-40AE-8B16-670F4EFEFB1C}" sibTransId="{38788A9E-897E-436B-B6C9-B577B4A355A7}"/>
    <dgm:cxn modelId="{A8B0B2BB-E422-4BC8-8116-07E4C86518AD}" srcId="{EE5437C4-EA7A-47E7-8854-2E60E720CDFB}" destId="{77D8903C-9C24-4803-80E0-44A0619ABD44}" srcOrd="2" destOrd="0" parTransId="{8BA70C4F-4E78-4E41-8FDA-64B0CBC37682}" sibTransId="{35B6F84B-52D2-4CF1-B936-3A46008AC236}"/>
    <dgm:cxn modelId="{5AB0296F-0422-4423-880D-35426E1B654C}" type="presOf" srcId="{E60C6F43-8E5B-408D-9F13-F8B42DBA59E9}" destId="{94265445-B93E-42C5-90B9-399E3A49DAFE}" srcOrd="0" destOrd="1" presId="urn:microsoft.com/office/officeart/2005/8/layout/vList2"/>
    <dgm:cxn modelId="{FC25E21B-47C6-4C55-867C-186723B75F9C}" type="presOf" srcId="{77D8903C-9C24-4803-80E0-44A0619ABD44}" destId="{94265445-B93E-42C5-90B9-399E3A49DAFE}" srcOrd="0" destOrd="4" presId="urn:microsoft.com/office/officeart/2005/8/layout/vList2"/>
    <dgm:cxn modelId="{B254D717-998C-4DFE-AD06-52BA11AC845A}" type="presOf" srcId="{9DD9D769-938D-4C16-8FB3-235BD65DABA5}" destId="{94265445-B93E-42C5-90B9-399E3A49DAFE}" srcOrd="0" destOrd="0" presId="urn:microsoft.com/office/officeart/2005/8/layout/vList2"/>
    <dgm:cxn modelId="{874136B0-7E47-4679-AD56-A01107DC996E}" srcId="{917303A4-C5A0-4541-9F53-7F6DF489BB42}" destId="{EE5437C4-EA7A-47E7-8854-2E60E720CDFB}" srcOrd="0" destOrd="0" parTransId="{C50D981F-F144-4E00-8457-DEC449558A07}" sibTransId="{5BC92791-C3C6-4F03-A949-6B76518B10CC}"/>
    <dgm:cxn modelId="{5E560B71-6DFA-48B5-97BD-DB32DBC42BC0}" type="presParOf" srcId="{BA7B6352-246D-4780-AC6C-1A4EF1B545B5}" destId="{02F6B8C0-3861-4D0B-A8C7-FCBF046FA028}" srcOrd="0" destOrd="0" presId="urn:microsoft.com/office/officeart/2005/8/layout/vList2"/>
    <dgm:cxn modelId="{B1CF8F89-6173-4191-A007-E3EDD2176263}" type="presParOf" srcId="{BA7B6352-246D-4780-AC6C-1A4EF1B545B5}" destId="{94265445-B93E-42C5-90B9-399E3A49DAFE}"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986D75-108F-41D6-B8F8-16722F6D1EE2}"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6417711A-FF03-4B2C-9F1F-E67CC2B89265}">
      <dgm:prSet/>
      <dgm:spPr/>
      <dgm:t>
        <a:bodyPr/>
        <a:lstStyle/>
        <a:p>
          <a:r>
            <a:rPr lang="en-US"/>
            <a:t>Funding authority is provided to support states in establishing an electronic interstate processing system for the placement of children into foster care, guardianship or adoption.</a:t>
          </a:r>
        </a:p>
      </dgm:t>
    </dgm:pt>
    <dgm:pt modelId="{70309ABE-9C0F-425A-8708-FD74782C4BE6}" type="parTrans" cxnId="{09C9CDC6-F728-4769-AED8-D1B6018DB140}">
      <dgm:prSet/>
      <dgm:spPr/>
      <dgm:t>
        <a:bodyPr/>
        <a:lstStyle/>
        <a:p>
          <a:endParaRPr lang="en-US"/>
        </a:p>
      </dgm:t>
    </dgm:pt>
    <dgm:pt modelId="{638F914D-1E8B-48D9-9D12-5B514A37C6DD}" type="sibTrans" cxnId="{09C9CDC6-F728-4769-AED8-D1B6018DB140}">
      <dgm:prSet/>
      <dgm:spPr/>
      <dgm:t>
        <a:bodyPr/>
        <a:lstStyle/>
        <a:p>
          <a:endParaRPr lang="en-US"/>
        </a:p>
      </dgm:t>
    </dgm:pt>
    <dgm:pt modelId="{C21FF2E9-FE17-49DC-8CE2-D004E3D81BE6}">
      <dgm:prSet/>
      <dgm:spPr/>
      <dgm:t>
        <a:bodyPr/>
        <a:lstStyle/>
        <a:p>
          <a:r>
            <a:rPr lang="en-US"/>
            <a:t>FFPSA extends regional partnership grants for five years and allows the grants to be used on a statewide basis and for organizations that are not state agencies.</a:t>
          </a:r>
        </a:p>
      </dgm:t>
    </dgm:pt>
    <dgm:pt modelId="{22CC04A7-C745-4A4B-80EB-9C0446F0CFEC}" type="parTrans" cxnId="{371EA42A-FBA3-4A66-A184-F143C9B36EA3}">
      <dgm:prSet/>
      <dgm:spPr/>
      <dgm:t>
        <a:bodyPr/>
        <a:lstStyle/>
        <a:p>
          <a:endParaRPr lang="en-US"/>
        </a:p>
      </dgm:t>
    </dgm:pt>
    <dgm:pt modelId="{107F2AA6-EB61-4FA2-897A-6FFCE6C57A33}" type="sibTrans" cxnId="{371EA42A-FBA3-4A66-A184-F143C9B36EA3}">
      <dgm:prSet/>
      <dgm:spPr/>
      <dgm:t>
        <a:bodyPr/>
        <a:lstStyle/>
        <a:p>
          <a:endParaRPr lang="en-US"/>
        </a:p>
      </dgm:t>
    </dgm:pt>
    <dgm:pt modelId="{2C8A334D-E460-4DAD-B142-1D1898D15C83}" type="pres">
      <dgm:prSet presAssocID="{8D986D75-108F-41D6-B8F8-16722F6D1EE2}" presName="hierChild1" presStyleCnt="0">
        <dgm:presLayoutVars>
          <dgm:chPref val="1"/>
          <dgm:dir/>
          <dgm:animOne val="branch"/>
          <dgm:animLvl val="lvl"/>
          <dgm:resizeHandles/>
        </dgm:presLayoutVars>
      </dgm:prSet>
      <dgm:spPr/>
      <dgm:t>
        <a:bodyPr/>
        <a:lstStyle/>
        <a:p>
          <a:endParaRPr lang="en-US"/>
        </a:p>
      </dgm:t>
    </dgm:pt>
    <dgm:pt modelId="{59B804D8-4E5F-4100-AB7C-E3266945C1AE}" type="pres">
      <dgm:prSet presAssocID="{6417711A-FF03-4B2C-9F1F-E67CC2B89265}" presName="hierRoot1" presStyleCnt="0"/>
      <dgm:spPr/>
    </dgm:pt>
    <dgm:pt modelId="{BC7C6713-8ECE-4EBD-BE33-EDCA138648F7}" type="pres">
      <dgm:prSet presAssocID="{6417711A-FF03-4B2C-9F1F-E67CC2B89265}" presName="composite" presStyleCnt="0"/>
      <dgm:spPr/>
    </dgm:pt>
    <dgm:pt modelId="{35AD3F92-D1BC-475C-BE91-8A745112F41B}" type="pres">
      <dgm:prSet presAssocID="{6417711A-FF03-4B2C-9F1F-E67CC2B89265}" presName="background" presStyleLbl="node0" presStyleIdx="0" presStyleCnt="2"/>
      <dgm:spPr/>
    </dgm:pt>
    <dgm:pt modelId="{55BBF3C8-E380-477A-90D2-A4F7E84DBF99}" type="pres">
      <dgm:prSet presAssocID="{6417711A-FF03-4B2C-9F1F-E67CC2B89265}" presName="text" presStyleLbl="fgAcc0" presStyleIdx="0" presStyleCnt="2">
        <dgm:presLayoutVars>
          <dgm:chPref val="3"/>
        </dgm:presLayoutVars>
      </dgm:prSet>
      <dgm:spPr/>
      <dgm:t>
        <a:bodyPr/>
        <a:lstStyle/>
        <a:p>
          <a:endParaRPr lang="en-US"/>
        </a:p>
      </dgm:t>
    </dgm:pt>
    <dgm:pt modelId="{9D696C56-C4D6-44BF-9F3C-E1B01C3F3629}" type="pres">
      <dgm:prSet presAssocID="{6417711A-FF03-4B2C-9F1F-E67CC2B89265}" presName="hierChild2" presStyleCnt="0"/>
      <dgm:spPr/>
    </dgm:pt>
    <dgm:pt modelId="{74513653-E061-4F7D-B6B2-5B9E846BAC49}" type="pres">
      <dgm:prSet presAssocID="{C21FF2E9-FE17-49DC-8CE2-D004E3D81BE6}" presName="hierRoot1" presStyleCnt="0"/>
      <dgm:spPr/>
    </dgm:pt>
    <dgm:pt modelId="{C389EED1-E013-4AF6-A56C-8BDDDBD06397}" type="pres">
      <dgm:prSet presAssocID="{C21FF2E9-FE17-49DC-8CE2-D004E3D81BE6}" presName="composite" presStyleCnt="0"/>
      <dgm:spPr/>
    </dgm:pt>
    <dgm:pt modelId="{775B16BD-55A1-4CC6-8F1B-5E54B2C8D1B4}" type="pres">
      <dgm:prSet presAssocID="{C21FF2E9-FE17-49DC-8CE2-D004E3D81BE6}" presName="background" presStyleLbl="node0" presStyleIdx="1" presStyleCnt="2"/>
      <dgm:spPr/>
    </dgm:pt>
    <dgm:pt modelId="{CFDC939C-8D33-4D82-9AA0-F9772FB411FF}" type="pres">
      <dgm:prSet presAssocID="{C21FF2E9-FE17-49DC-8CE2-D004E3D81BE6}" presName="text" presStyleLbl="fgAcc0" presStyleIdx="1" presStyleCnt="2">
        <dgm:presLayoutVars>
          <dgm:chPref val="3"/>
        </dgm:presLayoutVars>
      </dgm:prSet>
      <dgm:spPr/>
      <dgm:t>
        <a:bodyPr/>
        <a:lstStyle/>
        <a:p>
          <a:endParaRPr lang="en-US"/>
        </a:p>
      </dgm:t>
    </dgm:pt>
    <dgm:pt modelId="{A2AEB091-56CF-4398-83E1-1BF3D00427DA}" type="pres">
      <dgm:prSet presAssocID="{C21FF2E9-FE17-49DC-8CE2-D004E3D81BE6}" presName="hierChild2" presStyleCnt="0"/>
      <dgm:spPr/>
    </dgm:pt>
  </dgm:ptLst>
  <dgm:cxnLst>
    <dgm:cxn modelId="{09C9CDC6-F728-4769-AED8-D1B6018DB140}" srcId="{8D986D75-108F-41D6-B8F8-16722F6D1EE2}" destId="{6417711A-FF03-4B2C-9F1F-E67CC2B89265}" srcOrd="0" destOrd="0" parTransId="{70309ABE-9C0F-425A-8708-FD74782C4BE6}" sibTransId="{638F914D-1E8B-48D9-9D12-5B514A37C6DD}"/>
    <dgm:cxn modelId="{DDB0E3D2-EF57-4A8D-A4E1-B7CDD16316B3}" type="presOf" srcId="{8D986D75-108F-41D6-B8F8-16722F6D1EE2}" destId="{2C8A334D-E460-4DAD-B142-1D1898D15C83}" srcOrd="0" destOrd="0" presId="urn:microsoft.com/office/officeart/2005/8/layout/hierarchy1"/>
    <dgm:cxn modelId="{60D00B76-4BCE-4E4C-9BC8-734D0D9BF523}" type="presOf" srcId="{6417711A-FF03-4B2C-9F1F-E67CC2B89265}" destId="{55BBF3C8-E380-477A-90D2-A4F7E84DBF99}" srcOrd="0" destOrd="0" presId="urn:microsoft.com/office/officeart/2005/8/layout/hierarchy1"/>
    <dgm:cxn modelId="{6A6E876E-12BC-457F-9222-08B6E0F13F14}" type="presOf" srcId="{C21FF2E9-FE17-49DC-8CE2-D004E3D81BE6}" destId="{CFDC939C-8D33-4D82-9AA0-F9772FB411FF}" srcOrd="0" destOrd="0" presId="urn:microsoft.com/office/officeart/2005/8/layout/hierarchy1"/>
    <dgm:cxn modelId="{371EA42A-FBA3-4A66-A184-F143C9B36EA3}" srcId="{8D986D75-108F-41D6-B8F8-16722F6D1EE2}" destId="{C21FF2E9-FE17-49DC-8CE2-D004E3D81BE6}" srcOrd="1" destOrd="0" parTransId="{22CC04A7-C745-4A4B-80EB-9C0446F0CFEC}" sibTransId="{107F2AA6-EB61-4FA2-897A-6FFCE6C57A33}"/>
    <dgm:cxn modelId="{B496D09F-38B8-46F6-A769-8C2C72750F9D}" type="presParOf" srcId="{2C8A334D-E460-4DAD-B142-1D1898D15C83}" destId="{59B804D8-4E5F-4100-AB7C-E3266945C1AE}" srcOrd="0" destOrd="0" presId="urn:microsoft.com/office/officeart/2005/8/layout/hierarchy1"/>
    <dgm:cxn modelId="{8F5C429D-742A-43A6-B94D-EDE52E9985DC}" type="presParOf" srcId="{59B804D8-4E5F-4100-AB7C-E3266945C1AE}" destId="{BC7C6713-8ECE-4EBD-BE33-EDCA138648F7}" srcOrd="0" destOrd="0" presId="urn:microsoft.com/office/officeart/2005/8/layout/hierarchy1"/>
    <dgm:cxn modelId="{56E32363-FC83-4777-8883-97BD2F327646}" type="presParOf" srcId="{BC7C6713-8ECE-4EBD-BE33-EDCA138648F7}" destId="{35AD3F92-D1BC-475C-BE91-8A745112F41B}" srcOrd="0" destOrd="0" presId="urn:microsoft.com/office/officeart/2005/8/layout/hierarchy1"/>
    <dgm:cxn modelId="{8308C688-7414-4CC0-8F79-E1FF797914A0}" type="presParOf" srcId="{BC7C6713-8ECE-4EBD-BE33-EDCA138648F7}" destId="{55BBF3C8-E380-477A-90D2-A4F7E84DBF99}" srcOrd="1" destOrd="0" presId="urn:microsoft.com/office/officeart/2005/8/layout/hierarchy1"/>
    <dgm:cxn modelId="{528ACBF1-5B9B-4B1F-9ADB-65720655B834}" type="presParOf" srcId="{59B804D8-4E5F-4100-AB7C-E3266945C1AE}" destId="{9D696C56-C4D6-44BF-9F3C-E1B01C3F3629}" srcOrd="1" destOrd="0" presId="urn:microsoft.com/office/officeart/2005/8/layout/hierarchy1"/>
    <dgm:cxn modelId="{C1E547C6-E01E-40F9-9B7F-ACF335405623}" type="presParOf" srcId="{2C8A334D-E460-4DAD-B142-1D1898D15C83}" destId="{74513653-E061-4F7D-B6B2-5B9E846BAC49}" srcOrd="1" destOrd="0" presId="urn:microsoft.com/office/officeart/2005/8/layout/hierarchy1"/>
    <dgm:cxn modelId="{58EC5AC6-33FB-43F4-A5BC-0C3DDF5AD85C}" type="presParOf" srcId="{74513653-E061-4F7D-B6B2-5B9E846BAC49}" destId="{C389EED1-E013-4AF6-A56C-8BDDDBD06397}" srcOrd="0" destOrd="0" presId="urn:microsoft.com/office/officeart/2005/8/layout/hierarchy1"/>
    <dgm:cxn modelId="{F641644C-B746-4062-8B42-6F01ECEA54AA}" type="presParOf" srcId="{C389EED1-E013-4AF6-A56C-8BDDDBD06397}" destId="{775B16BD-55A1-4CC6-8F1B-5E54B2C8D1B4}" srcOrd="0" destOrd="0" presId="urn:microsoft.com/office/officeart/2005/8/layout/hierarchy1"/>
    <dgm:cxn modelId="{6F27649B-DA25-4F4B-9CFD-E079FF500714}" type="presParOf" srcId="{C389EED1-E013-4AF6-A56C-8BDDDBD06397}" destId="{CFDC939C-8D33-4D82-9AA0-F9772FB411FF}" srcOrd="1" destOrd="0" presId="urn:microsoft.com/office/officeart/2005/8/layout/hierarchy1"/>
    <dgm:cxn modelId="{BD739915-A874-4FEB-87B0-D6D6AF1DFBE0}" type="presParOf" srcId="{74513653-E061-4F7D-B6B2-5B9E846BAC49}" destId="{A2AEB091-56CF-4398-83E1-1BF3D00427D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B63721C-FB13-4735-B07B-D27F96EBF0D8}" type="doc">
      <dgm:prSet loTypeId="urn:microsoft.com/office/officeart/2005/8/layout/vList5" loCatId="list" qsTypeId="urn:microsoft.com/office/officeart/2005/8/quickstyle/simple1" qsCatId="simple" csTypeId="urn:microsoft.com/office/officeart/2005/8/colors/accent2_5" csCatId="accent2" phldr="1"/>
      <dgm:spPr/>
      <dgm:t>
        <a:bodyPr/>
        <a:lstStyle/>
        <a:p>
          <a:endParaRPr lang="en-US"/>
        </a:p>
      </dgm:t>
    </dgm:pt>
    <dgm:pt modelId="{70DFD277-27AC-498F-B9F4-41930ECF9C16}">
      <dgm:prSet custT="1"/>
      <dgm:spPr/>
      <dgm:t>
        <a:bodyPr/>
        <a:lstStyle/>
        <a:p>
          <a:r>
            <a:rPr lang="en-US" sz="2400">
              <a:latin typeface="Avenir Next LT Pro" panose="020B0504020202020204" pitchFamily="34" charset="0"/>
            </a:rPr>
            <a:t>Services provided must include: </a:t>
          </a:r>
        </a:p>
      </dgm:t>
    </dgm:pt>
    <dgm:pt modelId="{89D04995-A529-4D63-A385-68C10FA54D21}" type="parTrans" cxnId="{5134CED2-6C74-4911-A909-2B0A12F488A9}">
      <dgm:prSet/>
      <dgm:spPr/>
      <dgm:t>
        <a:bodyPr/>
        <a:lstStyle/>
        <a:p>
          <a:endParaRPr lang="en-US"/>
        </a:p>
      </dgm:t>
    </dgm:pt>
    <dgm:pt modelId="{FF4685D8-79B5-4BC4-B1EE-25AD83FA6903}" type="sibTrans" cxnId="{5134CED2-6C74-4911-A909-2B0A12F488A9}">
      <dgm:prSet/>
      <dgm:spPr/>
      <dgm:t>
        <a:bodyPr/>
        <a:lstStyle/>
        <a:p>
          <a:endParaRPr lang="en-US"/>
        </a:p>
      </dgm:t>
    </dgm:pt>
    <dgm:pt modelId="{A8E7710A-EF5B-4708-A3AE-D3757B27DEEA}">
      <dgm:prSet/>
      <dgm:spPr/>
      <dgm:t>
        <a:bodyPr/>
        <a:lstStyle/>
        <a:p>
          <a:r>
            <a:rPr lang="en-US">
              <a:latin typeface="Avenir Next LT Pro" panose="020B0504020202020204" pitchFamily="34" charset="0"/>
            </a:rPr>
            <a:t>Pre-natal and childbirth education</a:t>
          </a:r>
        </a:p>
      </dgm:t>
    </dgm:pt>
    <dgm:pt modelId="{6A1D3594-7829-4B21-9118-0707CB6B7AC2}" type="parTrans" cxnId="{2CC7CCF3-F106-4FA2-A4ED-2E575DBAC2F5}">
      <dgm:prSet/>
      <dgm:spPr/>
      <dgm:t>
        <a:bodyPr/>
        <a:lstStyle/>
        <a:p>
          <a:endParaRPr lang="en-US"/>
        </a:p>
      </dgm:t>
    </dgm:pt>
    <dgm:pt modelId="{467E8E10-C62B-44C8-8496-C454EAF69FCF}" type="sibTrans" cxnId="{2CC7CCF3-F106-4FA2-A4ED-2E575DBAC2F5}">
      <dgm:prSet/>
      <dgm:spPr/>
      <dgm:t>
        <a:bodyPr/>
        <a:lstStyle/>
        <a:p>
          <a:endParaRPr lang="en-US"/>
        </a:p>
      </dgm:t>
    </dgm:pt>
    <dgm:pt modelId="{7CBFBD17-9068-47EE-95C1-CAC6B85826A9}">
      <dgm:prSet/>
      <dgm:spPr/>
      <dgm:t>
        <a:bodyPr/>
        <a:lstStyle/>
        <a:p>
          <a:r>
            <a:rPr lang="en-US">
              <a:latin typeface="Avenir Next LT Pro" panose="020B0504020202020204" pitchFamily="34" charset="0"/>
            </a:rPr>
            <a:t>Parenting education</a:t>
          </a:r>
        </a:p>
      </dgm:t>
    </dgm:pt>
    <dgm:pt modelId="{18CDF8CA-14F2-46D5-B54C-213069A6C555}" type="parTrans" cxnId="{14A6F73D-C410-402F-A22E-9A5885DFA5FF}">
      <dgm:prSet/>
      <dgm:spPr/>
      <dgm:t>
        <a:bodyPr/>
        <a:lstStyle/>
        <a:p>
          <a:endParaRPr lang="en-US"/>
        </a:p>
      </dgm:t>
    </dgm:pt>
    <dgm:pt modelId="{4B2DFAA8-FDAB-4EA4-A1BA-3F5498C181AA}" type="sibTrans" cxnId="{14A6F73D-C410-402F-A22E-9A5885DFA5FF}">
      <dgm:prSet/>
      <dgm:spPr/>
      <dgm:t>
        <a:bodyPr/>
        <a:lstStyle/>
        <a:p>
          <a:endParaRPr lang="en-US"/>
        </a:p>
      </dgm:t>
    </dgm:pt>
    <dgm:pt modelId="{2C84B225-2021-4AF5-82F3-63864C09F879}">
      <dgm:prSet/>
      <dgm:spPr/>
      <dgm:t>
        <a:bodyPr/>
        <a:lstStyle/>
        <a:p>
          <a:r>
            <a:rPr lang="en-US">
              <a:latin typeface="Avenir Next LT Pro" panose="020B0504020202020204" pitchFamily="34" charset="0"/>
            </a:rPr>
            <a:t>Water safety education and training</a:t>
          </a:r>
        </a:p>
      </dgm:t>
    </dgm:pt>
    <dgm:pt modelId="{69ADBCC1-A6E2-4554-A36A-EED557D376EB}" type="parTrans" cxnId="{061AB79C-5EBA-4C6B-9A58-59C3AB383C2B}">
      <dgm:prSet/>
      <dgm:spPr/>
      <dgm:t>
        <a:bodyPr/>
        <a:lstStyle/>
        <a:p>
          <a:endParaRPr lang="en-US"/>
        </a:p>
      </dgm:t>
    </dgm:pt>
    <dgm:pt modelId="{BA097DA4-0660-42EB-9BF1-05B842462F43}" type="sibTrans" cxnId="{061AB79C-5EBA-4C6B-9A58-59C3AB383C2B}">
      <dgm:prSet/>
      <dgm:spPr/>
      <dgm:t>
        <a:bodyPr/>
        <a:lstStyle/>
        <a:p>
          <a:endParaRPr lang="en-US"/>
        </a:p>
      </dgm:t>
    </dgm:pt>
    <dgm:pt modelId="{7E2038B7-5A32-4597-891A-A472BB97D43D}">
      <dgm:prSet/>
      <dgm:spPr/>
      <dgm:t>
        <a:bodyPr/>
        <a:lstStyle/>
        <a:p>
          <a:r>
            <a:rPr lang="en-US">
              <a:latin typeface="Avenir Next LT Pro" panose="020B0504020202020204" pitchFamily="34" charset="0"/>
            </a:rPr>
            <a:t>Individual/group/family counseling</a:t>
          </a:r>
        </a:p>
      </dgm:t>
    </dgm:pt>
    <dgm:pt modelId="{C43420ED-67E9-42F3-874B-A7FB1D33A75F}" type="parTrans" cxnId="{CC95CB61-22A7-4D65-BBBB-7113FB16E3E1}">
      <dgm:prSet/>
      <dgm:spPr/>
      <dgm:t>
        <a:bodyPr/>
        <a:lstStyle/>
        <a:p>
          <a:endParaRPr lang="en-US"/>
        </a:p>
      </dgm:t>
    </dgm:pt>
    <dgm:pt modelId="{E075D014-69B3-46E7-9C5F-9D99A7E10C3C}" type="sibTrans" cxnId="{CC95CB61-22A7-4D65-BBBB-7113FB16E3E1}">
      <dgm:prSet/>
      <dgm:spPr/>
      <dgm:t>
        <a:bodyPr/>
        <a:lstStyle/>
        <a:p>
          <a:endParaRPr lang="en-US"/>
        </a:p>
      </dgm:t>
    </dgm:pt>
    <dgm:pt modelId="{33419B7D-9F33-418A-A31C-2C65D0BB004A}">
      <dgm:prSet/>
      <dgm:spPr/>
      <dgm:t>
        <a:bodyPr/>
        <a:lstStyle/>
        <a:p>
          <a:r>
            <a:rPr lang="en-US">
              <a:latin typeface="Avenir Next LT Pro" panose="020B0504020202020204" pitchFamily="34" charset="0"/>
            </a:rPr>
            <a:t>Clinical services to address trauma, sexual exploitation, </a:t>
          </a:r>
          <a:r>
            <a:rPr lang="en-US" err="1">
              <a:latin typeface="Avenir Next LT Pro" panose="020B0504020202020204" pitchFamily="34" charset="0"/>
            </a:rPr>
            <a:t>etc</a:t>
          </a:r>
          <a:endParaRPr lang="en-US">
            <a:latin typeface="Avenir Next LT Pro" panose="020B0504020202020204" pitchFamily="34" charset="0"/>
          </a:endParaRPr>
        </a:p>
      </dgm:t>
    </dgm:pt>
    <dgm:pt modelId="{80B3371B-5A1F-467D-89A3-96894F3288C0}" type="parTrans" cxnId="{943DC412-D70D-4025-9728-DE16C0B3B3DD}">
      <dgm:prSet/>
      <dgm:spPr/>
      <dgm:t>
        <a:bodyPr/>
        <a:lstStyle/>
        <a:p>
          <a:endParaRPr lang="en-US"/>
        </a:p>
      </dgm:t>
    </dgm:pt>
    <dgm:pt modelId="{144E54B4-53B7-46A5-A2FE-7A1210BD8F34}" type="sibTrans" cxnId="{943DC412-D70D-4025-9728-DE16C0B3B3DD}">
      <dgm:prSet/>
      <dgm:spPr/>
      <dgm:t>
        <a:bodyPr/>
        <a:lstStyle/>
        <a:p>
          <a:endParaRPr lang="en-US"/>
        </a:p>
      </dgm:t>
    </dgm:pt>
    <dgm:pt modelId="{C48C2072-EA26-4C09-8266-08928C714220}" type="pres">
      <dgm:prSet presAssocID="{3B63721C-FB13-4735-B07B-D27F96EBF0D8}" presName="Name0" presStyleCnt="0">
        <dgm:presLayoutVars>
          <dgm:dir/>
          <dgm:animLvl val="lvl"/>
          <dgm:resizeHandles val="exact"/>
        </dgm:presLayoutVars>
      </dgm:prSet>
      <dgm:spPr/>
      <dgm:t>
        <a:bodyPr/>
        <a:lstStyle/>
        <a:p>
          <a:endParaRPr lang="en-US"/>
        </a:p>
      </dgm:t>
    </dgm:pt>
    <dgm:pt modelId="{8E2D6365-2E1B-4958-9A5D-5A2B4F74D769}" type="pres">
      <dgm:prSet presAssocID="{70DFD277-27AC-498F-B9F4-41930ECF9C16}" presName="linNode" presStyleCnt="0"/>
      <dgm:spPr/>
    </dgm:pt>
    <dgm:pt modelId="{BEA40D78-E410-48C5-906E-A91A67651B49}" type="pres">
      <dgm:prSet presAssocID="{70DFD277-27AC-498F-B9F4-41930ECF9C16}" presName="parentText" presStyleLbl="node1" presStyleIdx="0" presStyleCnt="1" custScaleX="82598" custScaleY="83254">
        <dgm:presLayoutVars>
          <dgm:chMax val="1"/>
          <dgm:bulletEnabled val="1"/>
        </dgm:presLayoutVars>
      </dgm:prSet>
      <dgm:spPr/>
      <dgm:t>
        <a:bodyPr/>
        <a:lstStyle/>
        <a:p>
          <a:endParaRPr lang="en-US"/>
        </a:p>
      </dgm:t>
    </dgm:pt>
    <dgm:pt modelId="{8282CDE1-ECB1-4E4B-9219-E5AB488A49D8}" type="pres">
      <dgm:prSet presAssocID="{70DFD277-27AC-498F-B9F4-41930ECF9C16}" presName="descendantText" presStyleLbl="alignAccFollowNode1" presStyleIdx="0" presStyleCnt="1">
        <dgm:presLayoutVars>
          <dgm:bulletEnabled val="1"/>
        </dgm:presLayoutVars>
      </dgm:prSet>
      <dgm:spPr/>
      <dgm:t>
        <a:bodyPr/>
        <a:lstStyle/>
        <a:p>
          <a:endParaRPr lang="en-US"/>
        </a:p>
      </dgm:t>
    </dgm:pt>
  </dgm:ptLst>
  <dgm:cxnLst>
    <dgm:cxn modelId="{6D3F6ABD-160E-418B-AAAF-79D14BDB65DF}" type="presOf" srcId="{7E2038B7-5A32-4597-891A-A472BB97D43D}" destId="{8282CDE1-ECB1-4E4B-9219-E5AB488A49D8}" srcOrd="0" destOrd="3" presId="urn:microsoft.com/office/officeart/2005/8/layout/vList5"/>
    <dgm:cxn modelId="{5134CED2-6C74-4911-A909-2B0A12F488A9}" srcId="{3B63721C-FB13-4735-B07B-D27F96EBF0D8}" destId="{70DFD277-27AC-498F-B9F4-41930ECF9C16}" srcOrd="0" destOrd="0" parTransId="{89D04995-A529-4D63-A385-68C10FA54D21}" sibTransId="{FF4685D8-79B5-4BC4-B1EE-25AD83FA6903}"/>
    <dgm:cxn modelId="{061AB79C-5EBA-4C6B-9A58-59C3AB383C2B}" srcId="{70DFD277-27AC-498F-B9F4-41930ECF9C16}" destId="{2C84B225-2021-4AF5-82F3-63864C09F879}" srcOrd="2" destOrd="0" parTransId="{69ADBCC1-A6E2-4554-A36A-EED557D376EB}" sibTransId="{BA097DA4-0660-42EB-9BF1-05B842462F43}"/>
    <dgm:cxn modelId="{943DC412-D70D-4025-9728-DE16C0B3B3DD}" srcId="{70DFD277-27AC-498F-B9F4-41930ECF9C16}" destId="{33419B7D-9F33-418A-A31C-2C65D0BB004A}" srcOrd="4" destOrd="0" parTransId="{80B3371B-5A1F-467D-89A3-96894F3288C0}" sibTransId="{144E54B4-53B7-46A5-A2FE-7A1210BD8F34}"/>
    <dgm:cxn modelId="{4583EBAE-BA8F-4AD2-82B6-C7DE407D82FD}" type="presOf" srcId="{33419B7D-9F33-418A-A31C-2C65D0BB004A}" destId="{8282CDE1-ECB1-4E4B-9219-E5AB488A49D8}" srcOrd="0" destOrd="4" presId="urn:microsoft.com/office/officeart/2005/8/layout/vList5"/>
    <dgm:cxn modelId="{2CC7CCF3-F106-4FA2-A4ED-2E575DBAC2F5}" srcId="{70DFD277-27AC-498F-B9F4-41930ECF9C16}" destId="{A8E7710A-EF5B-4708-A3AE-D3757B27DEEA}" srcOrd="0" destOrd="0" parTransId="{6A1D3594-7829-4B21-9118-0707CB6B7AC2}" sibTransId="{467E8E10-C62B-44C8-8496-C454EAF69FCF}"/>
    <dgm:cxn modelId="{2732BA4D-4387-41D9-8FB0-A7CE7B86217A}" type="presOf" srcId="{A8E7710A-EF5B-4708-A3AE-D3757B27DEEA}" destId="{8282CDE1-ECB1-4E4B-9219-E5AB488A49D8}" srcOrd="0" destOrd="0" presId="urn:microsoft.com/office/officeart/2005/8/layout/vList5"/>
    <dgm:cxn modelId="{8B7D661A-6153-4509-9E45-4D56017357AA}" type="presOf" srcId="{70DFD277-27AC-498F-B9F4-41930ECF9C16}" destId="{BEA40D78-E410-48C5-906E-A91A67651B49}" srcOrd="0" destOrd="0" presId="urn:microsoft.com/office/officeart/2005/8/layout/vList5"/>
    <dgm:cxn modelId="{14A6F73D-C410-402F-A22E-9A5885DFA5FF}" srcId="{70DFD277-27AC-498F-B9F4-41930ECF9C16}" destId="{7CBFBD17-9068-47EE-95C1-CAC6B85826A9}" srcOrd="1" destOrd="0" parTransId="{18CDF8CA-14F2-46D5-B54C-213069A6C555}" sibTransId="{4B2DFAA8-FDAB-4EA4-A1BA-3F5498C181AA}"/>
    <dgm:cxn modelId="{BCFBF6CD-1533-4E07-BCC1-08E3BCAE7D2E}" type="presOf" srcId="{2C84B225-2021-4AF5-82F3-63864C09F879}" destId="{8282CDE1-ECB1-4E4B-9219-E5AB488A49D8}" srcOrd="0" destOrd="2" presId="urn:microsoft.com/office/officeart/2005/8/layout/vList5"/>
    <dgm:cxn modelId="{CC95CB61-22A7-4D65-BBBB-7113FB16E3E1}" srcId="{70DFD277-27AC-498F-B9F4-41930ECF9C16}" destId="{7E2038B7-5A32-4597-891A-A472BB97D43D}" srcOrd="3" destOrd="0" parTransId="{C43420ED-67E9-42F3-874B-A7FB1D33A75F}" sibTransId="{E075D014-69B3-46E7-9C5F-9D99A7E10C3C}"/>
    <dgm:cxn modelId="{74EF6171-580B-4C7B-88D3-EDB7246D6332}" type="presOf" srcId="{7CBFBD17-9068-47EE-95C1-CAC6B85826A9}" destId="{8282CDE1-ECB1-4E4B-9219-E5AB488A49D8}" srcOrd="0" destOrd="1" presId="urn:microsoft.com/office/officeart/2005/8/layout/vList5"/>
    <dgm:cxn modelId="{5F8B0F8A-4DD8-4888-9A13-564E55BB6EAE}" type="presOf" srcId="{3B63721C-FB13-4735-B07B-D27F96EBF0D8}" destId="{C48C2072-EA26-4C09-8266-08928C714220}" srcOrd="0" destOrd="0" presId="urn:microsoft.com/office/officeart/2005/8/layout/vList5"/>
    <dgm:cxn modelId="{1001313B-2076-444B-9791-F9BC9ADA383E}" type="presParOf" srcId="{C48C2072-EA26-4C09-8266-08928C714220}" destId="{8E2D6365-2E1B-4958-9A5D-5A2B4F74D769}" srcOrd="0" destOrd="0" presId="urn:microsoft.com/office/officeart/2005/8/layout/vList5"/>
    <dgm:cxn modelId="{16848CD6-C2BE-4122-8334-16B2EE929970}" type="presParOf" srcId="{8E2D6365-2E1B-4958-9A5D-5A2B4F74D769}" destId="{BEA40D78-E410-48C5-906E-A91A67651B49}" srcOrd="0" destOrd="0" presId="urn:microsoft.com/office/officeart/2005/8/layout/vList5"/>
    <dgm:cxn modelId="{7055B19E-E098-478F-856D-B9442DC11693}" type="presParOf" srcId="{8E2D6365-2E1B-4958-9A5D-5A2B4F74D769}" destId="{8282CDE1-ECB1-4E4B-9219-E5AB488A49D8}"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125F52B-14F0-4F51-9713-FCA1FEA0E43A}" type="doc">
      <dgm:prSet loTypeId="urn:microsoft.com/office/officeart/2005/8/layout/list1" loCatId="list" qsTypeId="urn:microsoft.com/office/officeart/2005/8/quickstyle/simple1" qsCatId="simple" csTypeId="urn:microsoft.com/office/officeart/2005/8/colors/accent2_5" csCatId="accent2" phldr="1"/>
      <dgm:spPr/>
      <dgm:t>
        <a:bodyPr/>
        <a:lstStyle/>
        <a:p>
          <a:endParaRPr lang="en-US"/>
        </a:p>
      </dgm:t>
    </dgm:pt>
    <dgm:pt modelId="{C17C5E22-452B-4997-BCA1-D9BFE7505509}">
      <dgm:prSet custT="1"/>
      <dgm:spPr/>
      <dgm:t>
        <a:bodyPr/>
        <a:lstStyle/>
        <a:p>
          <a:r>
            <a:rPr lang="en-US" sz="2800">
              <a:latin typeface="Avenir Next LT Pro" panose="020B0504020202020204" pitchFamily="34" charset="0"/>
            </a:rPr>
            <a:t>The child-caring caring agency shall ensure youth acknowledge the receipt of:</a:t>
          </a:r>
        </a:p>
      </dgm:t>
    </dgm:pt>
    <dgm:pt modelId="{952AD028-1417-47FA-BB2B-D41F34F27768}" type="parTrans" cxnId="{598816B1-0754-4445-86C1-10B8E189964E}">
      <dgm:prSet/>
      <dgm:spPr/>
      <dgm:t>
        <a:bodyPr/>
        <a:lstStyle/>
        <a:p>
          <a:endParaRPr lang="en-US"/>
        </a:p>
      </dgm:t>
    </dgm:pt>
    <dgm:pt modelId="{935A1D2A-3456-4187-8AEC-2F49A9CE041C}" type="sibTrans" cxnId="{598816B1-0754-4445-86C1-10B8E189964E}">
      <dgm:prSet/>
      <dgm:spPr/>
      <dgm:t>
        <a:bodyPr/>
        <a:lstStyle/>
        <a:p>
          <a:endParaRPr lang="en-US"/>
        </a:p>
      </dgm:t>
    </dgm:pt>
    <dgm:pt modelId="{9E16205C-C484-444B-8A89-BF10CF51801F}">
      <dgm:prSet custT="1"/>
      <dgm:spPr/>
      <dgm:t>
        <a:bodyPr/>
        <a:lstStyle/>
        <a:p>
          <a:r>
            <a:rPr lang="en-US" sz="2800">
              <a:latin typeface="Avenir Next LT Pro" panose="020B0504020202020204" pitchFamily="34" charset="0"/>
            </a:rPr>
            <a:t>Training for infant safety and care</a:t>
          </a:r>
        </a:p>
      </dgm:t>
    </dgm:pt>
    <dgm:pt modelId="{E5ED8693-4EC1-4D6B-886D-D0C98F3767D1}" type="parTrans" cxnId="{8D2EED05-E25C-472C-A4B1-AC36871AAE10}">
      <dgm:prSet/>
      <dgm:spPr/>
      <dgm:t>
        <a:bodyPr/>
        <a:lstStyle/>
        <a:p>
          <a:endParaRPr lang="en-US"/>
        </a:p>
      </dgm:t>
    </dgm:pt>
    <dgm:pt modelId="{51D7EC3F-8712-42DE-A5E3-685C318E2E57}" type="sibTrans" cxnId="{8D2EED05-E25C-472C-A4B1-AC36871AAE10}">
      <dgm:prSet/>
      <dgm:spPr/>
      <dgm:t>
        <a:bodyPr/>
        <a:lstStyle/>
        <a:p>
          <a:endParaRPr lang="en-US"/>
        </a:p>
      </dgm:t>
    </dgm:pt>
    <dgm:pt modelId="{791FF4C6-2459-4D8C-84D3-077E7DF2862D}">
      <dgm:prSet custT="1"/>
      <dgm:spPr/>
      <dgm:t>
        <a:bodyPr/>
        <a:lstStyle/>
        <a:p>
          <a:r>
            <a:rPr lang="en-US" sz="2800">
              <a:latin typeface="Avenir Next LT Pro" panose="020B0504020202020204" pitchFamily="34" charset="0"/>
            </a:rPr>
            <a:t>Infant water safety</a:t>
          </a:r>
        </a:p>
      </dgm:t>
    </dgm:pt>
    <dgm:pt modelId="{7CAA18D8-962C-4138-99CF-C426D1D15D76}" type="parTrans" cxnId="{351E45BE-1D72-4F23-9868-BB58B14F64B2}">
      <dgm:prSet/>
      <dgm:spPr/>
      <dgm:t>
        <a:bodyPr/>
        <a:lstStyle/>
        <a:p>
          <a:endParaRPr lang="en-US"/>
        </a:p>
      </dgm:t>
    </dgm:pt>
    <dgm:pt modelId="{C4EA67F4-2FDD-45C5-BCBB-89267018B2E3}" type="sibTrans" cxnId="{351E45BE-1D72-4F23-9868-BB58B14F64B2}">
      <dgm:prSet/>
      <dgm:spPr/>
      <dgm:t>
        <a:bodyPr/>
        <a:lstStyle/>
        <a:p>
          <a:endParaRPr lang="en-US"/>
        </a:p>
      </dgm:t>
    </dgm:pt>
    <dgm:pt modelId="{1F174731-988A-4419-B5D2-0D7CF57F6DA0}">
      <dgm:prSet custT="1"/>
      <dgm:spPr/>
      <dgm:t>
        <a:bodyPr/>
        <a:lstStyle/>
        <a:p>
          <a:r>
            <a:rPr lang="en-US" sz="2800">
              <a:latin typeface="Avenir Next LT Pro" panose="020B0504020202020204" pitchFamily="34" charset="0"/>
            </a:rPr>
            <a:t>Safe sleep practices </a:t>
          </a:r>
        </a:p>
      </dgm:t>
    </dgm:pt>
    <dgm:pt modelId="{92B36066-AD7F-41C6-8098-9A613C91E640}" type="parTrans" cxnId="{5DD182F9-F7EA-424D-BA26-2F0E8A6AFFF5}">
      <dgm:prSet/>
      <dgm:spPr/>
      <dgm:t>
        <a:bodyPr/>
        <a:lstStyle/>
        <a:p>
          <a:endParaRPr lang="en-US"/>
        </a:p>
      </dgm:t>
    </dgm:pt>
    <dgm:pt modelId="{8DC15A8B-3CF6-4FBD-85D6-A848839FC3F9}" type="sibTrans" cxnId="{5DD182F9-F7EA-424D-BA26-2F0E8A6AFFF5}">
      <dgm:prSet/>
      <dgm:spPr/>
      <dgm:t>
        <a:bodyPr/>
        <a:lstStyle/>
        <a:p>
          <a:endParaRPr lang="en-US"/>
        </a:p>
      </dgm:t>
    </dgm:pt>
    <dgm:pt modelId="{E058FFA8-7708-48FD-9318-F415E79CFBD2}" type="pres">
      <dgm:prSet presAssocID="{2125F52B-14F0-4F51-9713-FCA1FEA0E43A}" presName="linear" presStyleCnt="0">
        <dgm:presLayoutVars>
          <dgm:dir/>
          <dgm:animLvl val="lvl"/>
          <dgm:resizeHandles val="exact"/>
        </dgm:presLayoutVars>
      </dgm:prSet>
      <dgm:spPr/>
      <dgm:t>
        <a:bodyPr/>
        <a:lstStyle/>
        <a:p>
          <a:endParaRPr lang="en-US"/>
        </a:p>
      </dgm:t>
    </dgm:pt>
    <dgm:pt modelId="{13324E8C-5BF0-455E-99C0-307793AA34FC}" type="pres">
      <dgm:prSet presAssocID="{C17C5E22-452B-4997-BCA1-D9BFE7505509}" presName="parentLin" presStyleCnt="0"/>
      <dgm:spPr/>
    </dgm:pt>
    <dgm:pt modelId="{0604EDBB-9FA2-466E-993D-B9416E831143}" type="pres">
      <dgm:prSet presAssocID="{C17C5E22-452B-4997-BCA1-D9BFE7505509}" presName="parentLeftMargin" presStyleLbl="node1" presStyleIdx="0" presStyleCnt="1"/>
      <dgm:spPr/>
      <dgm:t>
        <a:bodyPr/>
        <a:lstStyle/>
        <a:p>
          <a:endParaRPr lang="en-US"/>
        </a:p>
      </dgm:t>
    </dgm:pt>
    <dgm:pt modelId="{94631C17-B192-4A92-96FE-E81D9D4A62B7}" type="pres">
      <dgm:prSet presAssocID="{C17C5E22-452B-4997-BCA1-D9BFE7505509}" presName="parentText" presStyleLbl="node1" presStyleIdx="0" presStyleCnt="1" custScaleX="124549" custScaleY="72982">
        <dgm:presLayoutVars>
          <dgm:chMax val="0"/>
          <dgm:bulletEnabled val="1"/>
        </dgm:presLayoutVars>
      </dgm:prSet>
      <dgm:spPr/>
      <dgm:t>
        <a:bodyPr/>
        <a:lstStyle/>
        <a:p>
          <a:endParaRPr lang="en-US"/>
        </a:p>
      </dgm:t>
    </dgm:pt>
    <dgm:pt modelId="{1D0A830E-D60A-4EDF-9C3F-D6827F42D6EF}" type="pres">
      <dgm:prSet presAssocID="{C17C5E22-452B-4997-BCA1-D9BFE7505509}" presName="negativeSpace" presStyleCnt="0"/>
      <dgm:spPr/>
    </dgm:pt>
    <dgm:pt modelId="{DC69E25A-58E8-457E-B579-4B904ADA7B04}" type="pres">
      <dgm:prSet presAssocID="{C17C5E22-452B-4997-BCA1-D9BFE7505509}" presName="childText" presStyleLbl="conFgAcc1" presStyleIdx="0" presStyleCnt="1">
        <dgm:presLayoutVars>
          <dgm:bulletEnabled val="1"/>
        </dgm:presLayoutVars>
      </dgm:prSet>
      <dgm:spPr/>
      <dgm:t>
        <a:bodyPr/>
        <a:lstStyle/>
        <a:p>
          <a:endParaRPr lang="en-US"/>
        </a:p>
      </dgm:t>
    </dgm:pt>
  </dgm:ptLst>
  <dgm:cxnLst>
    <dgm:cxn modelId="{12E94172-C9B0-4F65-AF81-DC6697A7CA32}" type="presOf" srcId="{791FF4C6-2459-4D8C-84D3-077E7DF2862D}" destId="{DC69E25A-58E8-457E-B579-4B904ADA7B04}" srcOrd="0" destOrd="1" presId="urn:microsoft.com/office/officeart/2005/8/layout/list1"/>
    <dgm:cxn modelId="{37D02A59-6F0C-4415-B6A2-2BC7D20156F6}" type="presOf" srcId="{C17C5E22-452B-4997-BCA1-D9BFE7505509}" destId="{94631C17-B192-4A92-96FE-E81D9D4A62B7}" srcOrd="1" destOrd="0" presId="urn:microsoft.com/office/officeart/2005/8/layout/list1"/>
    <dgm:cxn modelId="{351E45BE-1D72-4F23-9868-BB58B14F64B2}" srcId="{C17C5E22-452B-4997-BCA1-D9BFE7505509}" destId="{791FF4C6-2459-4D8C-84D3-077E7DF2862D}" srcOrd="1" destOrd="0" parTransId="{7CAA18D8-962C-4138-99CF-C426D1D15D76}" sibTransId="{C4EA67F4-2FDD-45C5-BCBB-89267018B2E3}"/>
    <dgm:cxn modelId="{8D2EED05-E25C-472C-A4B1-AC36871AAE10}" srcId="{C17C5E22-452B-4997-BCA1-D9BFE7505509}" destId="{9E16205C-C484-444B-8A89-BF10CF51801F}" srcOrd="0" destOrd="0" parTransId="{E5ED8693-4EC1-4D6B-886D-D0C98F3767D1}" sibTransId="{51D7EC3F-8712-42DE-A5E3-685C318E2E57}"/>
    <dgm:cxn modelId="{122677A5-C2EC-44EF-94FD-6F0AC80D7F18}" type="presOf" srcId="{C17C5E22-452B-4997-BCA1-D9BFE7505509}" destId="{0604EDBB-9FA2-466E-993D-B9416E831143}" srcOrd="0" destOrd="0" presId="urn:microsoft.com/office/officeart/2005/8/layout/list1"/>
    <dgm:cxn modelId="{5DD182F9-F7EA-424D-BA26-2F0E8A6AFFF5}" srcId="{C17C5E22-452B-4997-BCA1-D9BFE7505509}" destId="{1F174731-988A-4419-B5D2-0D7CF57F6DA0}" srcOrd="2" destOrd="0" parTransId="{92B36066-AD7F-41C6-8098-9A613C91E640}" sibTransId="{8DC15A8B-3CF6-4FBD-85D6-A848839FC3F9}"/>
    <dgm:cxn modelId="{58E15B87-12B9-4201-B9BE-57C3CF0E96D2}" type="presOf" srcId="{2125F52B-14F0-4F51-9713-FCA1FEA0E43A}" destId="{E058FFA8-7708-48FD-9318-F415E79CFBD2}" srcOrd="0" destOrd="0" presId="urn:microsoft.com/office/officeart/2005/8/layout/list1"/>
    <dgm:cxn modelId="{FFEF5D50-5882-4644-85E2-7167CF94191A}" type="presOf" srcId="{9E16205C-C484-444B-8A89-BF10CF51801F}" destId="{DC69E25A-58E8-457E-B579-4B904ADA7B04}" srcOrd="0" destOrd="0" presId="urn:microsoft.com/office/officeart/2005/8/layout/list1"/>
    <dgm:cxn modelId="{745BD798-2DD9-4AAB-8661-D966F61E6CF4}" type="presOf" srcId="{1F174731-988A-4419-B5D2-0D7CF57F6DA0}" destId="{DC69E25A-58E8-457E-B579-4B904ADA7B04}" srcOrd="0" destOrd="2" presId="urn:microsoft.com/office/officeart/2005/8/layout/list1"/>
    <dgm:cxn modelId="{598816B1-0754-4445-86C1-10B8E189964E}" srcId="{2125F52B-14F0-4F51-9713-FCA1FEA0E43A}" destId="{C17C5E22-452B-4997-BCA1-D9BFE7505509}" srcOrd="0" destOrd="0" parTransId="{952AD028-1417-47FA-BB2B-D41F34F27768}" sibTransId="{935A1D2A-3456-4187-8AEC-2F49A9CE041C}"/>
    <dgm:cxn modelId="{1E3EA9E9-3002-42FC-868E-89C9DA9860BF}" type="presParOf" srcId="{E058FFA8-7708-48FD-9318-F415E79CFBD2}" destId="{13324E8C-5BF0-455E-99C0-307793AA34FC}" srcOrd="0" destOrd="0" presId="urn:microsoft.com/office/officeart/2005/8/layout/list1"/>
    <dgm:cxn modelId="{2F60E00B-7BA9-43AE-9745-C8799ADD406F}" type="presParOf" srcId="{13324E8C-5BF0-455E-99C0-307793AA34FC}" destId="{0604EDBB-9FA2-466E-993D-B9416E831143}" srcOrd="0" destOrd="0" presId="urn:microsoft.com/office/officeart/2005/8/layout/list1"/>
    <dgm:cxn modelId="{89E59BC9-770C-4637-8DE0-CBE0AF5803C9}" type="presParOf" srcId="{13324E8C-5BF0-455E-99C0-307793AA34FC}" destId="{94631C17-B192-4A92-96FE-E81D9D4A62B7}" srcOrd="1" destOrd="0" presId="urn:microsoft.com/office/officeart/2005/8/layout/list1"/>
    <dgm:cxn modelId="{B8BD47C0-B564-434B-BCE0-F1B3E1812C85}" type="presParOf" srcId="{E058FFA8-7708-48FD-9318-F415E79CFBD2}" destId="{1D0A830E-D60A-4EDF-9C3F-D6827F42D6EF}" srcOrd="1" destOrd="0" presId="urn:microsoft.com/office/officeart/2005/8/layout/list1"/>
    <dgm:cxn modelId="{BAFD42CB-EECC-4B09-8EA5-54F1DA8A56C4}" type="presParOf" srcId="{E058FFA8-7708-48FD-9318-F415E79CFBD2}" destId="{DC69E25A-58E8-457E-B579-4B904ADA7B04}"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125F52B-14F0-4F51-9713-FCA1FEA0E43A}" type="doc">
      <dgm:prSet loTypeId="urn:microsoft.com/office/officeart/2005/8/layout/list1" loCatId="list" qsTypeId="urn:microsoft.com/office/officeart/2005/8/quickstyle/simple1" qsCatId="simple" csTypeId="urn:microsoft.com/office/officeart/2005/8/colors/accent2_5" csCatId="accent2" phldr="1"/>
      <dgm:spPr/>
      <dgm:t>
        <a:bodyPr/>
        <a:lstStyle/>
        <a:p>
          <a:endParaRPr lang="en-US"/>
        </a:p>
      </dgm:t>
    </dgm:pt>
    <dgm:pt modelId="{C17C5E22-452B-4997-BCA1-D9BFE7505509}">
      <dgm:prSet custT="1"/>
      <dgm:spPr/>
      <dgm:t>
        <a:bodyPr/>
        <a:lstStyle/>
        <a:p>
          <a:r>
            <a:rPr lang="en-US" sz="2800">
              <a:latin typeface="Avenir Next LT Pro" panose="020B0504020202020204" pitchFamily="34" charset="0"/>
            </a:rPr>
            <a:t>Outlines details of the supports and resources for the pregnant or parenting youth  </a:t>
          </a:r>
        </a:p>
      </dgm:t>
    </dgm:pt>
    <dgm:pt modelId="{952AD028-1417-47FA-BB2B-D41F34F27768}" type="parTrans" cxnId="{598816B1-0754-4445-86C1-10B8E189964E}">
      <dgm:prSet/>
      <dgm:spPr/>
      <dgm:t>
        <a:bodyPr/>
        <a:lstStyle/>
        <a:p>
          <a:endParaRPr lang="en-US"/>
        </a:p>
      </dgm:t>
    </dgm:pt>
    <dgm:pt modelId="{935A1D2A-3456-4187-8AEC-2F49A9CE041C}" type="sibTrans" cxnId="{598816B1-0754-4445-86C1-10B8E189964E}">
      <dgm:prSet/>
      <dgm:spPr/>
      <dgm:t>
        <a:bodyPr/>
        <a:lstStyle/>
        <a:p>
          <a:endParaRPr lang="en-US"/>
        </a:p>
      </dgm:t>
    </dgm:pt>
    <dgm:pt modelId="{9E16205C-C484-444B-8A89-BF10CF51801F}">
      <dgm:prSet custT="1"/>
      <dgm:spPr/>
      <dgm:t>
        <a:bodyPr/>
        <a:lstStyle/>
        <a:p>
          <a:r>
            <a:rPr lang="en-US" sz="2400">
              <a:latin typeface="Avenir Next LT Pro" panose="020B0504020202020204" pitchFamily="34" charset="0"/>
            </a:rPr>
            <a:t>Including support for school, employment, and providing for the care of their child</a:t>
          </a:r>
        </a:p>
      </dgm:t>
    </dgm:pt>
    <dgm:pt modelId="{E5ED8693-4EC1-4D6B-886D-D0C98F3767D1}" type="parTrans" cxnId="{8D2EED05-E25C-472C-A4B1-AC36871AAE10}">
      <dgm:prSet/>
      <dgm:spPr/>
      <dgm:t>
        <a:bodyPr/>
        <a:lstStyle/>
        <a:p>
          <a:endParaRPr lang="en-US"/>
        </a:p>
      </dgm:t>
    </dgm:pt>
    <dgm:pt modelId="{51D7EC3F-8712-42DE-A5E3-685C318E2E57}" type="sibTrans" cxnId="{8D2EED05-E25C-472C-A4B1-AC36871AAE10}">
      <dgm:prSet/>
      <dgm:spPr/>
      <dgm:t>
        <a:bodyPr/>
        <a:lstStyle/>
        <a:p>
          <a:endParaRPr lang="en-US"/>
        </a:p>
      </dgm:t>
    </dgm:pt>
    <dgm:pt modelId="{E0CAF10B-99A5-4DED-88D4-D953DF3B7332}">
      <dgm:prSet custT="1"/>
      <dgm:spPr/>
      <dgm:t>
        <a:bodyPr/>
        <a:lstStyle/>
        <a:p>
          <a:r>
            <a:rPr lang="en-US" sz="2400">
              <a:latin typeface="Avenir Next LT Pro" panose="020B0504020202020204" pitchFamily="34" charset="0"/>
            </a:rPr>
            <a:t>If under the care and supervision of the Department, the CBC must:</a:t>
          </a:r>
        </a:p>
      </dgm:t>
    </dgm:pt>
    <dgm:pt modelId="{BFD36E27-109C-401B-8C1D-19C85A4DFEEF}" type="parTrans" cxnId="{E6DBA95E-4D46-44A0-95D2-E4BB4FAED20A}">
      <dgm:prSet/>
      <dgm:spPr/>
      <dgm:t>
        <a:bodyPr/>
        <a:lstStyle/>
        <a:p>
          <a:endParaRPr lang="en-US"/>
        </a:p>
      </dgm:t>
    </dgm:pt>
    <dgm:pt modelId="{0D23F42B-D825-46CB-AD4C-D2E7BDE3EF08}" type="sibTrans" cxnId="{E6DBA95E-4D46-44A0-95D2-E4BB4FAED20A}">
      <dgm:prSet/>
      <dgm:spPr/>
      <dgm:t>
        <a:bodyPr/>
        <a:lstStyle/>
        <a:p>
          <a:endParaRPr lang="en-US"/>
        </a:p>
      </dgm:t>
    </dgm:pt>
    <dgm:pt modelId="{8FB234A4-C3C6-463A-9B04-EFA957892E54}">
      <dgm:prSet custT="1"/>
      <dgm:spPr/>
      <dgm:t>
        <a:bodyPr/>
        <a:lstStyle/>
        <a:p>
          <a:r>
            <a:rPr lang="en-US" sz="2400">
              <a:latin typeface="Avenir Next LT Pro" panose="020B0504020202020204" pitchFamily="34" charset="0"/>
            </a:rPr>
            <a:t>Provide a daycare referral and transportation</a:t>
          </a:r>
        </a:p>
      </dgm:t>
    </dgm:pt>
    <dgm:pt modelId="{31308311-054E-4C32-9E29-3F0D859F7B58}" type="parTrans" cxnId="{355008BE-3EB9-4971-84EA-387618936AA8}">
      <dgm:prSet/>
      <dgm:spPr/>
      <dgm:t>
        <a:bodyPr/>
        <a:lstStyle/>
        <a:p>
          <a:endParaRPr lang="en-US"/>
        </a:p>
      </dgm:t>
    </dgm:pt>
    <dgm:pt modelId="{FBCB6549-CFE9-42A4-A6D0-049A0FB7D37E}" type="sibTrans" cxnId="{355008BE-3EB9-4971-84EA-387618936AA8}">
      <dgm:prSet/>
      <dgm:spPr/>
      <dgm:t>
        <a:bodyPr/>
        <a:lstStyle/>
        <a:p>
          <a:endParaRPr lang="en-US"/>
        </a:p>
      </dgm:t>
    </dgm:pt>
    <dgm:pt modelId="{BB4F8F7F-6DAD-44C3-AAEC-AA230CFA1E08}">
      <dgm:prSet custT="1"/>
      <dgm:spPr/>
      <dgm:t>
        <a:bodyPr/>
        <a:lstStyle/>
        <a:p>
          <a:r>
            <a:rPr lang="en-US" sz="2400">
              <a:latin typeface="Avenir Next LT Pro" panose="020B0504020202020204" pitchFamily="34" charset="0"/>
            </a:rPr>
            <a:t>Collaborate with the CCA to ensure the young parent has diapers, food, and clothing for their child</a:t>
          </a:r>
        </a:p>
      </dgm:t>
    </dgm:pt>
    <dgm:pt modelId="{B288064D-9F6A-45E8-8EC6-AC684BF8F16C}" type="parTrans" cxnId="{F59B2521-A89B-4846-A8CC-94A66B0369E9}">
      <dgm:prSet/>
      <dgm:spPr/>
      <dgm:t>
        <a:bodyPr/>
        <a:lstStyle/>
        <a:p>
          <a:endParaRPr lang="en-US"/>
        </a:p>
      </dgm:t>
    </dgm:pt>
    <dgm:pt modelId="{0E0E4B9F-D4BA-40B7-911F-7966FBA0773B}" type="sibTrans" cxnId="{F59B2521-A89B-4846-A8CC-94A66B0369E9}">
      <dgm:prSet/>
      <dgm:spPr/>
      <dgm:t>
        <a:bodyPr/>
        <a:lstStyle/>
        <a:p>
          <a:endParaRPr lang="en-US"/>
        </a:p>
      </dgm:t>
    </dgm:pt>
    <dgm:pt modelId="{323CD74B-7456-4C61-ADEB-99F83EBF409A}">
      <dgm:prSet custT="1"/>
      <dgm:spPr/>
      <dgm:t>
        <a:bodyPr/>
        <a:lstStyle/>
        <a:p>
          <a:endParaRPr lang="en-US" sz="2400">
            <a:latin typeface="Avenir Next LT Pro" panose="020B0504020202020204" pitchFamily="34" charset="0"/>
          </a:endParaRPr>
        </a:p>
      </dgm:t>
    </dgm:pt>
    <dgm:pt modelId="{2624F8F2-58DC-4DFD-9E25-A2057AF2C847}" type="parTrans" cxnId="{0A846925-D50D-4A74-A650-3D2DBF02433E}">
      <dgm:prSet/>
      <dgm:spPr/>
      <dgm:t>
        <a:bodyPr/>
        <a:lstStyle/>
        <a:p>
          <a:endParaRPr lang="en-US"/>
        </a:p>
      </dgm:t>
    </dgm:pt>
    <dgm:pt modelId="{6C4E0DEE-FDC0-4F7F-8818-7AE5ADD6ACC7}" type="sibTrans" cxnId="{0A846925-D50D-4A74-A650-3D2DBF02433E}">
      <dgm:prSet/>
      <dgm:spPr/>
      <dgm:t>
        <a:bodyPr/>
        <a:lstStyle/>
        <a:p>
          <a:endParaRPr lang="en-US"/>
        </a:p>
      </dgm:t>
    </dgm:pt>
    <dgm:pt modelId="{E058FFA8-7708-48FD-9318-F415E79CFBD2}" type="pres">
      <dgm:prSet presAssocID="{2125F52B-14F0-4F51-9713-FCA1FEA0E43A}" presName="linear" presStyleCnt="0">
        <dgm:presLayoutVars>
          <dgm:dir/>
          <dgm:animLvl val="lvl"/>
          <dgm:resizeHandles val="exact"/>
        </dgm:presLayoutVars>
      </dgm:prSet>
      <dgm:spPr/>
      <dgm:t>
        <a:bodyPr/>
        <a:lstStyle/>
        <a:p>
          <a:endParaRPr lang="en-US"/>
        </a:p>
      </dgm:t>
    </dgm:pt>
    <dgm:pt modelId="{13324E8C-5BF0-455E-99C0-307793AA34FC}" type="pres">
      <dgm:prSet presAssocID="{C17C5E22-452B-4997-BCA1-D9BFE7505509}" presName="parentLin" presStyleCnt="0"/>
      <dgm:spPr/>
    </dgm:pt>
    <dgm:pt modelId="{0604EDBB-9FA2-466E-993D-B9416E831143}" type="pres">
      <dgm:prSet presAssocID="{C17C5E22-452B-4997-BCA1-D9BFE7505509}" presName="parentLeftMargin" presStyleLbl="node1" presStyleIdx="0" presStyleCnt="1"/>
      <dgm:spPr/>
      <dgm:t>
        <a:bodyPr/>
        <a:lstStyle/>
        <a:p>
          <a:endParaRPr lang="en-US"/>
        </a:p>
      </dgm:t>
    </dgm:pt>
    <dgm:pt modelId="{94631C17-B192-4A92-96FE-E81D9D4A62B7}" type="pres">
      <dgm:prSet presAssocID="{C17C5E22-452B-4997-BCA1-D9BFE7505509}" presName="parentText" presStyleLbl="node1" presStyleIdx="0" presStyleCnt="1" custScaleX="124549" custScaleY="53734" custLinFactNeighborX="19964" custLinFactNeighborY="-22366">
        <dgm:presLayoutVars>
          <dgm:chMax val="0"/>
          <dgm:bulletEnabled val="1"/>
        </dgm:presLayoutVars>
      </dgm:prSet>
      <dgm:spPr/>
      <dgm:t>
        <a:bodyPr/>
        <a:lstStyle/>
        <a:p>
          <a:endParaRPr lang="en-US"/>
        </a:p>
      </dgm:t>
    </dgm:pt>
    <dgm:pt modelId="{1D0A830E-D60A-4EDF-9C3F-D6827F42D6EF}" type="pres">
      <dgm:prSet presAssocID="{C17C5E22-452B-4997-BCA1-D9BFE7505509}" presName="negativeSpace" presStyleCnt="0"/>
      <dgm:spPr/>
    </dgm:pt>
    <dgm:pt modelId="{DC69E25A-58E8-457E-B579-4B904ADA7B04}" type="pres">
      <dgm:prSet presAssocID="{C17C5E22-452B-4997-BCA1-D9BFE7505509}" presName="childText" presStyleLbl="conFgAcc1" presStyleIdx="0" presStyleCnt="1" custScaleY="83862" custLinFactNeighborY="15640">
        <dgm:presLayoutVars>
          <dgm:bulletEnabled val="1"/>
        </dgm:presLayoutVars>
      </dgm:prSet>
      <dgm:spPr/>
      <dgm:t>
        <a:bodyPr/>
        <a:lstStyle/>
        <a:p>
          <a:endParaRPr lang="en-US"/>
        </a:p>
      </dgm:t>
    </dgm:pt>
  </dgm:ptLst>
  <dgm:cxnLst>
    <dgm:cxn modelId="{8D2EED05-E25C-472C-A4B1-AC36871AAE10}" srcId="{C17C5E22-452B-4997-BCA1-D9BFE7505509}" destId="{9E16205C-C484-444B-8A89-BF10CF51801F}" srcOrd="0" destOrd="0" parTransId="{E5ED8693-4EC1-4D6B-886D-D0C98F3767D1}" sibTransId="{51D7EC3F-8712-42DE-A5E3-685C318E2E57}"/>
    <dgm:cxn modelId="{598816B1-0754-4445-86C1-10B8E189964E}" srcId="{2125F52B-14F0-4F51-9713-FCA1FEA0E43A}" destId="{C17C5E22-452B-4997-BCA1-D9BFE7505509}" srcOrd="0" destOrd="0" parTransId="{952AD028-1417-47FA-BB2B-D41F34F27768}" sibTransId="{935A1D2A-3456-4187-8AEC-2F49A9CE041C}"/>
    <dgm:cxn modelId="{37D02A59-6F0C-4415-B6A2-2BC7D20156F6}" type="presOf" srcId="{C17C5E22-452B-4997-BCA1-D9BFE7505509}" destId="{94631C17-B192-4A92-96FE-E81D9D4A62B7}" srcOrd="1" destOrd="0" presId="urn:microsoft.com/office/officeart/2005/8/layout/list1"/>
    <dgm:cxn modelId="{4F9755A6-DDF8-48A7-813F-0A593120D378}" type="presOf" srcId="{8FB234A4-C3C6-463A-9B04-EFA957892E54}" destId="{DC69E25A-58E8-457E-B579-4B904ADA7B04}" srcOrd="0" destOrd="3" presId="urn:microsoft.com/office/officeart/2005/8/layout/list1"/>
    <dgm:cxn modelId="{FFEF5D50-5882-4644-85E2-7167CF94191A}" type="presOf" srcId="{9E16205C-C484-444B-8A89-BF10CF51801F}" destId="{DC69E25A-58E8-457E-B579-4B904ADA7B04}" srcOrd="0" destOrd="0" presId="urn:microsoft.com/office/officeart/2005/8/layout/list1"/>
    <dgm:cxn modelId="{0A846925-D50D-4A74-A650-3D2DBF02433E}" srcId="{C17C5E22-452B-4997-BCA1-D9BFE7505509}" destId="{323CD74B-7456-4C61-ADEB-99F83EBF409A}" srcOrd="1" destOrd="0" parTransId="{2624F8F2-58DC-4DFD-9E25-A2057AF2C847}" sibTransId="{6C4E0DEE-FDC0-4F7F-8818-7AE5ADD6ACC7}"/>
    <dgm:cxn modelId="{58E15B87-12B9-4201-B9BE-57C3CF0E96D2}" type="presOf" srcId="{2125F52B-14F0-4F51-9713-FCA1FEA0E43A}" destId="{E058FFA8-7708-48FD-9318-F415E79CFBD2}" srcOrd="0" destOrd="0" presId="urn:microsoft.com/office/officeart/2005/8/layout/list1"/>
    <dgm:cxn modelId="{122677A5-C2EC-44EF-94FD-6F0AC80D7F18}" type="presOf" srcId="{C17C5E22-452B-4997-BCA1-D9BFE7505509}" destId="{0604EDBB-9FA2-466E-993D-B9416E831143}" srcOrd="0" destOrd="0" presId="urn:microsoft.com/office/officeart/2005/8/layout/list1"/>
    <dgm:cxn modelId="{E3F622C1-073A-4409-AACC-7535968A27E2}" type="presOf" srcId="{323CD74B-7456-4C61-ADEB-99F83EBF409A}" destId="{DC69E25A-58E8-457E-B579-4B904ADA7B04}" srcOrd="0" destOrd="1" presId="urn:microsoft.com/office/officeart/2005/8/layout/list1"/>
    <dgm:cxn modelId="{355008BE-3EB9-4971-84EA-387618936AA8}" srcId="{E0CAF10B-99A5-4DED-88D4-D953DF3B7332}" destId="{8FB234A4-C3C6-463A-9B04-EFA957892E54}" srcOrd="0" destOrd="0" parTransId="{31308311-054E-4C32-9E29-3F0D859F7B58}" sibTransId="{FBCB6549-CFE9-42A4-A6D0-049A0FB7D37E}"/>
    <dgm:cxn modelId="{01E469C7-E4EB-48F7-9560-7E11334E5775}" type="presOf" srcId="{E0CAF10B-99A5-4DED-88D4-D953DF3B7332}" destId="{DC69E25A-58E8-457E-B579-4B904ADA7B04}" srcOrd="0" destOrd="2" presId="urn:microsoft.com/office/officeart/2005/8/layout/list1"/>
    <dgm:cxn modelId="{0AFB2A0C-FFF1-48F2-AF32-30A5DED4F269}" type="presOf" srcId="{BB4F8F7F-6DAD-44C3-AAEC-AA230CFA1E08}" destId="{DC69E25A-58E8-457E-B579-4B904ADA7B04}" srcOrd="0" destOrd="4" presId="urn:microsoft.com/office/officeart/2005/8/layout/list1"/>
    <dgm:cxn modelId="{F59B2521-A89B-4846-A8CC-94A66B0369E9}" srcId="{E0CAF10B-99A5-4DED-88D4-D953DF3B7332}" destId="{BB4F8F7F-6DAD-44C3-AAEC-AA230CFA1E08}" srcOrd="1" destOrd="0" parTransId="{B288064D-9F6A-45E8-8EC6-AC684BF8F16C}" sibTransId="{0E0E4B9F-D4BA-40B7-911F-7966FBA0773B}"/>
    <dgm:cxn modelId="{E6DBA95E-4D46-44A0-95D2-E4BB4FAED20A}" srcId="{C17C5E22-452B-4997-BCA1-D9BFE7505509}" destId="{E0CAF10B-99A5-4DED-88D4-D953DF3B7332}" srcOrd="2" destOrd="0" parTransId="{BFD36E27-109C-401B-8C1D-19C85A4DFEEF}" sibTransId="{0D23F42B-D825-46CB-AD4C-D2E7BDE3EF08}"/>
    <dgm:cxn modelId="{1E3EA9E9-3002-42FC-868E-89C9DA9860BF}" type="presParOf" srcId="{E058FFA8-7708-48FD-9318-F415E79CFBD2}" destId="{13324E8C-5BF0-455E-99C0-307793AA34FC}" srcOrd="0" destOrd="0" presId="urn:microsoft.com/office/officeart/2005/8/layout/list1"/>
    <dgm:cxn modelId="{2F60E00B-7BA9-43AE-9745-C8799ADD406F}" type="presParOf" srcId="{13324E8C-5BF0-455E-99C0-307793AA34FC}" destId="{0604EDBB-9FA2-466E-993D-B9416E831143}" srcOrd="0" destOrd="0" presId="urn:microsoft.com/office/officeart/2005/8/layout/list1"/>
    <dgm:cxn modelId="{89E59BC9-770C-4637-8DE0-CBE0AF5803C9}" type="presParOf" srcId="{13324E8C-5BF0-455E-99C0-307793AA34FC}" destId="{94631C17-B192-4A92-96FE-E81D9D4A62B7}" srcOrd="1" destOrd="0" presId="urn:microsoft.com/office/officeart/2005/8/layout/list1"/>
    <dgm:cxn modelId="{B8BD47C0-B564-434B-BCE0-F1B3E1812C85}" type="presParOf" srcId="{E058FFA8-7708-48FD-9318-F415E79CFBD2}" destId="{1D0A830E-D60A-4EDF-9C3F-D6827F42D6EF}" srcOrd="1" destOrd="0" presId="urn:microsoft.com/office/officeart/2005/8/layout/list1"/>
    <dgm:cxn modelId="{BAFD42CB-EECC-4B09-8EA5-54F1DA8A56C4}" type="presParOf" srcId="{E058FFA8-7708-48FD-9318-F415E79CFBD2}" destId="{DC69E25A-58E8-457E-B579-4B904ADA7B04}"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B60B32-C7DF-4C6A-B407-FB6300698893}">
      <dsp:nvSpPr>
        <dsp:cNvPr id="0" name=""/>
        <dsp:cNvSpPr/>
      </dsp:nvSpPr>
      <dsp:spPr>
        <a:xfrm>
          <a:off x="0" y="91766"/>
          <a:ext cx="7330448" cy="599625"/>
        </a:xfrm>
        <a:prstGeom prst="round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0" i="0" kern="1200" baseline="0">
              <a:latin typeface="Avenir Next LT Pro" panose="020B0504020202020204" pitchFamily="34" charset="0"/>
            </a:rPr>
            <a:t>FFPSA Overview </a:t>
          </a:r>
          <a:endParaRPr lang="en-US" sz="2500" kern="1200">
            <a:latin typeface="Avenir Next LT Pro" panose="020B0504020202020204" pitchFamily="34" charset="0"/>
          </a:endParaRPr>
        </a:p>
      </dsp:txBody>
      <dsp:txXfrm>
        <a:off x="29271" y="121037"/>
        <a:ext cx="7271906" cy="541083"/>
      </dsp:txXfrm>
    </dsp:sp>
    <dsp:sp modelId="{5B31AB13-6714-42D8-B170-50979F5E0415}">
      <dsp:nvSpPr>
        <dsp:cNvPr id="0" name=""/>
        <dsp:cNvSpPr/>
      </dsp:nvSpPr>
      <dsp:spPr>
        <a:xfrm>
          <a:off x="0" y="763391"/>
          <a:ext cx="7330448" cy="599625"/>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0" i="0" kern="1200" baseline="0">
              <a:latin typeface="Avenir Next LT Pro" panose="020B0504020202020204" pitchFamily="34" charset="0"/>
            </a:rPr>
            <a:t>Qualified Settings and Program Requirements</a:t>
          </a:r>
          <a:endParaRPr lang="en-US" sz="2500" kern="1200">
            <a:latin typeface="Avenir Next LT Pro" panose="020B0504020202020204" pitchFamily="34" charset="0"/>
          </a:endParaRPr>
        </a:p>
      </dsp:txBody>
      <dsp:txXfrm>
        <a:off x="29271" y="792662"/>
        <a:ext cx="7271906" cy="541083"/>
      </dsp:txXfrm>
    </dsp:sp>
    <dsp:sp modelId="{343A269D-0107-4A73-82ED-0353AD0F1DD1}">
      <dsp:nvSpPr>
        <dsp:cNvPr id="0" name=""/>
        <dsp:cNvSpPr/>
      </dsp:nvSpPr>
      <dsp:spPr>
        <a:xfrm>
          <a:off x="0" y="1435016"/>
          <a:ext cx="7330448" cy="599625"/>
        </a:xfrm>
        <a:prstGeom prst="roundRect">
          <a:avLst/>
        </a:prstGeom>
        <a:solidFill>
          <a:schemeClr val="accent4">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0" i="0" kern="1200" baseline="0">
              <a:latin typeface="Avenir Next LT Pro" panose="020B0504020202020204" pitchFamily="34" charset="0"/>
            </a:rPr>
            <a:t>Placement Decisions</a:t>
          </a:r>
          <a:endParaRPr lang="en-US" sz="2500" kern="1200">
            <a:latin typeface="Avenir Next LT Pro" panose="020B0504020202020204" pitchFamily="34" charset="0"/>
          </a:endParaRPr>
        </a:p>
      </dsp:txBody>
      <dsp:txXfrm>
        <a:off x="29271" y="1464287"/>
        <a:ext cx="7271906" cy="541083"/>
      </dsp:txXfrm>
    </dsp:sp>
    <dsp:sp modelId="{587B273E-F977-4DBE-A30F-3B096B2D53E3}">
      <dsp:nvSpPr>
        <dsp:cNvPr id="0" name=""/>
        <dsp:cNvSpPr/>
      </dsp:nvSpPr>
      <dsp:spPr>
        <a:xfrm>
          <a:off x="0" y="2106642"/>
          <a:ext cx="7330448" cy="599625"/>
        </a:xfrm>
        <a:prstGeom prst="roundRect">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0" i="0" kern="1200" baseline="0">
              <a:latin typeface="Avenir Next LT Pro" panose="020B0504020202020204" pitchFamily="34" charset="0"/>
            </a:rPr>
            <a:t>Age Differential Waiver Process</a:t>
          </a:r>
          <a:endParaRPr lang="en-US" sz="2500" kern="1200">
            <a:latin typeface="Avenir Next LT Pro" panose="020B0504020202020204" pitchFamily="34" charset="0"/>
          </a:endParaRPr>
        </a:p>
      </dsp:txBody>
      <dsp:txXfrm>
        <a:off x="29271" y="2135913"/>
        <a:ext cx="7271906" cy="541083"/>
      </dsp:txXfrm>
    </dsp:sp>
    <dsp:sp modelId="{26CDAEAD-7AAB-4AD9-A726-F7A28771EB7C}">
      <dsp:nvSpPr>
        <dsp:cNvPr id="0" name=""/>
        <dsp:cNvSpPr/>
      </dsp:nvSpPr>
      <dsp:spPr>
        <a:xfrm>
          <a:off x="0" y="2778267"/>
          <a:ext cx="7330448" cy="599625"/>
        </a:xfrm>
        <a:prstGeom prst="roundRect">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0" i="0" kern="1200" baseline="0">
              <a:latin typeface="Avenir Next LT Pro" panose="020B0504020202020204" pitchFamily="34" charset="0"/>
            </a:rPr>
            <a:t>Child Caring Agency</a:t>
          </a:r>
          <a:endParaRPr lang="en-US" sz="2500" kern="1200">
            <a:latin typeface="Avenir Next LT Pro" panose="020B0504020202020204" pitchFamily="34" charset="0"/>
          </a:endParaRPr>
        </a:p>
      </dsp:txBody>
      <dsp:txXfrm>
        <a:off x="29271" y="2807538"/>
        <a:ext cx="7271906" cy="541083"/>
      </dsp:txXfrm>
    </dsp:sp>
    <dsp:sp modelId="{2232764A-D3B4-4894-9408-430FD6DD2104}">
      <dsp:nvSpPr>
        <dsp:cNvPr id="0" name=""/>
        <dsp:cNvSpPr/>
      </dsp:nvSpPr>
      <dsp:spPr>
        <a:xfrm>
          <a:off x="0" y="3449892"/>
          <a:ext cx="7330448" cy="599625"/>
        </a:xfrm>
        <a:prstGeom prst="round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0" i="0" kern="1200" baseline="0">
              <a:latin typeface="Avenir Next LT Pro" panose="020B0504020202020204" pitchFamily="34" charset="0"/>
            </a:rPr>
            <a:t>Case Planning and Petition</a:t>
          </a:r>
          <a:endParaRPr lang="en-US" sz="2500" kern="1200">
            <a:latin typeface="Avenir Next LT Pro" panose="020B0504020202020204" pitchFamily="34" charset="0"/>
          </a:endParaRPr>
        </a:p>
      </dsp:txBody>
      <dsp:txXfrm>
        <a:off x="29271" y="3479163"/>
        <a:ext cx="7271906" cy="541083"/>
      </dsp:txXfrm>
    </dsp:sp>
    <dsp:sp modelId="{3A353836-37DA-4655-BA36-D6F8AD1EFF91}">
      <dsp:nvSpPr>
        <dsp:cNvPr id="0" name=""/>
        <dsp:cNvSpPr/>
      </dsp:nvSpPr>
      <dsp:spPr>
        <a:xfrm>
          <a:off x="0" y="4121517"/>
          <a:ext cx="7330448" cy="599625"/>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0" i="0" kern="1200" baseline="0">
              <a:latin typeface="Avenir Next LT Pro" panose="020B0504020202020204" pitchFamily="34" charset="0"/>
            </a:rPr>
            <a:t>Notifications </a:t>
          </a:r>
          <a:endParaRPr lang="en-US" sz="2500" kern="1200">
            <a:latin typeface="Avenir Next LT Pro" panose="020B0504020202020204" pitchFamily="34" charset="0"/>
          </a:endParaRPr>
        </a:p>
      </dsp:txBody>
      <dsp:txXfrm>
        <a:off x="29271" y="4150788"/>
        <a:ext cx="7271906" cy="541083"/>
      </dsp:txXfrm>
    </dsp:sp>
    <dsp:sp modelId="{A44EF820-C24A-40E3-B1DA-253166556287}">
      <dsp:nvSpPr>
        <dsp:cNvPr id="0" name=""/>
        <dsp:cNvSpPr/>
      </dsp:nvSpPr>
      <dsp:spPr>
        <a:xfrm>
          <a:off x="0" y="4793142"/>
          <a:ext cx="7330448" cy="599625"/>
        </a:xfrm>
        <a:prstGeom prst="roundRect">
          <a:avLst/>
        </a:prstGeom>
        <a:solidFill>
          <a:schemeClr val="accent4">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0" i="0" kern="1200" baseline="0">
              <a:latin typeface="Avenir Next LT Pro" panose="020B0504020202020204" pitchFamily="34" charset="0"/>
            </a:rPr>
            <a:t>Other FSFN Enhancements</a:t>
          </a:r>
          <a:endParaRPr lang="en-US" sz="2500" kern="1200">
            <a:latin typeface="Avenir Next LT Pro" panose="020B0504020202020204" pitchFamily="34" charset="0"/>
          </a:endParaRPr>
        </a:p>
      </dsp:txBody>
      <dsp:txXfrm>
        <a:off x="29271" y="4822413"/>
        <a:ext cx="7271906" cy="541083"/>
      </dsp:txXfrm>
    </dsp:sp>
    <dsp:sp modelId="{A46B2614-4891-4813-8742-AEF29AA4F4A1}">
      <dsp:nvSpPr>
        <dsp:cNvPr id="0" name=""/>
        <dsp:cNvSpPr/>
      </dsp:nvSpPr>
      <dsp:spPr>
        <a:xfrm>
          <a:off x="0" y="5464767"/>
          <a:ext cx="7330448" cy="599625"/>
        </a:xfrm>
        <a:prstGeom prst="roundRect">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0" i="0" kern="1200" baseline="0">
              <a:latin typeface="Avenir Next LT Pro" panose="020B0504020202020204" pitchFamily="34" charset="0"/>
            </a:rPr>
            <a:t>Q&amp;A </a:t>
          </a:r>
          <a:endParaRPr lang="en-US" sz="2500" kern="1200">
            <a:latin typeface="Avenir Next LT Pro" panose="020B0504020202020204" pitchFamily="34" charset="0"/>
          </a:endParaRPr>
        </a:p>
      </dsp:txBody>
      <dsp:txXfrm>
        <a:off x="29271" y="5494038"/>
        <a:ext cx="7271906" cy="5410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2CDE1-ECB1-4E4B-9219-E5AB488A49D8}">
      <dsp:nvSpPr>
        <dsp:cNvPr id="0" name=""/>
        <dsp:cNvSpPr/>
      </dsp:nvSpPr>
      <dsp:spPr>
        <a:xfrm rot="5400000">
          <a:off x="4423322" y="-1441486"/>
          <a:ext cx="1957459" cy="5329797"/>
        </a:xfrm>
        <a:prstGeom prst="round2SameRect">
          <a:avLst/>
        </a:prstGeom>
        <a:solidFill>
          <a:schemeClr val="accent3">
            <a:alpha val="90000"/>
            <a:tint val="55000"/>
            <a:hueOff val="0"/>
            <a:satOff val="0"/>
            <a:lumOff val="0"/>
            <a:alphaOff val="0"/>
          </a:schemeClr>
        </a:solidFill>
        <a:ln w="19050" cap="rnd" cmpd="sng" algn="ctr">
          <a:solidFill>
            <a:schemeClr val="accent3">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a:latin typeface="Avenir Next LT Pro" panose="020B0504020202020204" pitchFamily="34" charset="0"/>
            </a:rPr>
            <a:t>Victim-witness counseling</a:t>
          </a:r>
        </a:p>
        <a:p>
          <a:pPr marL="228600" lvl="1" indent="-228600" algn="l" defTabSz="977900">
            <a:lnSpc>
              <a:spcPct val="90000"/>
            </a:lnSpc>
            <a:spcBef>
              <a:spcPct val="0"/>
            </a:spcBef>
            <a:spcAft>
              <a:spcPct val="15000"/>
            </a:spcAft>
            <a:buChar char="••"/>
          </a:pPr>
          <a:r>
            <a:rPr lang="en-US" sz="2200" kern="1200">
              <a:latin typeface="Avenir Next LT Pro" panose="020B0504020202020204" pitchFamily="34" charset="0"/>
            </a:rPr>
            <a:t> Behavioral health care</a:t>
          </a:r>
        </a:p>
        <a:p>
          <a:pPr marL="228600" lvl="1" indent="-228600" algn="l" defTabSz="977900">
            <a:lnSpc>
              <a:spcPct val="90000"/>
            </a:lnSpc>
            <a:spcBef>
              <a:spcPct val="0"/>
            </a:spcBef>
            <a:spcAft>
              <a:spcPct val="15000"/>
            </a:spcAft>
            <a:buChar char="••"/>
          </a:pPr>
          <a:r>
            <a:rPr lang="en-US" sz="2200" kern="1200">
              <a:latin typeface="Avenir Next LT Pro" panose="020B0504020202020204" pitchFamily="34" charset="0"/>
            </a:rPr>
            <a:t> Treatment and intervention for sexual assault</a:t>
          </a:r>
        </a:p>
        <a:p>
          <a:pPr marL="228600" lvl="1" indent="-228600" algn="l" defTabSz="977900">
            <a:lnSpc>
              <a:spcPct val="90000"/>
            </a:lnSpc>
            <a:spcBef>
              <a:spcPct val="0"/>
            </a:spcBef>
            <a:spcAft>
              <a:spcPct val="15000"/>
            </a:spcAft>
            <a:buChar char="••"/>
          </a:pPr>
          <a:r>
            <a:rPr lang="en-US" sz="2200" kern="1200">
              <a:latin typeface="Avenir Next LT Pro" panose="020B0504020202020204" pitchFamily="34" charset="0"/>
            </a:rPr>
            <a:t>Survivor mentoring support </a:t>
          </a:r>
        </a:p>
      </dsp:txBody>
      <dsp:txXfrm rot="-5400000">
        <a:off x="2737154" y="340237"/>
        <a:ext cx="5234242" cy="1766349"/>
      </dsp:txXfrm>
    </dsp:sp>
    <dsp:sp modelId="{BEA40D78-E410-48C5-906E-A91A67651B49}">
      <dsp:nvSpPr>
        <dsp:cNvPr id="0" name=""/>
        <dsp:cNvSpPr/>
      </dsp:nvSpPr>
      <dsp:spPr>
        <a:xfrm>
          <a:off x="260856" y="204872"/>
          <a:ext cx="2476297" cy="2037078"/>
        </a:xfrm>
        <a:prstGeom prst="roundRect">
          <a:avLst/>
        </a:prstGeom>
        <a:solidFill>
          <a:schemeClr val="accent3">
            <a:shade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a:latin typeface="Avenir Next LT Pro" panose="020B0504020202020204" pitchFamily="34" charset="0"/>
            </a:rPr>
            <a:t>Program service requirements include but are not limited to:</a:t>
          </a:r>
        </a:p>
      </dsp:txBody>
      <dsp:txXfrm>
        <a:off x="360298" y="304314"/>
        <a:ext cx="2277413" cy="183819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5075EF-0CDE-40C4-A9BA-8FBA551887FF}">
      <dsp:nvSpPr>
        <dsp:cNvPr id="0" name=""/>
        <dsp:cNvSpPr/>
      </dsp:nvSpPr>
      <dsp:spPr>
        <a:xfrm>
          <a:off x="46" y="138702"/>
          <a:ext cx="4455773" cy="662400"/>
        </a:xfrm>
        <a:prstGeom prst="rect">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b="1" i="0" u="none" kern="1200"/>
            <a:t>Tier 1</a:t>
          </a:r>
          <a:endParaRPr lang="en-US" sz="2300" kern="1200"/>
        </a:p>
      </dsp:txBody>
      <dsp:txXfrm>
        <a:off x="46" y="138702"/>
        <a:ext cx="4455773" cy="662400"/>
      </dsp:txXfrm>
    </dsp:sp>
    <dsp:sp modelId="{992AE036-3BEF-4E2B-917A-506B580DB815}">
      <dsp:nvSpPr>
        <dsp:cNvPr id="0" name=""/>
        <dsp:cNvSpPr/>
      </dsp:nvSpPr>
      <dsp:spPr>
        <a:xfrm>
          <a:off x="46" y="801102"/>
          <a:ext cx="4455773" cy="3724965"/>
        </a:xfrm>
        <a:prstGeom prst="rect">
          <a:avLst/>
        </a:prstGeom>
        <a:solidFill>
          <a:schemeClr val="accent6">
            <a:alpha val="90000"/>
            <a:tint val="40000"/>
            <a:hueOff val="0"/>
            <a:satOff val="0"/>
            <a:lumOff val="0"/>
            <a:alphaOff val="0"/>
          </a:schemeClr>
        </a:solidFill>
        <a:ln w="19050" cap="rnd"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b="0" i="0" u="none" kern="1200"/>
            <a:t>Step down option from Tier 2</a:t>
          </a:r>
        </a:p>
        <a:p>
          <a:pPr marL="457200" lvl="2" indent="-228600" algn="l" defTabSz="1022350">
            <a:lnSpc>
              <a:spcPct val="90000"/>
            </a:lnSpc>
            <a:spcBef>
              <a:spcPct val="0"/>
            </a:spcBef>
            <a:spcAft>
              <a:spcPct val="15000"/>
            </a:spcAft>
            <a:buChar char="••"/>
          </a:pPr>
          <a:r>
            <a:rPr lang="en-US" sz="2300" b="0" i="0" u="none" kern="1200" dirty="0"/>
            <a:t>New Safe House assessment</a:t>
          </a:r>
        </a:p>
        <a:p>
          <a:pPr marL="228600" lvl="1" indent="-228600" algn="l" defTabSz="1022350">
            <a:lnSpc>
              <a:spcPct val="90000"/>
            </a:lnSpc>
            <a:spcBef>
              <a:spcPct val="0"/>
            </a:spcBef>
            <a:spcAft>
              <a:spcPct val="15000"/>
            </a:spcAft>
            <a:buChar char="••"/>
          </a:pPr>
          <a:r>
            <a:rPr lang="en-US" sz="2300" b="0" i="0" u="none" kern="1200"/>
            <a:t>Initial placement based on the HTST/MDT recommendation</a:t>
          </a:r>
        </a:p>
        <a:p>
          <a:pPr marL="228600" lvl="1" indent="-228600" algn="l" defTabSz="1022350">
            <a:lnSpc>
              <a:spcPct val="90000"/>
            </a:lnSpc>
            <a:spcBef>
              <a:spcPct val="0"/>
            </a:spcBef>
            <a:spcAft>
              <a:spcPct val="15000"/>
            </a:spcAft>
            <a:buChar char="••"/>
          </a:pPr>
          <a:r>
            <a:rPr lang="en-US" sz="2300" b="0" i="0" u="none" kern="1200"/>
            <a:t>Less restrictive policies related to normalcy</a:t>
          </a:r>
        </a:p>
        <a:p>
          <a:pPr marL="457200" lvl="2" indent="-228600" algn="l" defTabSz="1022350">
            <a:lnSpc>
              <a:spcPct val="90000"/>
            </a:lnSpc>
            <a:spcBef>
              <a:spcPct val="0"/>
            </a:spcBef>
            <a:spcAft>
              <a:spcPct val="15000"/>
            </a:spcAft>
            <a:buChar char="••"/>
          </a:pPr>
          <a:r>
            <a:rPr lang="en-US" sz="2300" b="0" i="0" u="none" kern="1200" dirty="0"/>
            <a:t>School options</a:t>
          </a:r>
        </a:p>
        <a:p>
          <a:pPr marL="457200" lvl="2" indent="-228600" algn="l" defTabSz="1022350">
            <a:lnSpc>
              <a:spcPct val="90000"/>
            </a:lnSpc>
            <a:spcBef>
              <a:spcPct val="0"/>
            </a:spcBef>
            <a:spcAft>
              <a:spcPct val="15000"/>
            </a:spcAft>
            <a:buChar char="••"/>
          </a:pPr>
          <a:r>
            <a:rPr lang="en-US" sz="2300" b="0" i="0" u="none" kern="1200" dirty="0"/>
            <a:t>Cell phones</a:t>
          </a:r>
        </a:p>
        <a:p>
          <a:pPr marL="457200" lvl="2" indent="-228600" algn="l" defTabSz="1022350">
            <a:lnSpc>
              <a:spcPct val="90000"/>
            </a:lnSpc>
            <a:spcBef>
              <a:spcPct val="0"/>
            </a:spcBef>
            <a:spcAft>
              <a:spcPct val="15000"/>
            </a:spcAft>
            <a:buChar char="••"/>
          </a:pPr>
          <a:r>
            <a:rPr lang="en-US" sz="2300" b="0" i="0" u="none" kern="1200" dirty="0"/>
            <a:t>Outside activities</a:t>
          </a:r>
        </a:p>
      </dsp:txBody>
      <dsp:txXfrm>
        <a:off x="46" y="801102"/>
        <a:ext cx="4455773" cy="3724965"/>
      </dsp:txXfrm>
    </dsp:sp>
    <dsp:sp modelId="{2A41D104-F087-4293-841B-A5A7F796D255}">
      <dsp:nvSpPr>
        <dsp:cNvPr id="0" name=""/>
        <dsp:cNvSpPr/>
      </dsp:nvSpPr>
      <dsp:spPr>
        <a:xfrm>
          <a:off x="5079628" y="138702"/>
          <a:ext cx="4455773" cy="662400"/>
        </a:xfrm>
        <a:prstGeom prst="rect">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b="0" i="0" u="none" kern="1200"/>
            <a:t>Tier 2</a:t>
          </a:r>
        </a:p>
      </dsp:txBody>
      <dsp:txXfrm>
        <a:off x="5079628" y="138702"/>
        <a:ext cx="4455773" cy="662400"/>
      </dsp:txXfrm>
    </dsp:sp>
    <dsp:sp modelId="{A20812B2-702B-43C9-A951-0D6AB19B56F8}">
      <dsp:nvSpPr>
        <dsp:cNvPr id="0" name=""/>
        <dsp:cNvSpPr/>
      </dsp:nvSpPr>
      <dsp:spPr>
        <a:xfrm>
          <a:off x="5079628" y="801102"/>
          <a:ext cx="4455773" cy="3724965"/>
        </a:xfrm>
        <a:prstGeom prst="rect">
          <a:avLst/>
        </a:prstGeom>
        <a:solidFill>
          <a:schemeClr val="accent6">
            <a:alpha val="90000"/>
            <a:tint val="40000"/>
            <a:hueOff val="0"/>
            <a:satOff val="0"/>
            <a:lumOff val="0"/>
            <a:alphaOff val="0"/>
          </a:schemeClr>
        </a:solidFill>
        <a:ln w="19050" cap="rnd"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b="0" i="0" u="none" kern="1200"/>
            <a:t>Usually, the initial housing option for youth recommended for a safe house placement</a:t>
          </a:r>
        </a:p>
      </dsp:txBody>
      <dsp:txXfrm>
        <a:off x="5079628" y="801102"/>
        <a:ext cx="4455773" cy="372496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8C358-CD7C-4F8C-8D0C-E90C9CF2AA78}">
      <dsp:nvSpPr>
        <dsp:cNvPr id="0" name=""/>
        <dsp:cNvSpPr/>
      </dsp:nvSpPr>
      <dsp:spPr>
        <a:xfrm>
          <a:off x="443914" y="268"/>
          <a:ext cx="2259210" cy="1355526"/>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a:t>Running Away</a:t>
          </a:r>
        </a:p>
      </dsp:txBody>
      <dsp:txXfrm>
        <a:off x="443914" y="268"/>
        <a:ext cx="2259210" cy="1355526"/>
      </dsp:txXfrm>
    </dsp:sp>
    <dsp:sp modelId="{15872BB9-E003-4D6E-B610-62971A97E895}">
      <dsp:nvSpPr>
        <dsp:cNvPr id="0" name=""/>
        <dsp:cNvSpPr/>
      </dsp:nvSpPr>
      <dsp:spPr>
        <a:xfrm>
          <a:off x="2929045" y="268"/>
          <a:ext cx="2259210" cy="1355526"/>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a:t>Nonviolent Delinquent Offense</a:t>
          </a:r>
        </a:p>
      </dsp:txBody>
      <dsp:txXfrm>
        <a:off x="2929045" y="268"/>
        <a:ext cx="2259210" cy="1355526"/>
      </dsp:txXfrm>
    </dsp:sp>
    <dsp:sp modelId="{BC26C9D7-5D37-4E72-8B3D-0A66D5345F32}">
      <dsp:nvSpPr>
        <dsp:cNvPr id="0" name=""/>
        <dsp:cNvSpPr/>
      </dsp:nvSpPr>
      <dsp:spPr>
        <a:xfrm>
          <a:off x="5414177" y="268"/>
          <a:ext cx="2259210" cy="1355526"/>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a:t>Recruitment</a:t>
          </a:r>
        </a:p>
      </dsp:txBody>
      <dsp:txXfrm>
        <a:off x="5414177" y="268"/>
        <a:ext cx="2259210" cy="1355526"/>
      </dsp:txXfrm>
    </dsp:sp>
    <dsp:sp modelId="{69C38F3A-4C0B-40C9-A0DE-9BB758A7F718}">
      <dsp:nvSpPr>
        <dsp:cNvPr id="0" name=""/>
        <dsp:cNvSpPr/>
      </dsp:nvSpPr>
      <dsp:spPr>
        <a:xfrm>
          <a:off x="443914" y="1581716"/>
          <a:ext cx="2259210" cy="1355526"/>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a:t>Violent offenses that do not pose an immanent risk to others</a:t>
          </a:r>
        </a:p>
      </dsp:txBody>
      <dsp:txXfrm>
        <a:off x="443914" y="1581716"/>
        <a:ext cx="2259210" cy="1355526"/>
      </dsp:txXfrm>
    </dsp:sp>
    <dsp:sp modelId="{CD26BF8D-BE8C-41ED-B6B3-FBB3CA529E94}">
      <dsp:nvSpPr>
        <dsp:cNvPr id="0" name=""/>
        <dsp:cNvSpPr/>
      </dsp:nvSpPr>
      <dsp:spPr>
        <a:xfrm>
          <a:off x="2929045" y="1581716"/>
          <a:ext cx="2259210" cy="1355526"/>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a:t>Mental Health diagnosis that requires a higher level of care</a:t>
          </a:r>
        </a:p>
      </dsp:txBody>
      <dsp:txXfrm>
        <a:off x="2929045" y="1581716"/>
        <a:ext cx="2259210" cy="1355526"/>
      </dsp:txXfrm>
    </dsp:sp>
    <dsp:sp modelId="{4A63265D-CEC7-433F-9588-B526F5089ECE}">
      <dsp:nvSpPr>
        <dsp:cNvPr id="0" name=""/>
        <dsp:cNvSpPr/>
      </dsp:nvSpPr>
      <dsp:spPr>
        <a:xfrm>
          <a:off x="5414177" y="1581716"/>
          <a:ext cx="2259210" cy="1355526"/>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a:t>Occasional Substance Abuse</a:t>
          </a:r>
        </a:p>
      </dsp:txBody>
      <dsp:txXfrm>
        <a:off x="5414177" y="1581716"/>
        <a:ext cx="2259210" cy="135552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588EC-5805-4C1B-8CA2-E75B8D463F6C}">
      <dsp:nvSpPr>
        <dsp:cNvPr id="0" name=""/>
        <dsp:cNvSpPr/>
      </dsp:nvSpPr>
      <dsp:spPr>
        <a:xfrm>
          <a:off x="0" y="0"/>
          <a:ext cx="8342582" cy="394225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a:t>Prior to discharge</a:t>
          </a:r>
        </a:p>
      </dsp:txBody>
      <dsp:txXfrm>
        <a:off x="0" y="0"/>
        <a:ext cx="8342582" cy="1182677"/>
      </dsp:txXfrm>
    </dsp:sp>
    <dsp:sp modelId="{0A8772A4-719C-4886-843F-5F6072036539}">
      <dsp:nvSpPr>
        <dsp:cNvPr id="0" name=""/>
        <dsp:cNvSpPr/>
      </dsp:nvSpPr>
      <dsp:spPr>
        <a:xfrm>
          <a:off x="834258" y="1183832"/>
          <a:ext cx="6674065" cy="1188644"/>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a:latin typeface="Avenir Next LT Pro" panose="020B0504020202020204" pitchFamily="34" charset="0"/>
            </a:rPr>
            <a:t>Re-evaluation of the child’s service/treatment plan </a:t>
          </a:r>
        </a:p>
      </dsp:txBody>
      <dsp:txXfrm>
        <a:off x="869072" y="1218646"/>
        <a:ext cx="6604437" cy="1119016"/>
      </dsp:txXfrm>
    </dsp:sp>
    <dsp:sp modelId="{9654872D-66D5-43D5-AC57-419D88FDFCF0}">
      <dsp:nvSpPr>
        <dsp:cNvPr id="0" name=""/>
        <dsp:cNvSpPr/>
      </dsp:nvSpPr>
      <dsp:spPr>
        <a:xfrm>
          <a:off x="834258" y="2555344"/>
          <a:ext cx="6674065" cy="1188644"/>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a:latin typeface="Avenir Next LT Pro" panose="020B0504020202020204" pitchFamily="34" charset="0"/>
            </a:rPr>
            <a:t>Multidisciplinary team staffing with the case management agency and community-based care’s human trafficking liaison. </a:t>
          </a:r>
        </a:p>
      </dsp:txBody>
      <dsp:txXfrm>
        <a:off x="869072" y="2590158"/>
        <a:ext cx="6604437" cy="11190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944A2-83A6-429C-BD4D-83E93E5CC2C1}">
      <dsp:nvSpPr>
        <dsp:cNvPr id="0" name=""/>
        <dsp:cNvSpPr/>
      </dsp:nvSpPr>
      <dsp:spPr>
        <a:xfrm>
          <a:off x="0" y="0"/>
          <a:ext cx="8854001"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809C23-6C99-4813-B4D5-67E64D74ED6E}">
      <dsp:nvSpPr>
        <dsp:cNvPr id="0" name=""/>
        <dsp:cNvSpPr/>
      </dsp:nvSpPr>
      <dsp:spPr>
        <a:xfrm>
          <a:off x="0" y="0"/>
          <a:ext cx="3212106" cy="4200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a:t>“Child or youth at risk of sex trafficking” means an individual who has experienced trauma, such as abuse, neglect, and/or maltreatment, and presents with one or more of the accompanying risk factors:</a:t>
          </a:r>
        </a:p>
      </dsp:txBody>
      <dsp:txXfrm>
        <a:off x="0" y="0"/>
        <a:ext cx="3212106" cy="4200478"/>
      </dsp:txXfrm>
    </dsp:sp>
    <dsp:sp modelId="{2F25E216-F539-4DF7-82C4-0FB936A58EB7}">
      <dsp:nvSpPr>
        <dsp:cNvPr id="0" name=""/>
        <dsp:cNvSpPr/>
      </dsp:nvSpPr>
      <dsp:spPr>
        <a:xfrm>
          <a:off x="3327362" y="38405"/>
          <a:ext cx="5526638" cy="793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a:latin typeface="Avenir Next LT Pro" panose="020B0504020202020204" pitchFamily="34" charset="0"/>
            </a:rPr>
            <a:t>History of running away and/or homelessness.</a:t>
          </a:r>
        </a:p>
      </dsp:txBody>
      <dsp:txXfrm>
        <a:off x="3327362" y="38405"/>
        <a:ext cx="5526638" cy="793029"/>
      </dsp:txXfrm>
    </dsp:sp>
    <dsp:sp modelId="{D6846C3C-3F29-4192-8E43-71DA78578A2F}">
      <dsp:nvSpPr>
        <dsp:cNvPr id="0" name=""/>
        <dsp:cNvSpPr/>
      </dsp:nvSpPr>
      <dsp:spPr>
        <a:xfrm>
          <a:off x="3212106" y="831435"/>
          <a:ext cx="5582170"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A1782E-AB05-4564-B82B-C858A62039F4}">
      <dsp:nvSpPr>
        <dsp:cNvPr id="0" name=""/>
        <dsp:cNvSpPr/>
      </dsp:nvSpPr>
      <dsp:spPr>
        <a:xfrm>
          <a:off x="3327362" y="869840"/>
          <a:ext cx="5526638" cy="793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a:latin typeface="Avenir Next LT Pro" panose="020B0504020202020204" pitchFamily="34" charset="0"/>
            </a:rPr>
            <a:t>History of sexual abuse and/or sexually acting out behavior.</a:t>
          </a:r>
        </a:p>
      </dsp:txBody>
      <dsp:txXfrm>
        <a:off x="3327362" y="869840"/>
        <a:ext cx="5526638" cy="793029"/>
      </dsp:txXfrm>
    </dsp:sp>
    <dsp:sp modelId="{E20360E0-5A79-47C5-909B-74D263DCF041}">
      <dsp:nvSpPr>
        <dsp:cNvPr id="0" name=""/>
        <dsp:cNvSpPr/>
      </dsp:nvSpPr>
      <dsp:spPr>
        <a:xfrm>
          <a:off x="3212106" y="1662870"/>
          <a:ext cx="5582170"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106637-B229-474F-8E69-B570FF32727D}">
      <dsp:nvSpPr>
        <dsp:cNvPr id="0" name=""/>
        <dsp:cNvSpPr/>
      </dsp:nvSpPr>
      <dsp:spPr>
        <a:xfrm>
          <a:off x="3327362" y="1701275"/>
          <a:ext cx="5526638" cy="793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a:latin typeface="Avenir Next LT Pro" panose="020B0504020202020204" pitchFamily="34" charset="0"/>
            </a:rPr>
            <a:t>Inappropriate* interpersonal and/or social media boundaries.</a:t>
          </a:r>
        </a:p>
      </dsp:txBody>
      <dsp:txXfrm>
        <a:off x="3327362" y="1701275"/>
        <a:ext cx="5526638" cy="793029"/>
      </dsp:txXfrm>
    </dsp:sp>
    <dsp:sp modelId="{B94F3369-D6B4-4451-9E5D-9D4A6210CBEF}">
      <dsp:nvSpPr>
        <dsp:cNvPr id="0" name=""/>
        <dsp:cNvSpPr/>
      </dsp:nvSpPr>
      <dsp:spPr>
        <a:xfrm>
          <a:off x="3212106" y="2494305"/>
          <a:ext cx="5582170"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441B01-2E37-47BA-AA13-ABEF37B9D70C}">
      <dsp:nvSpPr>
        <dsp:cNvPr id="0" name=""/>
        <dsp:cNvSpPr/>
      </dsp:nvSpPr>
      <dsp:spPr>
        <a:xfrm>
          <a:off x="3327362" y="2532710"/>
          <a:ext cx="5526638" cy="793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a:latin typeface="Avenir Next LT Pro" panose="020B0504020202020204" pitchFamily="34" charset="0"/>
            </a:rPr>
            <a:t>Family history of or exposure to human trafficking.</a:t>
          </a:r>
        </a:p>
      </dsp:txBody>
      <dsp:txXfrm>
        <a:off x="3327362" y="2532710"/>
        <a:ext cx="5526638" cy="793029"/>
      </dsp:txXfrm>
    </dsp:sp>
    <dsp:sp modelId="{915AD7D6-CF91-4FAD-9FF6-7FBE52E327AE}">
      <dsp:nvSpPr>
        <dsp:cNvPr id="0" name=""/>
        <dsp:cNvSpPr/>
      </dsp:nvSpPr>
      <dsp:spPr>
        <a:xfrm>
          <a:off x="3212106" y="3325740"/>
          <a:ext cx="5582170"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6689DA-C1E5-4494-BC97-E0A420A31EAB}">
      <dsp:nvSpPr>
        <dsp:cNvPr id="0" name=""/>
        <dsp:cNvSpPr/>
      </dsp:nvSpPr>
      <dsp:spPr>
        <a:xfrm>
          <a:off x="3327362" y="3364146"/>
          <a:ext cx="5526638" cy="793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a:latin typeface="Avenir Next LT Pro" panose="020B0504020202020204" pitchFamily="34" charset="0"/>
            </a:rPr>
            <a:t>Out-of-home placement instability demonstrated by repeated moves from less restrictive levels of care.</a:t>
          </a:r>
        </a:p>
      </dsp:txBody>
      <dsp:txXfrm>
        <a:off x="3327362" y="3364146"/>
        <a:ext cx="5526638" cy="793029"/>
      </dsp:txXfrm>
    </dsp:sp>
    <dsp:sp modelId="{E09E6F8B-F761-41B5-A376-C3DDAD2DAC88}">
      <dsp:nvSpPr>
        <dsp:cNvPr id="0" name=""/>
        <dsp:cNvSpPr/>
      </dsp:nvSpPr>
      <dsp:spPr>
        <a:xfrm>
          <a:off x="3212106" y="4157176"/>
          <a:ext cx="5582170"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050DD-6AE4-4D21-926D-98E2BF9401F9}">
      <dsp:nvSpPr>
        <dsp:cNvPr id="0" name=""/>
        <dsp:cNvSpPr/>
      </dsp:nvSpPr>
      <dsp:spPr>
        <a:xfrm>
          <a:off x="1053041" y="407639"/>
          <a:ext cx="559734" cy="559738"/>
        </a:xfrm>
        <a:prstGeom prst="ellipse">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05F1BF-BBAC-4061-92FB-393124A7D10F}">
      <dsp:nvSpPr>
        <dsp:cNvPr id="0" name=""/>
        <dsp:cNvSpPr/>
      </dsp:nvSpPr>
      <dsp:spPr>
        <a:xfrm>
          <a:off x="587825" y="986102"/>
          <a:ext cx="1548960" cy="5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kern="1200">
              <a:latin typeface="Avenir Next LT Pro" panose="020B0504020202020204" pitchFamily="34" charset="0"/>
            </a:rPr>
            <a:t>Family, Group or Individual Counseling</a:t>
          </a:r>
        </a:p>
      </dsp:txBody>
      <dsp:txXfrm>
        <a:off x="587825" y="986102"/>
        <a:ext cx="1548960" cy="501452"/>
      </dsp:txXfrm>
    </dsp:sp>
    <dsp:sp modelId="{889679D5-A73F-4B80-8A49-A315CC5FFA19}">
      <dsp:nvSpPr>
        <dsp:cNvPr id="0" name=""/>
        <dsp:cNvSpPr/>
      </dsp:nvSpPr>
      <dsp:spPr>
        <a:xfrm>
          <a:off x="2503308" y="415592"/>
          <a:ext cx="559734" cy="55973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65EBFC-98C8-49F4-BF77-C9A7E1496014}">
      <dsp:nvSpPr>
        <dsp:cNvPr id="0" name=""/>
        <dsp:cNvSpPr/>
      </dsp:nvSpPr>
      <dsp:spPr>
        <a:xfrm>
          <a:off x="2130287" y="1051577"/>
          <a:ext cx="1351623" cy="5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kern="1200">
              <a:latin typeface="Avenir Next LT Pro" panose="020B0504020202020204" pitchFamily="34" charset="0"/>
            </a:rPr>
            <a:t>Educational Supports</a:t>
          </a:r>
        </a:p>
      </dsp:txBody>
      <dsp:txXfrm>
        <a:off x="2130287" y="1051577"/>
        <a:ext cx="1351623" cy="501452"/>
      </dsp:txXfrm>
    </dsp:sp>
    <dsp:sp modelId="{19B5D259-89B9-487F-9982-17C0F659E327}">
      <dsp:nvSpPr>
        <dsp:cNvPr id="0" name=""/>
        <dsp:cNvSpPr/>
      </dsp:nvSpPr>
      <dsp:spPr>
        <a:xfrm>
          <a:off x="4026448" y="433472"/>
          <a:ext cx="559734" cy="55973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1C5EC4-22BD-4C3C-9657-FE2D5D1711F8}">
      <dsp:nvSpPr>
        <dsp:cNvPr id="0" name=""/>
        <dsp:cNvSpPr/>
      </dsp:nvSpPr>
      <dsp:spPr>
        <a:xfrm>
          <a:off x="3484724" y="1037917"/>
          <a:ext cx="1722062" cy="5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kern="1200">
              <a:latin typeface="Avenir Next LT Pro" panose="020B0504020202020204" pitchFamily="34" charset="0"/>
            </a:rPr>
            <a:t>Treatment and Intervention for Sexual Assault</a:t>
          </a:r>
        </a:p>
      </dsp:txBody>
      <dsp:txXfrm>
        <a:off x="3484724" y="1037917"/>
        <a:ext cx="1722062" cy="501452"/>
      </dsp:txXfrm>
    </dsp:sp>
    <dsp:sp modelId="{10240F45-ABCD-4A79-BE09-09959E6A66B0}">
      <dsp:nvSpPr>
        <dsp:cNvPr id="0" name=""/>
        <dsp:cNvSpPr/>
      </dsp:nvSpPr>
      <dsp:spPr>
        <a:xfrm>
          <a:off x="5521137" y="490764"/>
          <a:ext cx="559734" cy="559738"/>
        </a:xfrm>
        <a:prstGeom prst="ellipse">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9BB9CF-0318-4366-91F0-62D4713CCFB9}">
      <dsp:nvSpPr>
        <dsp:cNvPr id="0" name=""/>
        <dsp:cNvSpPr/>
      </dsp:nvSpPr>
      <dsp:spPr>
        <a:xfrm>
          <a:off x="5180217" y="1051577"/>
          <a:ext cx="1351623" cy="5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kern="1200">
              <a:latin typeface="Avenir Next LT Pro" panose="020B0504020202020204" pitchFamily="34" charset="0"/>
            </a:rPr>
            <a:t>Discharge Planning</a:t>
          </a:r>
        </a:p>
      </dsp:txBody>
      <dsp:txXfrm>
        <a:off x="5180217" y="1051577"/>
        <a:ext cx="1351623" cy="501452"/>
      </dsp:txXfrm>
    </dsp:sp>
    <dsp:sp modelId="{B26AD78A-D91C-44D8-9F36-0767DBA8AB98}">
      <dsp:nvSpPr>
        <dsp:cNvPr id="0" name=""/>
        <dsp:cNvSpPr/>
      </dsp:nvSpPr>
      <dsp:spPr>
        <a:xfrm>
          <a:off x="1067637" y="1913930"/>
          <a:ext cx="559734" cy="559738"/>
        </a:xfrm>
        <a:prstGeom prst="ellipse">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BBD860-37A6-47BE-9866-F534861063C7}">
      <dsp:nvSpPr>
        <dsp:cNvPr id="0" name=""/>
        <dsp:cNvSpPr/>
      </dsp:nvSpPr>
      <dsp:spPr>
        <a:xfrm>
          <a:off x="389115" y="2415460"/>
          <a:ext cx="2000226" cy="5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kern="1200">
              <a:latin typeface="Avenir Next LT Pro" panose="020B0504020202020204" pitchFamily="34" charset="0"/>
            </a:rPr>
            <a:t>Substance Abuse and Mental Health Screening</a:t>
          </a:r>
        </a:p>
      </dsp:txBody>
      <dsp:txXfrm>
        <a:off x="389115" y="2415460"/>
        <a:ext cx="2000226" cy="501452"/>
      </dsp:txXfrm>
    </dsp:sp>
    <dsp:sp modelId="{DAF2B2AA-2610-47EB-80AC-2374EA6EC0DE}">
      <dsp:nvSpPr>
        <dsp:cNvPr id="0" name=""/>
        <dsp:cNvSpPr/>
      </dsp:nvSpPr>
      <dsp:spPr>
        <a:xfrm>
          <a:off x="7220235" y="405136"/>
          <a:ext cx="559734" cy="559738"/>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7AE02D-CD33-44C7-B3B0-EAF11C4FA468}">
      <dsp:nvSpPr>
        <dsp:cNvPr id="0" name=""/>
        <dsp:cNvSpPr/>
      </dsp:nvSpPr>
      <dsp:spPr>
        <a:xfrm>
          <a:off x="6866042" y="997168"/>
          <a:ext cx="1351623" cy="5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kern="1200">
              <a:latin typeface="Avenir Next LT Pro" panose="020B0504020202020204" pitchFamily="34" charset="0"/>
            </a:rPr>
            <a:t>Life Skills</a:t>
          </a:r>
        </a:p>
      </dsp:txBody>
      <dsp:txXfrm>
        <a:off x="6866042" y="997168"/>
        <a:ext cx="1351623" cy="501452"/>
      </dsp:txXfrm>
    </dsp:sp>
    <dsp:sp modelId="{A581777D-93AD-440F-9DC5-8D48521E8DA5}">
      <dsp:nvSpPr>
        <dsp:cNvPr id="0" name=""/>
        <dsp:cNvSpPr/>
      </dsp:nvSpPr>
      <dsp:spPr>
        <a:xfrm>
          <a:off x="3058664" y="1931829"/>
          <a:ext cx="559734" cy="559738"/>
        </a:xfrm>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D7FAA5-F39E-4842-8A35-A4E45DB93166}">
      <dsp:nvSpPr>
        <dsp:cNvPr id="0" name=""/>
        <dsp:cNvSpPr/>
      </dsp:nvSpPr>
      <dsp:spPr>
        <a:xfrm>
          <a:off x="2550812" y="2415460"/>
          <a:ext cx="1676242" cy="5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kern="1200">
              <a:latin typeface="Avenir Next LT Pro" panose="020B0504020202020204" pitchFamily="34" charset="0"/>
            </a:rPr>
            <a:t>Programming Related to the Prevention of Sex-Trafficking. </a:t>
          </a:r>
        </a:p>
      </dsp:txBody>
      <dsp:txXfrm>
        <a:off x="2550812" y="2415460"/>
        <a:ext cx="1676242" cy="501452"/>
      </dsp:txXfrm>
    </dsp:sp>
    <dsp:sp modelId="{8408B408-86A6-472C-A1EF-DC4BC786E577}">
      <dsp:nvSpPr>
        <dsp:cNvPr id="0" name=""/>
        <dsp:cNvSpPr/>
      </dsp:nvSpPr>
      <dsp:spPr>
        <a:xfrm>
          <a:off x="4995834" y="1975005"/>
          <a:ext cx="711440" cy="587891"/>
        </a:xfrm>
        <a:prstGeom prst="round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t="-23000" b="-23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15DAA2-0CE2-420A-8935-C17814D4D6D6}">
      <dsp:nvSpPr>
        <dsp:cNvPr id="0" name=""/>
        <dsp:cNvSpPr/>
      </dsp:nvSpPr>
      <dsp:spPr>
        <a:xfrm>
          <a:off x="4675742" y="2734582"/>
          <a:ext cx="1351623" cy="5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kern="1200">
              <a:latin typeface="Avenir Next LT Pro" panose="020B0504020202020204" pitchFamily="34" charset="0"/>
            </a:rPr>
            <a:t>Behavioral Health Care</a:t>
          </a:r>
        </a:p>
      </dsp:txBody>
      <dsp:txXfrm>
        <a:off x="4675742" y="2734582"/>
        <a:ext cx="1351623" cy="501452"/>
      </dsp:txXfrm>
    </dsp:sp>
    <dsp:sp modelId="{30FB17B1-BF04-473C-BAB0-BF4CD22FACCF}">
      <dsp:nvSpPr>
        <dsp:cNvPr id="0" name=""/>
        <dsp:cNvSpPr/>
      </dsp:nvSpPr>
      <dsp:spPr>
        <a:xfrm>
          <a:off x="6673741" y="1963341"/>
          <a:ext cx="733417" cy="522050"/>
        </a:xfrm>
        <a:prstGeom prst="roundRect">
          <a:avLst/>
        </a:prstGeom>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t="-23000" b="-23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5FD173-D3F3-4B1F-B916-E9B89A2202A5}">
      <dsp:nvSpPr>
        <dsp:cNvPr id="0" name=""/>
        <dsp:cNvSpPr/>
      </dsp:nvSpPr>
      <dsp:spPr>
        <a:xfrm>
          <a:off x="6364639" y="2689995"/>
          <a:ext cx="1351623" cy="50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kern="1200">
              <a:latin typeface="Avenir Next LT Pro" panose="020B0504020202020204" pitchFamily="34" charset="0"/>
            </a:rPr>
            <a:t>Mentoring</a:t>
          </a:r>
        </a:p>
      </dsp:txBody>
      <dsp:txXfrm>
        <a:off x="6364639" y="2689995"/>
        <a:ext cx="1351623" cy="50145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7FC06-9BF2-47D1-A647-13E825D00EC1}">
      <dsp:nvSpPr>
        <dsp:cNvPr id="0" name=""/>
        <dsp:cNvSpPr/>
      </dsp:nvSpPr>
      <dsp:spPr>
        <a:xfrm>
          <a:off x="5983" y="0"/>
          <a:ext cx="6120929" cy="2462817"/>
        </a:xfrm>
        <a:prstGeom prst="roundRect">
          <a:avLst>
            <a:gd name="adj" fmla="val 10000"/>
          </a:avLst>
        </a:prstGeom>
        <a:solidFill>
          <a:schemeClr val="accent6">
            <a:shade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lvl="0" algn="ctr" defTabSz="1377950">
            <a:lnSpc>
              <a:spcPct val="90000"/>
            </a:lnSpc>
            <a:spcBef>
              <a:spcPct val="0"/>
            </a:spcBef>
            <a:spcAft>
              <a:spcPct val="35000"/>
            </a:spcAft>
          </a:pPr>
          <a:r>
            <a:rPr lang="en-US" sz="3100" b="1" u="sng" kern="1200"/>
            <a:t>Exclusionary Criteria</a:t>
          </a:r>
        </a:p>
        <a:p>
          <a:pPr marL="228600" lvl="1" indent="-228600" algn="l" defTabSz="1066800">
            <a:lnSpc>
              <a:spcPct val="90000"/>
            </a:lnSpc>
            <a:spcBef>
              <a:spcPct val="0"/>
            </a:spcBef>
            <a:spcAft>
              <a:spcPct val="15000"/>
            </a:spcAft>
            <a:buChar char="••"/>
          </a:pPr>
          <a:r>
            <a:rPr lang="en-US" sz="2400" kern="1200">
              <a:latin typeface="Avenir Next LT Pro" panose="020B0504020202020204" pitchFamily="34" charset="0"/>
            </a:rPr>
            <a:t>Emergency placements </a:t>
          </a:r>
        </a:p>
        <a:p>
          <a:pPr marL="228600" lvl="1" indent="-228600" algn="l" defTabSz="1066800">
            <a:lnSpc>
              <a:spcPct val="90000"/>
            </a:lnSpc>
            <a:spcBef>
              <a:spcPct val="0"/>
            </a:spcBef>
            <a:spcAft>
              <a:spcPct val="15000"/>
            </a:spcAft>
            <a:buChar char="••"/>
          </a:pPr>
          <a:r>
            <a:rPr lang="en-US" sz="2400" kern="1200">
              <a:latin typeface="Avenir Next LT Pro" panose="020B0504020202020204" pitchFamily="34" charset="0"/>
            </a:rPr>
            <a:t>Secure shelter for the child</a:t>
          </a:r>
        </a:p>
        <a:p>
          <a:pPr marL="228600" lvl="1" indent="-228600" algn="l" defTabSz="1066800">
            <a:lnSpc>
              <a:spcPct val="90000"/>
            </a:lnSpc>
            <a:spcBef>
              <a:spcPct val="0"/>
            </a:spcBef>
            <a:spcAft>
              <a:spcPct val="15000"/>
            </a:spcAft>
            <a:buChar char="••"/>
          </a:pPr>
          <a:r>
            <a:rPr lang="en-US" sz="2400" kern="1200">
              <a:latin typeface="Avenir Next LT Pro" panose="020B0504020202020204" pitchFamily="34" charset="0"/>
            </a:rPr>
            <a:t>Acute psychiatric crisis: referred to a crisis stabilization unit </a:t>
          </a:r>
        </a:p>
      </dsp:txBody>
      <dsp:txXfrm>
        <a:off x="78116" y="72133"/>
        <a:ext cx="5976663" cy="231855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8F638-7860-4019-B061-02EE3A60DB27}">
      <dsp:nvSpPr>
        <dsp:cNvPr id="0" name=""/>
        <dsp:cNvSpPr/>
      </dsp:nvSpPr>
      <dsp:spPr>
        <a:xfrm>
          <a:off x="168967" y="125431"/>
          <a:ext cx="4165672" cy="1301772"/>
        </a:xfrm>
        <a:prstGeom prst="rect">
          <a:avLst/>
        </a:prstGeom>
        <a:solidFill>
          <a:schemeClr val="lt1">
            <a:alpha val="40000"/>
            <a:hueOff val="0"/>
            <a:satOff val="0"/>
            <a:lumOff val="0"/>
            <a:alphaOff val="0"/>
          </a:schemeClr>
        </a:solidFill>
        <a:ln w="12700" cap="rnd" cmpd="sng" algn="ctr">
          <a:solidFill>
            <a:schemeClr val="accent6">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1734" tIns="91440" rIns="91440" bIns="91440" numCol="1" spcCol="1270" anchor="ctr" anchorCtr="0">
          <a:noAutofit/>
        </a:bodyPr>
        <a:lstStyle/>
        <a:p>
          <a:pPr lvl="0" algn="l" defTabSz="1066800">
            <a:lnSpc>
              <a:spcPct val="90000"/>
            </a:lnSpc>
            <a:spcBef>
              <a:spcPct val="0"/>
            </a:spcBef>
            <a:spcAft>
              <a:spcPct val="35000"/>
            </a:spcAft>
          </a:pPr>
          <a:r>
            <a:rPr lang="en-US" sz="2400" kern="1200">
              <a:latin typeface="Avenir Next LT Pro" panose="020B0504020202020204" pitchFamily="34" charset="0"/>
            </a:rPr>
            <a:t>Accreditation</a:t>
          </a:r>
        </a:p>
      </dsp:txBody>
      <dsp:txXfrm>
        <a:off x="168967" y="125431"/>
        <a:ext cx="4165672" cy="1301772"/>
      </dsp:txXfrm>
    </dsp:sp>
    <dsp:sp modelId="{36C6A458-8E6F-4A98-8C2B-F2BA99E7C992}">
      <dsp:nvSpPr>
        <dsp:cNvPr id="0" name=""/>
        <dsp:cNvSpPr/>
      </dsp:nvSpPr>
      <dsp:spPr>
        <a:xfrm>
          <a:off x="4278" y="162710"/>
          <a:ext cx="893480" cy="916234"/>
        </a:xfrm>
        <a:prstGeom prst="rect">
          <a:avLst/>
        </a:prstGeom>
        <a:blipFill>
          <a:blip xmlns:r="http://schemas.openxmlformats.org/officeDocument/2006/relationships" r:embed="rId1" cstate="hqprint">
            <a:duotone>
              <a:schemeClr val="accent6">
                <a:alpha val="90000"/>
                <a:hueOff val="0"/>
                <a:satOff val="0"/>
                <a:lumOff val="0"/>
                <a:alphaOff val="0"/>
                <a:shade val="20000"/>
                <a:satMod val="200000"/>
              </a:schemeClr>
              <a:schemeClr val="accent6">
                <a:alpha val="90000"/>
                <a:hueOff val="0"/>
                <a:satOff val="0"/>
                <a:lumOff val="0"/>
                <a:alphaOff val="0"/>
                <a:tint val="12000"/>
                <a:satMod val="190000"/>
              </a:schemeClr>
            </a:duotone>
            <a:extLst>
              <a:ext uri="{28A0092B-C50C-407E-A947-70E740481C1C}">
                <a14:useLocalDpi xmlns:a14="http://schemas.microsoft.com/office/drawing/2010/main" val="0"/>
              </a:ext>
            </a:extLst>
          </a:blip>
          <a:srcRect/>
          <a:stretch>
            <a:fillRect l="-38000" r="-38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6ABBB5-3C9F-4E90-8242-2D184708E457}">
      <dsp:nvSpPr>
        <dsp:cNvPr id="0" name=""/>
        <dsp:cNvSpPr/>
      </dsp:nvSpPr>
      <dsp:spPr>
        <a:xfrm>
          <a:off x="4716817" y="125431"/>
          <a:ext cx="4165672" cy="1301772"/>
        </a:xfrm>
        <a:prstGeom prst="rect">
          <a:avLst/>
        </a:prstGeom>
        <a:solidFill>
          <a:schemeClr val="lt1">
            <a:alpha val="40000"/>
            <a:hueOff val="0"/>
            <a:satOff val="0"/>
            <a:lumOff val="0"/>
            <a:alphaOff val="0"/>
          </a:schemeClr>
        </a:solidFill>
        <a:ln w="12700" cap="rnd" cmpd="sng" algn="ctr">
          <a:solidFill>
            <a:schemeClr val="accent6">
              <a:alpha val="90000"/>
              <a:hueOff val="0"/>
              <a:satOff val="0"/>
              <a:lumOff val="0"/>
              <a:alphaOff val="-8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1734" tIns="91440" rIns="91440" bIns="91440" numCol="1" spcCol="1270" anchor="ctr" anchorCtr="0">
          <a:noAutofit/>
        </a:bodyPr>
        <a:lstStyle/>
        <a:p>
          <a:pPr lvl="0" algn="l" defTabSz="1066800">
            <a:lnSpc>
              <a:spcPct val="90000"/>
            </a:lnSpc>
            <a:spcBef>
              <a:spcPct val="0"/>
            </a:spcBef>
            <a:spcAft>
              <a:spcPct val="35000"/>
            </a:spcAft>
          </a:pPr>
          <a:r>
            <a:rPr lang="en-US" sz="2400" kern="1200">
              <a:latin typeface="Avenir Next LT Pro" panose="020B0504020202020204" pitchFamily="34" charset="0"/>
            </a:rPr>
            <a:t>Trauma Informed Treatment Model </a:t>
          </a:r>
        </a:p>
      </dsp:txBody>
      <dsp:txXfrm>
        <a:off x="4716817" y="125431"/>
        <a:ext cx="4165672" cy="1301772"/>
      </dsp:txXfrm>
    </dsp:sp>
    <dsp:sp modelId="{546A7DB3-B4A7-4DF2-AAAF-15CEAED06D7E}">
      <dsp:nvSpPr>
        <dsp:cNvPr id="0" name=""/>
        <dsp:cNvSpPr/>
      </dsp:nvSpPr>
      <dsp:spPr>
        <a:xfrm>
          <a:off x="4552128" y="162710"/>
          <a:ext cx="893480" cy="916234"/>
        </a:xfrm>
        <a:prstGeom prst="rect">
          <a:avLst/>
        </a:prstGeom>
        <a:blipFill>
          <a:blip xmlns:r="http://schemas.openxmlformats.org/officeDocument/2006/relationships" r:embed="rId2" cstate="hqprint">
            <a:duotone>
              <a:schemeClr val="accent6">
                <a:alpha val="90000"/>
                <a:hueOff val="15978"/>
                <a:satOff val="-603"/>
                <a:lumOff val="2109"/>
                <a:alphaOff val="-8000"/>
                <a:shade val="20000"/>
                <a:satMod val="200000"/>
              </a:schemeClr>
              <a:schemeClr val="accent6">
                <a:alpha val="90000"/>
                <a:hueOff val="15978"/>
                <a:satOff val="-603"/>
                <a:lumOff val="2109"/>
                <a:alphaOff val="-8000"/>
                <a:tint val="12000"/>
                <a:satMod val="190000"/>
              </a:schemeClr>
            </a:duotone>
            <a:extLst>
              <a:ext uri="{28A0092B-C50C-407E-A947-70E740481C1C}">
                <a14:useLocalDpi xmlns:a14="http://schemas.microsoft.com/office/drawing/2010/main" val="0"/>
              </a:ext>
            </a:extLst>
          </a:blip>
          <a:srcRect/>
          <a:stretch>
            <a:fillRect l="-38000" r="-38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A08D5F-76F6-4A89-8C66-1915916395B7}">
      <dsp:nvSpPr>
        <dsp:cNvPr id="0" name=""/>
        <dsp:cNvSpPr/>
      </dsp:nvSpPr>
      <dsp:spPr>
        <a:xfrm>
          <a:off x="168967" y="1576184"/>
          <a:ext cx="4165672" cy="1301772"/>
        </a:xfrm>
        <a:prstGeom prst="rect">
          <a:avLst/>
        </a:prstGeom>
        <a:solidFill>
          <a:schemeClr val="lt1">
            <a:alpha val="40000"/>
            <a:hueOff val="0"/>
            <a:satOff val="0"/>
            <a:lumOff val="0"/>
            <a:alphaOff val="0"/>
          </a:schemeClr>
        </a:solidFill>
        <a:ln w="12700" cap="rnd" cmpd="sng" algn="ctr">
          <a:solidFill>
            <a:schemeClr val="accent6">
              <a:alpha val="90000"/>
              <a:hueOff val="0"/>
              <a:satOff val="0"/>
              <a:lumOff val="0"/>
              <a:alphaOff val="-16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1734" tIns="91440" rIns="91440" bIns="91440" numCol="1" spcCol="1270" anchor="ctr" anchorCtr="0">
          <a:noAutofit/>
        </a:bodyPr>
        <a:lstStyle/>
        <a:p>
          <a:pPr lvl="0" algn="l" defTabSz="1066800">
            <a:lnSpc>
              <a:spcPct val="90000"/>
            </a:lnSpc>
            <a:spcBef>
              <a:spcPct val="0"/>
            </a:spcBef>
            <a:spcAft>
              <a:spcPct val="35000"/>
            </a:spcAft>
          </a:pPr>
          <a:r>
            <a:rPr lang="en-US" sz="2400" kern="1200">
              <a:latin typeface="Avenir Next LT Pro" panose="020B0504020202020204" pitchFamily="34" charset="0"/>
            </a:rPr>
            <a:t>Availability of Clinical Services </a:t>
          </a:r>
        </a:p>
      </dsp:txBody>
      <dsp:txXfrm>
        <a:off x="168967" y="1576184"/>
        <a:ext cx="4165672" cy="1301772"/>
      </dsp:txXfrm>
    </dsp:sp>
    <dsp:sp modelId="{2E1006A1-0249-472C-AE23-1E6918A3BDD5}">
      <dsp:nvSpPr>
        <dsp:cNvPr id="0" name=""/>
        <dsp:cNvSpPr/>
      </dsp:nvSpPr>
      <dsp:spPr>
        <a:xfrm>
          <a:off x="4278" y="1613464"/>
          <a:ext cx="893480" cy="916234"/>
        </a:xfrm>
        <a:prstGeom prst="rect">
          <a:avLst/>
        </a:prstGeom>
        <a:blipFill>
          <a:blip xmlns:r="http://schemas.openxmlformats.org/officeDocument/2006/relationships" r:embed="rId3" cstate="hqprint">
            <a:duotone>
              <a:schemeClr val="accent6">
                <a:alpha val="90000"/>
                <a:hueOff val="31956"/>
                <a:satOff val="-1207"/>
                <a:lumOff val="4217"/>
                <a:alphaOff val="-16000"/>
                <a:shade val="20000"/>
                <a:satMod val="200000"/>
              </a:schemeClr>
              <a:schemeClr val="accent6">
                <a:alpha val="90000"/>
                <a:hueOff val="31956"/>
                <a:satOff val="-1207"/>
                <a:lumOff val="4217"/>
                <a:alphaOff val="-16000"/>
                <a:tint val="12000"/>
                <a:satMod val="190000"/>
              </a:schemeClr>
            </a:duotone>
            <a:extLst>
              <a:ext uri="{28A0092B-C50C-407E-A947-70E740481C1C}">
                <a14:useLocalDpi xmlns:a14="http://schemas.microsoft.com/office/drawing/2010/main" val="0"/>
              </a:ext>
            </a:extLst>
          </a:blip>
          <a:srcRect/>
          <a:stretch>
            <a:fillRect t="-2000" b="-2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247298-5352-4500-A70F-863A67AA39AF}">
      <dsp:nvSpPr>
        <dsp:cNvPr id="0" name=""/>
        <dsp:cNvSpPr/>
      </dsp:nvSpPr>
      <dsp:spPr>
        <a:xfrm>
          <a:off x="4716817" y="1576184"/>
          <a:ext cx="4165672" cy="1301772"/>
        </a:xfrm>
        <a:prstGeom prst="rect">
          <a:avLst/>
        </a:prstGeom>
        <a:solidFill>
          <a:schemeClr val="lt1">
            <a:alpha val="40000"/>
            <a:hueOff val="0"/>
            <a:satOff val="0"/>
            <a:lumOff val="0"/>
            <a:alphaOff val="0"/>
          </a:schemeClr>
        </a:solidFill>
        <a:ln w="12700" cap="rnd" cmpd="sng" algn="ctr">
          <a:solidFill>
            <a:schemeClr val="accent6">
              <a:alpha val="90000"/>
              <a:hueOff val="0"/>
              <a:satOff val="0"/>
              <a:lumOff val="0"/>
              <a:alphaOff val="-24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1734" tIns="91440" rIns="91440" bIns="91440" numCol="1" spcCol="1270" anchor="ctr" anchorCtr="0">
          <a:noAutofit/>
        </a:bodyPr>
        <a:lstStyle/>
        <a:p>
          <a:pPr lvl="0" algn="l" defTabSz="1066800">
            <a:lnSpc>
              <a:spcPct val="90000"/>
            </a:lnSpc>
            <a:spcBef>
              <a:spcPct val="0"/>
            </a:spcBef>
            <a:spcAft>
              <a:spcPct val="35000"/>
            </a:spcAft>
          </a:pPr>
          <a:r>
            <a:rPr lang="en-US" sz="2400" kern="1200">
              <a:latin typeface="Avenir Next LT Pro" panose="020B0504020202020204" pitchFamily="34" charset="0"/>
            </a:rPr>
            <a:t>Family Engagement </a:t>
          </a:r>
        </a:p>
      </dsp:txBody>
      <dsp:txXfrm>
        <a:off x="4716817" y="1576184"/>
        <a:ext cx="4165672" cy="1301772"/>
      </dsp:txXfrm>
    </dsp:sp>
    <dsp:sp modelId="{1CD771FD-EFB3-4D56-8A79-2D3BA9D616BF}">
      <dsp:nvSpPr>
        <dsp:cNvPr id="0" name=""/>
        <dsp:cNvSpPr/>
      </dsp:nvSpPr>
      <dsp:spPr>
        <a:xfrm>
          <a:off x="4552128" y="1613464"/>
          <a:ext cx="893480" cy="916234"/>
        </a:xfrm>
        <a:prstGeom prst="rect">
          <a:avLst/>
        </a:prstGeom>
        <a:blipFill>
          <a:blip xmlns:r="http://schemas.openxmlformats.org/officeDocument/2006/relationships" r:embed="rId4" cstate="hqprint">
            <a:duotone>
              <a:schemeClr val="accent6">
                <a:alpha val="90000"/>
                <a:hueOff val="47934"/>
                <a:satOff val="-1810"/>
                <a:lumOff val="6326"/>
                <a:alphaOff val="-24000"/>
                <a:shade val="20000"/>
                <a:satMod val="200000"/>
              </a:schemeClr>
              <a:schemeClr val="accent6">
                <a:alpha val="90000"/>
                <a:hueOff val="47934"/>
                <a:satOff val="-1810"/>
                <a:lumOff val="6326"/>
                <a:alphaOff val="-24000"/>
                <a:tint val="12000"/>
                <a:satMod val="190000"/>
              </a:schemeClr>
            </a:duotone>
            <a:extLst>
              <a:ext uri="{28A0092B-C50C-407E-A947-70E740481C1C}">
                <a14:useLocalDpi xmlns:a14="http://schemas.microsoft.com/office/drawing/2010/main" val="0"/>
              </a:ext>
            </a:extLst>
          </a:blip>
          <a:srcRect/>
          <a:stretch>
            <a:fillRect l="-10000" r="-10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2AFA9B-E48B-495C-93AE-98C0B3A2482A}">
      <dsp:nvSpPr>
        <dsp:cNvPr id="0" name=""/>
        <dsp:cNvSpPr/>
      </dsp:nvSpPr>
      <dsp:spPr>
        <a:xfrm>
          <a:off x="168967" y="3026938"/>
          <a:ext cx="4165672" cy="1301772"/>
        </a:xfrm>
        <a:prstGeom prst="rect">
          <a:avLst/>
        </a:prstGeom>
        <a:solidFill>
          <a:schemeClr val="lt1">
            <a:alpha val="40000"/>
            <a:hueOff val="0"/>
            <a:satOff val="0"/>
            <a:lumOff val="0"/>
            <a:alphaOff val="0"/>
          </a:schemeClr>
        </a:solidFill>
        <a:ln w="12700" cap="rnd" cmpd="sng" algn="ctr">
          <a:solidFill>
            <a:schemeClr val="accent6">
              <a:alpha val="90000"/>
              <a:hueOff val="0"/>
              <a:satOff val="0"/>
              <a:lumOff val="0"/>
              <a:alphaOff val="-32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1734" tIns="91440" rIns="91440" bIns="91440" numCol="1" spcCol="1270" anchor="ctr" anchorCtr="0">
          <a:noAutofit/>
        </a:bodyPr>
        <a:lstStyle/>
        <a:p>
          <a:pPr lvl="0" algn="l" defTabSz="1066800">
            <a:lnSpc>
              <a:spcPct val="90000"/>
            </a:lnSpc>
            <a:spcBef>
              <a:spcPct val="0"/>
            </a:spcBef>
            <a:spcAft>
              <a:spcPct val="35000"/>
            </a:spcAft>
          </a:pPr>
          <a:r>
            <a:rPr lang="en-US" sz="2400" kern="1200">
              <a:latin typeface="Avenir Next LT Pro" panose="020B0504020202020204" pitchFamily="34" charset="0"/>
            </a:rPr>
            <a:t>Background Screening Requirements  </a:t>
          </a:r>
        </a:p>
      </dsp:txBody>
      <dsp:txXfrm>
        <a:off x="168967" y="3026938"/>
        <a:ext cx="4165672" cy="1301772"/>
      </dsp:txXfrm>
    </dsp:sp>
    <dsp:sp modelId="{DDE6FF6D-E8D0-4704-ADD0-5003AF51AEDC}">
      <dsp:nvSpPr>
        <dsp:cNvPr id="0" name=""/>
        <dsp:cNvSpPr/>
      </dsp:nvSpPr>
      <dsp:spPr>
        <a:xfrm>
          <a:off x="4278" y="3064217"/>
          <a:ext cx="893480" cy="916234"/>
        </a:xfrm>
        <a:prstGeom prst="rect">
          <a:avLst/>
        </a:prstGeom>
        <a:blipFill>
          <a:blip xmlns:r="http://schemas.openxmlformats.org/officeDocument/2006/relationships" r:embed="rId5" cstate="hqprint">
            <a:duotone>
              <a:schemeClr val="accent6">
                <a:alpha val="90000"/>
                <a:hueOff val="63913"/>
                <a:satOff val="-2414"/>
                <a:lumOff val="8434"/>
                <a:alphaOff val="-32000"/>
                <a:shade val="20000"/>
                <a:satMod val="200000"/>
              </a:schemeClr>
              <a:schemeClr val="accent6">
                <a:alpha val="90000"/>
                <a:hueOff val="63913"/>
                <a:satOff val="-2414"/>
                <a:lumOff val="8434"/>
                <a:alphaOff val="-32000"/>
                <a:tint val="12000"/>
                <a:satMod val="190000"/>
              </a:schemeClr>
            </a:duotone>
            <a:extLst>
              <a:ext uri="{28A0092B-C50C-407E-A947-70E740481C1C}">
                <a14:useLocalDpi xmlns:a14="http://schemas.microsoft.com/office/drawing/2010/main" val="0"/>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5C837A-5DD1-49C9-BE57-001BCEDDC498}">
      <dsp:nvSpPr>
        <dsp:cNvPr id="0" name=""/>
        <dsp:cNvSpPr/>
      </dsp:nvSpPr>
      <dsp:spPr>
        <a:xfrm>
          <a:off x="4716817" y="3026938"/>
          <a:ext cx="4165672" cy="1301772"/>
        </a:xfrm>
        <a:prstGeom prst="rect">
          <a:avLst/>
        </a:prstGeom>
        <a:solidFill>
          <a:schemeClr val="lt1">
            <a:alpha val="40000"/>
            <a:hueOff val="0"/>
            <a:satOff val="0"/>
            <a:lumOff val="0"/>
            <a:alphaOff val="0"/>
          </a:schemeClr>
        </a:solidFill>
        <a:ln w="12700" cap="rnd" cmpd="sng" algn="ctr">
          <a:solidFill>
            <a:schemeClr val="accent6">
              <a:alpha val="90000"/>
              <a:hueOff val="0"/>
              <a:satOff val="0"/>
              <a:lumOff val="0"/>
              <a:alphaOff val="-4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1734" tIns="91440" rIns="91440" bIns="91440" numCol="1" spcCol="1270" anchor="ctr" anchorCtr="0">
          <a:noAutofit/>
        </a:bodyPr>
        <a:lstStyle/>
        <a:p>
          <a:pPr lvl="0" algn="l" defTabSz="1066800">
            <a:lnSpc>
              <a:spcPct val="90000"/>
            </a:lnSpc>
            <a:spcBef>
              <a:spcPct val="0"/>
            </a:spcBef>
            <a:spcAft>
              <a:spcPct val="35000"/>
            </a:spcAft>
          </a:pPr>
          <a:r>
            <a:rPr lang="en-US" sz="2400" kern="1200">
              <a:latin typeface="Avenir Next LT Pro" panose="020B0504020202020204" pitchFamily="34" charset="0"/>
            </a:rPr>
            <a:t>Discharge and Aftercare Support </a:t>
          </a:r>
        </a:p>
      </dsp:txBody>
      <dsp:txXfrm>
        <a:off x="4716817" y="3026938"/>
        <a:ext cx="4165672" cy="1301772"/>
      </dsp:txXfrm>
    </dsp:sp>
    <dsp:sp modelId="{A771937D-E504-4FAB-B2E5-F94436028C92}">
      <dsp:nvSpPr>
        <dsp:cNvPr id="0" name=""/>
        <dsp:cNvSpPr/>
      </dsp:nvSpPr>
      <dsp:spPr>
        <a:xfrm>
          <a:off x="4552128" y="3064217"/>
          <a:ext cx="893480" cy="916234"/>
        </a:xfrm>
        <a:prstGeom prst="rect">
          <a:avLst/>
        </a:prstGeom>
        <a:blipFill>
          <a:blip xmlns:r="http://schemas.openxmlformats.org/officeDocument/2006/relationships" r:embed="rId6" cstate="hqprint">
            <a:duotone>
              <a:schemeClr val="accent6">
                <a:alpha val="90000"/>
                <a:hueOff val="79891"/>
                <a:satOff val="-3017"/>
                <a:lumOff val="10543"/>
                <a:alphaOff val="-40000"/>
                <a:shade val="20000"/>
                <a:satMod val="200000"/>
              </a:schemeClr>
              <a:schemeClr val="accent6">
                <a:alpha val="90000"/>
                <a:hueOff val="79891"/>
                <a:satOff val="-3017"/>
                <a:lumOff val="10543"/>
                <a:alphaOff val="-40000"/>
                <a:tint val="12000"/>
                <a:satMod val="190000"/>
              </a:schemeClr>
            </a:duotone>
            <a:extLst>
              <a:ext uri="{28A0092B-C50C-407E-A947-70E740481C1C}">
                <a14:useLocalDpi xmlns:a14="http://schemas.microsoft.com/office/drawing/2010/main" val="0"/>
              </a:ext>
            </a:extLst>
          </a:blip>
          <a:srcRect/>
          <a:stretch>
            <a:fillRect l="-1000" r="-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821B0-E1B8-4FE8-8A6D-364C60E30F48}">
      <dsp:nvSpPr>
        <dsp:cNvPr id="0" name=""/>
        <dsp:cNvSpPr/>
      </dsp:nvSpPr>
      <dsp:spPr>
        <a:xfrm>
          <a:off x="1042178" y="1379"/>
          <a:ext cx="2954526" cy="1772715"/>
        </a:xfrm>
        <a:prstGeom prst="round2SameRect">
          <a:avLst/>
        </a:prstGeom>
        <a:solidFill>
          <a:schemeClr val="accent6">
            <a:shade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latin typeface="Avenir Next LT Pro" panose="020B0504020202020204" pitchFamily="34" charset="0"/>
            </a:rPr>
            <a:t>Commission on Accreditation of Rehabilitation Facilities (CARF)</a:t>
          </a:r>
        </a:p>
      </dsp:txBody>
      <dsp:txXfrm>
        <a:off x="1128715" y="87916"/>
        <a:ext cx="2781452" cy="1686178"/>
      </dsp:txXfrm>
    </dsp:sp>
    <dsp:sp modelId="{BB35A56A-989C-44F8-95EF-2FC40160F7B1}">
      <dsp:nvSpPr>
        <dsp:cNvPr id="0" name=""/>
        <dsp:cNvSpPr/>
      </dsp:nvSpPr>
      <dsp:spPr>
        <a:xfrm>
          <a:off x="4292157" y="1379"/>
          <a:ext cx="2954526" cy="1772715"/>
        </a:xfrm>
        <a:prstGeom prst="round2SameRect">
          <a:avLst/>
        </a:prstGeom>
        <a:solidFill>
          <a:srgbClr val="76A68D"/>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latin typeface="Avenir Next LT Pro" panose="020B0504020202020204" pitchFamily="34" charset="0"/>
            </a:rPr>
            <a:t>The Joint Commission, formerly known as Joint Commission on Accreditation of Healthcare Organizations (JCAHO)</a:t>
          </a:r>
        </a:p>
      </dsp:txBody>
      <dsp:txXfrm>
        <a:off x="4378694" y="87916"/>
        <a:ext cx="2781452" cy="1686178"/>
      </dsp:txXfrm>
    </dsp:sp>
    <dsp:sp modelId="{B3BDC934-5F50-475A-B089-E2CE7FB451A7}">
      <dsp:nvSpPr>
        <dsp:cNvPr id="0" name=""/>
        <dsp:cNvSpPr/>
      </dsp:nvSpPr>
      <dsp:spPr>
        <a:xfrm>
          <a:off x="1042178" y="2069548"/>
          <a:ext cx="2954526" cy="1772715"/>
        </a:xfrm>
        <a:prstGeom prst="round2SameRect">
          <a:avLst/>
        </a:prstGeom>
        <a:solidFill>
          <a:schemeClr val="accent6">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latin typeface="Avenir Next LT Pro" panose="020B0504020202020204" pitchFamily="34" charset="0"/>
            </a:rPr>
            <a:t>Council on Accreditation (COA) </a:t>
          </a:r>
        </a:p>
      </dsp:txBody>
      <dsp:txXfrm>
        <a:off x="1128715" y="2156085"/>
        <a:ext cx="2781452" cy="1686178"/>
      </dsp:txXfrm>
    </dsp:sp>
    <dsp:sp modelId="{2B49DA59-1947-4990-B709-C0707144617C}">
      <dsp:nvSpPr>
        <dsp:cNvPr id="0" name=""/>
        <dsp:cNvSpPr/>
      </dsp:nvSpPr>
      <dsp:spPr>
        <a:xfrm>
          <a:off x="4292157" y="2069548"/>
          <a:ext cx="2954526" cy="1772715"/>
        </a:xfrm>
        <a:prstGeom prst="round2SameRect">
          <a:avLst/>
        </a:prstGeom>
        <a:solidFill>
          <a:schemeClr val="accent6">
            <a:shade val="50000"/>
            <a:hueOff val="219625"/>
            <a:satOff val="-2303"/>
            <a:lumOff val="2126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latin typeface="Avenir Next LT Pro" panose="020B0504020202020204" pitchFamily="34" charset="0"/>
            </a:rPr>
            <a:t>Any other not-for-profit accrediting agency approved by the Children’s Bureau </a:t>
          </a:r>
        </a:p>
        <a:p>
          <a:pPr marL="114300" lvl="1" indent="-114300" algn="l" defTabSz="622300">
            <a:lnSpc>
              <a:spcPct val="90000"/>
            </a:lnSpc>
            <a:spcBef>
              <a:spcPct val="0"/>
            </a:spcBef>
            <a:spcAft>
              <a:spcPct val="15000"/>
            </a:spcAft>
            <a:buChar char="••"/>
          </a:pPr>
          <a:r>
            <a:rPr lang="en-US" sz="1400" kern="1200">
              <a:latin typeface="Avenir Next LT Pro" panose="020B0504020202020204" pitchFamily="34" charset="0"/>
            </a:rPr>
            <a:t>Send request to regional licensing team</a:t>
          </a:r>
        </a:p>
      </dsp:txBody>
      <dsp:txXfrm>
        <a:off x="4378694" y="2156085"/>
        <a:ext cx="2781452" cy="168617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0CAE1-8B16-41CC-BB97-A9AA3C72EB6D}">
      <dsp:nvSpPr>
        <dsp:cNvPr id="0" name=""/>
        <dsp:cNvSpPr/>
      </dsp:nvSpPr>
      <dsp:spPr>
        <a:xfrm>
          <a:off x="330592" y="382041"/>
          <a:ext cx="1902412" cy="1521930"/>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l="-10000" r="-10000"/>
          </a:stretch>
        </a:blip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3B0465-6898-4495-BD04-2F4583F0B7B3}">
      <dsp:nvSpPr>
        <dsp:cNvPr id="0" name=""/>
        <dsp:cNvSpPr/>
      </dsp:nvSpPr>
      <dsp:spPr>
        <a:xfrm>
          <a:off x="7015" y="1577350"/>
          <a:ext cx="2726812" cy="1810510"/>
        </a:xfrm>
        <a:prstGeom prst="wedgeRectCallout">
          <a:avLst>
            <a:gd name="adj1" fmla="val 20250"/>
            <a:gd name="adj2" fmla="val -60700"/>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Avenir Next LT Pro" panose="020B0504020202020204" pitchFamily="34" charset="0"/>
            </a:rPr>
            <a:t>Responsible for the development of service and treatment plans</a:t>
          </a:r>
        </a:p>
      </dsp:txBody>
      <dsp:txXfrm>
        <a:off x="7015" y="1577350"/>
        <a:ext cx="2726812" cy="1810510"/>
      </dsp:txXfrm>
    </dsp:sp>
    <dsp:sp modelId="{63E05306-32D7-4783-8B93-6A46F384E33A}">
      <dsp:nvSpPr>
        <dsp:cNvPr id="0" name=""/>
        <dsp:cNvSpPr/>
      </dsp:nvSpPr>
      <dsp:spPr>
        <a:xfrm>
          <a:off x="3310613" y="382041"/>
          <a:ext cx="1902412" cy="1521930"/>
        </a:xfrm>
        <a:prstGeom prst="rect">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l="-21000" r="-21000"/>
          </a:stretch>
        </a:blip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6324FA-1C46-42C8-A8BE-5F3C5920E9D5}">
      <dsp:nvSpPr>
        <dsp:cNvPr id="0" name=""/>
        <dsp:cNvSpPr/>
      </dsp:nvSpPr>
      <dsp:spPr>
        <a:xfrm>
          <a:off x="2987037" y="1566715"/>
          <a:ext cx="2726812" cy="1810510"/>
        </a:xfrm>
        <a:prstGeom prst="wedgeRectCallout">
          <a:avLst>
            <a:gd name="adj1" fmla="val 20250"/>
            <a:gd name="adj2" fmla="val -60700"/>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Avenir Next LT Pro" panose="020B0504020202020204" pitchFamily="34" charset="0"/>
            </a:rPr>
            <a:t>Policy/Documentation</a:t>
          </a:r>
        </a:p>
      </dsp:txBody>
      <dsp:txXfrm>
        <a:off x="2987037" y="1566715"/>
        <a:ext cx="2726812" cy="1810510"/>
      </dsp:txXfrm>
    </dsp:sp>
    <dsp:sp modelId="{D86015ED-98F2-4DBB-BA17-44C2E164D6DA}">
      <dsp:nvSpPr>
        <dsp:cNvPr id="0" name=""/>
        <dsp:cNvSpPr/>
      </dsp:nvSpPr>
      <dsp:spPr>
        <a:xfrm>
          <a:off x="6290635" y="345457"/>
          <a:ext cx="1902412" cy="1521930"/>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l="-10000" r="-10000"/>
          </a:stretch>
        </a:blip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73E256-95FB-489F-B22B-8E3A819D075D}">
      <dsp:nvSpPr>
        <dsp:cNvPr id="0" name=""/>
        <dsp:cNvSpPr/>
      </dsp:nvSpPr>
      <dsp:spPr>
        <a:xfrm>
          <a:off x="5967058" y="1561043"/>
          <a:ext cx="2726812" cy="1810510"/>
        </a:xfrm>
        <a:prstGeom prst="wedgeRectCallout">
          <a:avLst>
            <a:gd name="adj1" fmla="val 20250"/>
            <a:gd name="adj2" fmla="val -60700"/>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Avenir Next LT Pro" panose="020B0504020202020204" pitchFamily="34" charset="0"/>
            </a:rPr>
            <a:t>Optional Resource: The National Child Traumatic Stress Network (NCTSN)</a:t>
          </a:r>
        </a:p>
      </dsp:txBody>
      <dsp:txXfrm>
        <a:off x="5967058" y="1561043"/>
        <a:ext cx="2726812" cy="18105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54406-9CAE-4BAA-AE36-4492782C6856}">
      <dsp:nvSpPr>
        <dsp:cNvPr id="0" name=""/>
        <dsp:cNvSpPr/>
      </dsp:nvSpPr>
      <dsp:spPr>
        <a:xfrm>
          <a:off x="0" y="0"/>
          <a:ext cx="6797675" cy="0"/>
        </a:xfrm>
        <a:prstGeom prst="line">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w="12700"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74D46CE0-9510-45A7-98E0-0AEFCA5DB27C}">
      <dsp:nvSpPr>
        <dsp:cNvPr id="0" name=""/>
        <dsp:cNvSpPr/>
      </dsp:nvSpPr>
      <dsp:spPr>
        <a:xfrm>
          <a:off x="0" y="0"/>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lvl="0" algn="l" defTabSz="1733550">
            <a:lnSpc>
              <a:spcPct val="90000"/>
            </a:lnSpc>
            <a:spcBef>
              <a:spcPct val="0"/>
            </a:spcBef>
            <a:spcAft>
              <a:spcPct val="35000"/>
            </a:spcAft>
          </a:pPr>
          <a:r>
            <a:rPr lang="en-US" sz="3900" kern="1200"/>
            <a:t>History of Family First Prevention Services Act</a:t>
          </a:r>
        </a:p>
      </dsp:txBody>
      <dsp:txXfrm>
        <a:off x="0" y="0"/>
        <a:ext cx="6797675" cy="1412477"/>
      </dsp:txXfrm>
    </dsp:sp>
    <dsp:sp modelId="{925CFB13-069A-474D-8B53-8081792B6319}">
      <dsp:nvSpPr>
        <dsp:cNvPr id="0" name=""/>
        <dsp:cNvSpPr/>
      </dsp:nvSpPr>
      <dsp:spPr>
        <a:xfrm>
          <a:off x="0" y="1412478"/>
          <a:ext cx="6797675" cy="0"/>
        </a:xfrm>
        <a:prstGeom prst="line">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AD9D9686-3EFC-40B3-8039-9FF0FB0BC9DE}">
      <dsp:nvSpPr>
        <dsp:cNvPr id="0" name=""/>
        <dsp:cNvSpPr/>
      </dsp:nvSpPr>
      <dsp:spPr>
        <a:xfrm>
          <a:off x="0" y="1412477"/>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lvl="0" algn="l" defTabSz="1733550">
            <a:lnSpc>
              <a:spcPct val="90000"/>
            </a:lnSpc>
            <a:spcBef>
              <a:spcPct val="0"/>
            </a:spcBef>
            <a:spcAft>
              <a:spcPct val="35000"/>
            </a:spcAft>
          </a:pPr>
          <a:r>
            <a:rPr lang="en-US" sz="3900" kern="1200"/>
            <a:t>Why This, Why Now</a:t>
          </a:r>
        </a:p>
      </dsp:txBody>
      <dsp:txXfrm>
        <a:off x="0" y="1412477"/>
        <a:ext cx="6797675" cy="1412477"/>
      </dsp:txXfrm>
    </dsp:sp>
    <dsp:sp modelId="{B0068ACF-2B4A-48AD-A299-B91A268B01E1}">
      <dsp:nvSpPr>
        <dsp:cNvPr id="0" name=""/>
        <dsp:cNvSpPr/>
      </dsp:nvSpPr>
      <dsp:spPr>
        <a:xfrm>
          <a:off x="0" y="2824956"/>
          <a:ext cx="6797675" cy="0"/>
        </a:xfrm>
        <a:prstGeom prst="line">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w="12700" cap="flat" cmpd="sng" algn="ctr">
          <a:solidFill>
            <a:schemeClr val="accent4">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4858AC4F-BA38-4616-BD01-900707FB9347}">
      <dsp:nvSpPr>
        <dsp:cNvPr id="0" name=""/>
        <dsp:cNvSpPr/>
      </dsp:nvSpPr>
      <dsp:spPr>
        <a:xfrm>
          <a:off x="0" y="2824955"/>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lvl="0" algn="l" defTabSz="1733550">
            <a:lnSpc>
              <a:spcPct val="90000"/>
            </a:lnSpc>
            <a:spcBef>
              <a:spcPct val="0"/>
            </a:spcBef>
            <a:spcAft>
              <a:spcPct val="35000"/>
            </a:spcAft>
          </a:pPr>
          <a:r>
            <a:rPr lang="en-US" sz="3900" kern="1200"/>
            <a:t>End Goals of FFPSA</a:t>
          </a:r>
        </a:p>
      </dsp:txBody>
      <dsp:txXfrm>
        <a:off x="0" y="2824955"/>
        <a:ext cx="6797675" cy="1412477"/>
      </dsp:txXfrm>
    </dsp:sp>
    <dsp:sp modelId="{EE7AC3F5-B01F-4AC8-B23E-D7D3C842E132}">
      <dsp:nvSpPr>
        <dsp:cNvPr id="0" name=""/>
        <dsp:cNvSpPr/>
      </dsp:nvSpPr>
      <dsp:spPr>
        <a:xfrm>
          <a:off x="0" y="4237434"/>
          <a:ext cx="6797675" cy="0"/>
        </a:xfrm>
        <a:prstGeom prst="line">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w="12700" cap="flat" cmpd="sng" algn="ctr">
          <a:solidFill>
            <a:schemeClr val="accent5">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C4107D30-5185-47DC-81A4-CA00C2A6A38F}">
      <dsp:nvSpPr>
        <dsp:cNvPr id="0" name=""/>
        <dsp:cNvSpPr/>
      </dsp:nvSpPr>
      <dsp:spPr>
        <a:xfrm>
          <a:off x="0" y="4237433"/>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lvl="0" algn="l" defTabSz="1733550">
            <a:lnSpc>
              <a:spcPct val="90000"/>
            </a:lnSpc>
            <a:spcBef>
              <a:spcPct val="0"/>
            </a:spcBef>
            <a:spcAft>
              <a:spcPct val="35000"/>
            </a:spcAft>
          </a:pPr>
          <a:r>
            <a:rPr lang="en-US" sz="3900" kern="1200"/>
            <a:t>FFPSA Provisions</a:t>
          </a:r>
        </a:p>
      </dsp:txBody>
      <dsp:txXfrm>
        <a:off x="0" y="4237433"/>
        <a:ext cx="6797675" cy="141247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0CBB5-315C-40D0-973E-22B1AE3D4DD3}">
      <dsp:nvSpPr>
        <dsp:cNvPr id="0" name=""/>
        <dsp:cNvSpPr/>
      </dsp:nvSpPr>
      <dsp:spPr>
        <a:xfrm rot="5400000">
          <a:off x="4281066" y="-1254233"/>
          <a:ext cx="1880391" cy="4614613"/>
        </a:xfrm>
        <a:prstGeom prst="round2SameRect">
          <a:avLst/>
        </a:prstGeom>
        <a:solidFill>
          <a:schemeClr val="accent5">
            <a:tint val="40000"/>
            <a:alpha val="90000"/>
            <a:hueOff val="0"/>
            <a:satOff val="0"/>
            <a:lumOff val="0"/>
            <a:alphaOff val="0"/>
          </a:schemeClr>
        </a:solidFill>
        <a:ln w="19050"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a:latin typeface="Avenir Next LT Pro" panose="020B0504020202020204" pitchFamily="34" charset="0"/>
            </a:rPr>
            <a:t>Treatment program</a:t>
          </a:r>
        </a:p>
        <a:p>
          <a:pPr marL="228600" lvl="1" indent="-228600" algn="l" defTabSz="977900">
            <a:lnSpc>
              <a:spcPct val="90000"/>
            </a:lnSpc>
            <a:spcBef>
              <a:spcPct val="0"/>
            </a:spcBef>
            <a:spcAft>
              <a:spcPct val="15000"/>
            </a:spcAft>
            <a:buChar char="••"/>
          </a:pPr>
          <a:r>
            <a:rPr lang="en-US" sz="2200" kern="1200">
              <a:latin typeface="Avenir Next LT Pro" panose="020B0504020202020204" pitchFamily="34" charset="0"/>
            </a:rPr>
            <a:t>Inclusion in family therapy</a:t>
          </a:r>
        </a:p>
        <a:p>
          <a:pPr marL="228600" lvl="1" indent="-228600" algn="l" defTabSz="977900">
            <a:lnSpc>
              <a:spcPct val="90000"/>
            </a:lnSpc>
            <a:spcBef>
              <a:spcPct val="0"/>
            </a:spcBef>
            <a:spcAft>
              <a:spcPct val="15000"/>
            </a:spcAft>
            <a:buChar char="••"/>
          </a:pPr>
          <a:r>
            <a:rPr lang="en-US" sz="2200" kern="1200">
              <a:latin typeface="Avenir Next LT Pro" panose="020B0504020202020204" pitchFamily="34" charset="0"/>
            </a:rPr>
            <a:t>Outreach to family members, including siblings</a:t>
          </a:r>
        </a:p>
      </dsp:txBody>
      <dsp:txXfrm rot="-5400000">
        <a:off x="2913956" y="204670"/>
        <a:ext cx="4522820" cy="1696805"/>
      </dsp:txXfrm>
    </dsp:sp>
    <dsp:sp modelId="{D1689DFE-A23E-41A4-8CE3-3538C61C8EF5}">
      <dsp:nvSpPr>
        <dsp:cNvPr id="0" name=""/>
        <dsp:cNvSpPr/>
      </dsp:nvSpPr>
      <dsp:spPr>
        <a:xfrm>
          <a:off x="149758" y="52"/>
          <a:ext cx="2764197" cy="2106041"/>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b="1" i="0" kern="1200">
              <a:latin typeface="+mj-lt"/>
            </a:rPr>
            <a:t>Family Engagement Requirements</a:t>
          </a:r>
        </a:p>
      </dsp:txBody>
      <dsp:txXfrm>
        <a:off x="252566" y="102860"/>
        <a:ext cx="2558581" cy="1900425"/>
      </dsp:txXfrm>
    </dsp:sp>
    <dsp:sp modelId="{A450900D-A197-4ECF-AE0B-01F6D0D4EA29}">
      <dsp:nvSpPr>
        <dsp:cNvPr id="0" name=""/>
        <dsp:cNvSpPr/>
      </dsp:nvSpPr>
      <dsp:spPr>
        <a:xfrm rot="5400000">
          <a:off x="4293650" y="1019430"/>
          <a:ext cx="1865598" cy="4553727"/>
        </a:xfrm>
        <a:prstGeom prst="round2SameRect">
          <a:avLst/>
        </a:prstGeom>
        <a:solidFill>
          <a:schemeClr val="accent5">
            <a:tint val="40000"/>
            <a:alpha val="90000"/>
            <a:hueOff val="-1915263"/>
            <a:satOff val="20210"/>
            <a:lumOff val="1998"/>
            <a:alphaOff val="0"/>
          </a:schemeClr>
        </a:solidFill>
        <a:ln w="19050" cap="rnd" cmpd="sng" algn="ctr">
          <a:solidFill>
            <a:schemeClr val="accent5">
              <a:tint val="40000"/>
              <a:alpha val="90000"/>
              <a:hueOff val="-1915263"/>
              <a:satOff val="20210"/>
              <a:lumOff val="19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a:latin typeface="Avenir Next LT Pro" panose="020B0504020202020204" pitchFamily="34" charset="0"/>
            </a:rPr>
            <a:t>Family integration into the treatment process and post-discharge</a:t>
          </a:r>
        </a:p>
        <a:p>
          <a:pPr marL="228600" lvl="1" indent="-228600" algn="l" defTabSz="977900">
            <a:lnSpc>
              <a:spcPct val="90000"/>
            </a:lnSpc>
            <a:spcBef>
              <a:spcPct val="0"/>
            </a:spcBef>
            <a:spcAft>
              <a:spcPct val="15000"/>
            </a:spcAft>
            <a:buChar char="••"/>
          </a:pPr>
          <a:r>
            <a:rPr lang="en-US" sz="2200" kern="1200">
              <a:latin typeface="Avenir Next LT Pro" panose="020B0504020202020204" pitchFamily="34" charset="0"/>
            </a:rPr>
            <a:t>Maintaining sibling connections</a:t>
          </a:r>
        </a:p>
      </dsp:txBody>
      <dsp:txXfrm rot="-5400000">
        <a:off x="2949586" y="2454566"/>
        <a:ext cx="4462656" cy="1683456"/>
      </dsp:txXfrm>
    </dsp:sp>
    <dsp:sp modelId="{538BE325-68A3-40AE-8F48-5FC68B5C094A}">
      <dsp:nvSpPr>
        <dsp:cNvPr id="0" name=""/>
        <dsp:cNvSpPr/>
      </dsp:nvSpPr>
      <dsp:spPr>
        <a:xfrm>
          <a:off x="149758" y="2211396"/>
          <a:ext cx="2764197" cy="2106041"/>
        </a:xfrm>
        <a:prstGeom prst="roundRect">
          <a:avLst/>
        </a:prstGeom>
        <a:solidFill>
          <a:schemeClr val="accent5">
            <a:hueOff val="-2615887"/>
            <a:satOff val="15563"/>
            <a:lumOff val="6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100000"/>
            </a:lnSpc>
            <a:spcBef>
              <a:spcPct val="0"/>
            </a:spcBef>
            <a:spcAft>
              <a:spcPct val="35000"/>
            </a:spcAft>
          </a:pPr>
          <a:r>
            <a:rPr lang="en-US" sz="2500" b="1" kern="1200">
              <a:latin typeface="+mj-lt"/>
            </a:rPr>
            <a:t>Family Engagement Documentation Requirements</a:t>
          </a:r>
        </a:p>
      </dsp:txBody>
      <dsp:txXfrm>
        <a:off x="252566" y="2314204"/>
        <a:ext cx="2558581" cy="190042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3E4F16-2311-427E-BCC2-B261CE8F9DD9}">
      <dsp:nvSpPr>
        <dsp:cNvPr id="0" name=""/>
        <dsp:cNvSpPr/>
      </dsp:nvSpPr>
      <dsp:spPr>
        <a:xfrm>
          <a:off x="2133748" y="296105"/>
          <a:ext cx="1789208" cy="1789208"/>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a:stretch>
        </a:blipFill>
        <a:ln w="19050" cap="rnd"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DA3904-DF41-49D3-9917-61128CB25986}">
      <dsp:nvSpPr>
        <dsp:cNvPr id="0" name=""/>
        <dsp:cNvSpPr/>
      </dsp:nvSpPr>
      <dsp:spPr>
        <a:xfrm>
          <a:off x="1837643" y="0"/>
          <a:ext cx="238" cy="4762841"/>
        </a:xfrm>
        <a:prstGeom prst="line">
          <a:avLst/>
        </a:prstGeom>
        <a:noFill/>
        <a:ln w="19050" cap="rnd"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127822-EB28-446E-9ED3-8B9944F422EE}">
      <dsp:nvSpPr>
        <dsp:cNvPr id="0" name=""/>
        <dsp:cNvSpPr/>
      </dsp:nvSpPr>
      <dsp:spPr>
        <a:xfrm>
          <a:off x="1837643" y="2381420"/>
          <a:ext cx="2381420" cy="2381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kern="1200">
              <a:latin typeface="Avenir Next LT Pro" panose="020B0504020202020204" pitchFamily="34" charset="0"/>
            </a:rPr>
            <a:t>Developed with input from the child, the child’s parent or guardian, foster parents, caregiver, Department, and guardian ad litem</a:t>
          </a:r>
        </a:p>
      </dsp:txBody>
      <dsp:txXfrm>
        <a:off x="1837643" y="2381420"/>
        <a:ext cx="2381420" cy="2381420"/>
      </dsp:txXfrm>
    </dsp:sp>
    <dsp:sp modelId="{5B35A799-6BD5-4EBB-BBED-40CD021C64F2}">
      <dsp:nvSpPr>
        <dsp:cNvPr id="0" name=""/>
        <dsp:cNvSpPr/>
      </dsp:nvSpPr>
      <dsp:spPr>
        <a:xfrm>
          <a:off x="4516251" y="296105"/>
          <a:ext cx="1789208" cy="1789208"/>
        </a:xfrm>
        <a:prstGeom prst="rect">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l="-28000" r="-28000"/>
          </a:stretch>
        </a:blipFill>
        <a:ln w="19050" cap="rnd" cmpd="sng" algn="ctr">
          <a:solidFill>
            <a:schemeClr val="accent6">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sp>
    <dsp:sp modelId="{7412BD66-7B49-4590-AB4B-F803A038C748}">
      <dsp:nvSpPr>
        <dsp:cNvPr id="0" name=""/>
        <dsp:cNvSpPr/>
      </dsp:nvSpPr>
      <dsp:spPr>
        <a:xfrm>
          <a:off x="4220145" y="0"/>
          <a:ext cx="238" cy="4762841"/>
        </a:xfrm>
        <a:prstGeom prst="line">
          <a:avLst/>
        </a:prstGeom>
        <a:noFill/>
        <a:ln w="19050" cap="rnd"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C40E80-E247-49C3-8114-803B6CF7E939}">
      <dsp:nvSpPr>
        <dsp:cNvPr id="0" name=""/>
        <dsp:cNvSpPr/>
      </dsp:nvSpPr>
      <dsp:spPr>
        <a:xfrm>
          <a:off x="4220145" y="2381420"/>
          <a:ext cx="2381420" cy="2381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kern="1200">
              <a:latin typeface="Avenir Next LT Pro" panose="020B0504020202020204" pitchFamily="34" charset="0"/>
            </a:rPr>
            <a:t>The child’s diagnosis shall be considered during discharge planning and development</a:t>
          </a:r>
        </a:p>
      </dsp:txBody>
      <dsp:txXfrm>
        <a:off x="4220145" y="2381420"/>
        <a:ext cx="2381420" cy="2381420"/>
      </dsp:txXfrm>
    </dsp:sp>
    <dsp:sp modelId="{883E8C33-ED01-457A-B3E3-41D20409C091}">
      <dsp:nvSpPr>
        <dsp:cNvPr id="0" name=""/>
        <dsp:cNvSpPr/>
      </dsp:nvSpPr>
      <dsp:spPr>
        <a:xfrm>
          <a:off x="6898754" y="296105"/>
          <a:ext cx="1789208" cy="1789208"/>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a:stretch>
        </a:blipFill>
        <a:ln w="19050" cap="rnd" cmpd="sng" algn="ctr">
          <a:solidFill>
            <a:schemeClr val="accent6">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A5B0AD33-6536-4CF9-9663-AF5A792A2A63}">
      <dsp:nvSpPr>
        <dsp:cNvPr id="0" name=""/>
        <dsp:cNvSpPr/>
      </dsp:nvSpPr>
      <dsp:spPr>
        <a:xfrm>
          <a:off x="6602648" y="0"/>
          <a:ext cx="238" cy="4762841"/>
        </a:xfrm>
        <a:prstGeom prst="line">
          <a:avLst/>
        </a:prstGeom>
        <a:noFill/>
        <a:ln w="19050" cap="rnd"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3A05D4-399A-4799-9CE9-06A1062310C6}">
      <dsp:nvSpPr>
        <dsp:cNvPr id="0" name=""/>
        <dsp:cNvSpPr/>
      </dsp:nvSpPr>
      <dsp:spPr>
        <a:xfrm>
          <a:off x="6602648" y="2381420"/>
          <a:ext cx="2381420" cy="2381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kern="1200">
              <a:latin typeface="Avenir Next LT Pro" panose="020B0504020202020204" pitchFamily="34" charset="0"/>
            </a:rPr>
            <a:t>Copy shall be provided to the child’s welfare professional. </a:t>
          </a:r>
        </a:p>
      </dsp:txBody>
      <dsp:txXfrm>
        <a:off x="6602648" y="2381420"/>
        <a:ext cx="2381420" cy="238142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656E6-9233-4C2A-B609-FAA82D7AF7B8}">
      <dsp:nvSpPr>
        <dsp:cNvPr id="0" name=""/>
        <dsp:cNvSpPr/>
      </dsp:nvSpPr>
      <dsp:spPr>
        <a:xfrm>
          <a:off x="5968" y="0"/>
          <a:ext cx="2413251" cy="1456519"/>
        </a:xfrm>
        <a:prstGeom prst="roundRect">
          <a:avLst>
            <a:gd name="adj" fmla="val 10000"/>
          </a:avLst>
        </a:prstGeom>
        <a:gradFill rotWithShape="0">
          <a:gsLst>
            <a:gs pos="0">
              <a:schemeClr val="accent6">
                <a:alpha val="80000"/>
                <a:hueOff val="0"/>
                <a:satOff val="0"/>
                <a:lumOff val="0"/>
                <a:alphaOff val="0"/>
                <a:tint val="65000"/>
                <a:lumMod val="110000"/>
              </a:schemeClr>
            </a:gs>
            <a:gs pos="88000">
              <a:schemeClr val="accent6">
                <a:alpha val="80000"/>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latin typeface="Avenir Next LT Pro" panose="020B0504020202020204" pitchFamily="34" charset="0"/>
            </a:rPr>
            <a:t>6 months aftercare supports</a:t>
          </a:r>
        </a:p>
      </dsp:txBody>
      <dsp:txXfrm>
        <a:off x="48628" y="42660"/>
        <a:ext cx="2327931" cy="1371199"/>
      </dsp:txXfrm>
    </dsp:sp>
    <dsp:sp modelId="{12094E15-6FBF-4588-8EBD-29DE570E798D}">
      <dsp:nvSpPr>
        <dsp:cNvPr id="0" name=""/>
        <dsp:cNvSpPr/>
      </dsp:nvSpPr>
      <dsp:spPr>
        <a:xfrm>
          <a:off x="2824646" y="0"/>
          <a:ext cx="2413251" cy="1456519"/>
        </a:xfrm>
        <a:prstGeom prst="roundRect">
          <a:avLst>
            <a:gd name="adj" fmla="val 10000"/>
          </a:avLst>
        </a:prstGeom>
        <a:gradFill rotWithShape="0">
          <a:gsLst>
            <a:gs pos="0">
              <a:schemeClr val="accent6">
                <a:alpha val="80000"/>
                <a:hueOff val="0"/>
                <a:satOff val="0"/>
                <a:lumOff val="0"/>
                <a:alphaOff val="0"/>
                <a:tint val="65000"/>
                <a:lumMod val="110000"/>
              </a:schemeClr>
            </a:gs>
            <a:gs pos="88000">
              <a:schemeClr val="accent6">
                <a:alpha val="80000"/>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latin typeface="Avenir Next LT Pro" panose="020B0504020202020204" pitchFamily="34" charset="0"/>
            </a:rPr>
            <a:t>Developed at least one month prior to discharge.</a:t>
          </a:r>
        </a:p>
      </dsp:txBody>
      <dsp:txXfrm>
        <a:off x="2867306" y="42660"/>
        <a:ext cx="2327931" cy="1371199"/>
      </dsp:txXfrm>
    </dsp:sp>
    <dsp:sp modelId="{2D2B44F5-EA10-415D-9CA6-B53B16BD9FFF}">
      <dsp:nvSpPr>
        <dsp:cNvPr id="0" name=""/>
        <dsp:cNvSpPr/>
      </dsp:nvSpPr>
      <dsp:spPr>
        <a:xfrm>
          <a:off x="5643324" y="0"/>
          <a:ext cx="2413251" cy="1456519"/>
        </a:xfrm>
        <a:prstGeom prst="roundRect">
          <a:avLst>
            <a:gd name="adj" fmla="val 10000"/>
          </a:avLst>
        </a:prstGeom>
        <a:gradFill rotWithShape="0">
          <a:gsLst>
            <a:gs pos="0">
              <a:schemeClr val="accent6">
                <a:alpha val="80000"/>
                <a:hueOff val="0"/>
                <a:satOff val="0"/>
                <a:lumOff val="0"/>
                <a:alphaOff val="0"/>
                <a:tint val="65000"/>
                <a:lumMod val="110000"/>
              </a:schemeClr>
            </a:gs>
            <a:gs pos="88000">
              <a:schemeClr val="accent6">
                <a:alpha val="80000"/>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latin typeface="Avenir Next LT Pro" panose="020B0504020202020204" pitchFamily="34" charset="0"/>
            </a:rPr>
            <a:t>Align to meet the needs of a child with intent placement in the most appropriate, least restrictive setting. </a:t>
          </a:r>
        </a:p>
      </dsp:txBody>
      <dsp:txXfrm>
        <a:off x="5685984" y="42660"/>
        <a:ext cx="2327931" cy="137119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65C80F-6DF5-443B-836C-A40A0DD596BF}">
      <dsp:nvSpPr>
        <dsp:cNvPr id="0" name=""/>
        <dsp:cNvSpPr/>
      </dsp:nvSpPr>
      <dsp:spPr>
        <a:xfrm>
          <a:off x="-5127596" y="-785477"/>
          <a:ext cx="6106291" cy="6106291"/>
        </a:xfrm>
        <a:prstGeom prst="blockArc">
          <a:avLst>
            <a:gd name="adj1" fmla="val 18900000"/>
            <a:gd name="adj2" fmla="val 2700000"/>
            <a:gd name="adj3" fmla="val 354"/>
          </a:avLst>
        </a:prstGeom>
        <a:noFill/>
        <a:ln w="19050" cap="rnd"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4955F0-9DB6-4CD4-A691-6D41991687EF}">
      <dsp:nvSpPr>
        <dsp:cNvPr id="0" name=""/>
        <dsp:cNvSpPr/>
      </dsp:nvSpPr>
      <dsp:spPr>
        <a:xfrm>
          <a:off x="512449" y="348676"/>
          <a:ext cx="6826780" cy="697716"/>
        </a:xfrm>
        <a:prstGeom prst="rect">
          <a:avLst/>
        </a:prstGeom>
        <a:solidFill>
          <a:schemeClr val="accent6">
            <a:shade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3812" tIns="45720" rIns="45720" bIns="45720" numCol="1" spcCol="1270" anchor="ctr" anchorCtr="0">
          <a:noAutofit/>
        </a:bodyPr>
        <a:lstStyle/>
        <a:p>
          <a:pPr lvl="0" algn="l" defTabSz="800100">
            <a:lnSpc>
              <a:spcPct val="90000"/>
            </a:lnSpc>
            <a:spcBef>
              <a:spcPct val="0"/>
            </a:spcBef>
            <a:spcAft>
              <a:spcPct val="35000"/>
            </a:spcAft>
          </a:pPr>
          <a:r>
            <a:rPr lang="en-US" sz="1800" kern="1200">
              <a:latin typeface="Avenir Next LT Pro" panose="020B0504020202020204" pitchFamily="34" charset="0"/>
            </a:rPr>
            <a:t>Community service coordination for the youth and their family/caregiver.</a:t>
          </a:r>
        </a:p>
      </dsp:txBody>
      <dsp:txXfrm>
        <a:off x="512449" y="348676"/>
        <a:ext cx="6826780" cy="697716"/>
      </dsp:txXfrm>
    </dsp:sp>
    <dsp:sp modelId="{7158DF7F-AF08-4719-B86E-1699448AD822}">
      <dsp:nvSpPr>
        <dsp:cNvPr id="0" name=""/>
        <dsp:cNvSpPr/>
      </dsp:nvSpPr>
      <dsp:spPr>
        <a:xfrm>
          <a:off x="76377" y="261462"/>
          <a:ext cx="872145" cy="872145"/>
        </a:xfrm>
        <a:prstGeom prst="ellipse">
          <a:avLst/>
        </a:prstGeom>
        <a:solidFill>
          <a:schemeClr val="accent6">
            <a:lumMod val="20000"/>
            <a:lumOff val="80000"/>
          </a:schemeClr>
        </a:solidFill>
        <a:ln w="19050" cap="rnd" cmpd="sng" algn="ctr">
          <a:solidFill>
            <a:schemeClr val="accent6">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D41AA8-AB20-45E8-AB64-9947FBBB41B7}">
      <dsp:nvSpPr>
        <dsp:cNvPr id="0" name=""/>
        <dsp:cNvSpPr/>
      </dsp:nvSpPr>
      <dsp:spPr>
        <a:xfrm>
          <a:off x="912466" y="1395432"/>
          <a:ext cx="6426763" cy="697716"/>
        </a:xfrm>
        <a:prstGeom prst="rect">
          <a:avLst/>
        </a:prstGeom>
        <a:solidFill>
          <a:schemeClr val="accent6">
            <a:shade val="50000"/>
            <a:hueOff val="219625"/>
            <a:satOff val="-2303"/>
            <a:lumOff val="2126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3812" tIns="45720" rIns="45720" bIns="45720" numCol="1" spcCol="1270" anchor="ctr" anchorCtr="0">
          <a:noAutofit/>
        </a:bodyPr>
        <a:lstStyle/>
        <a:p>
          <a:pPr lvl="0" algn="l" defTabSz="800100">
            <a:lnSpc>
              <a:spcPct val="90000"/>
            </a:lnSpc>
            <a:spcBef>
              <a:spcPct val="0"/>
            </a:spcBef>
            <a:spcAft>
              <a:spcPct val="35000"/>
            </a:spcAft>
          </a:pPr>
          <a:r>
            <a:rPr lang="en-US" sz="1800" kern="1200">
              <a:latin typeface="Avenir Next LT Pro" panose="020B0504020202020204" pitchFamily="34" charset="0"/>
            </a:rPr>
            <a:t>Service referrals linked and barriers to access services are eliminated. </a:t>
          </a:r>
        </a:p>
      </dsp:txBody>
      <dsp:txXfrm>
        <a:off x="912466" y="1395432"/>
        <a:ext cx="6426763" cy="697716"/>
      </dsp:txXfrm>
    </dsp:sp>
    <dsp:sp modelId="{FE5E9775-FCAC-4FA8-B915-FD968E5F813F}">
      <dsp:nvSpPr>
        <dsp:cNvPr id="0" name=""/>
        <dsp:cNvSpPr/>
      </dsp:nvSpPr>
      <dsp:spPr>
        <a:xfrm>
          <a:off x="476393" y="1308217"/>
          <a:ext cx="872145" cy="872145"/>
        </a:xfrm>
        <a:prstGeom prst="ellipse">
          <a:avLst/>
        </a:prstGeom>
        <a:solidFill>
          <a:schemeClr val="accent6">
            <a:lumMod val="20000"/>
            <a:lumOff val="80000"/>
          </a:schemeClr>
        </a:solidFill>
        <a:ln w="19050" cap="rnd" cmpd="sng" algn="ctr">
          <a:solidFill>
            <a:schemeClr val="accent6">
              <a:shade val="50000"/>
              <a:hueOff val="219625"/>
              <a:satOff val="-2303"/>
              <a:lumOff val="21268"/>
              <a:alphaOff val="0"/>
            </a:schemeClr>
          </a:solidFill>
          <a:prstDash val="solid"/>
        </a:ln>
        <a:effectLst/>
      </dsp:spPr>
      <dsp:style>
        <a:lnRef idx="2">
          <a:scrgbClr r="0" g="0" b="0"/>
        </a:lnRef>
        <a:fillRef idx="1">
          <a:scrgbClr r="0" g="0" b="0"/>
        </a:fillRef>
        <a:effectRef idx="0">
          <a:scrgbClr r="0" g="0" b="0"/>
        </a:effectRef>
        <a:fontRef idx="minor"/>
      </dsp:style>
    </dsp:sp>
    <dsp:sp modelId="{7A23E28B-2C3D-4CC0-B40B-639A61E67FCD}">
      <dsp:nvSpPr>
        <dsp:cNvPr id="0" name=""/>
        <dsp:cNvSpPr/>
      </dsp:nvSpPr>
      <dsp:spPr>
        <a:xfrm>
          <a:off x="912466" y="2442187"/>
          <a:ext cx="6426763" cy="697716"/>
        </a:xfrm>
        <a:prstGeom prst="rect">
          <a:avLst/>
        </a:prstGeom>
        <a:solidFill>
          <a:schemeClr val="accent6">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3812" tIns="45720" rIns="45720" bIns="45720" numCol="1" spcCol="1270" anchor="t" anchorCtr="0">
          <a:noAutofit/>
        </a:bodyPr>
        <a:lstStyle/>
        <a:p>
          <a:pPr lvl="0" algn="l" defTabSz="800100">
            <a:lnSpc>
              <a:spcPct val="90000"/>
            </a:lnSpc>
            <a:spcBef>
              <a:spcPct val="0"/>
            </a:spcBef>
            <a:spcAft>
              <a:spcPct val="35000"/>
            </a:spcAft>
          </a:pPr>
          <a:r>
            <a:rPr lang="en-US" sz="1800" kern="1200">
              <a:latin typeface="Avenir Next LT Pro" panose="020B0504020202020204" pitchFamily="34" charset="0"/>
            </a:rPr>
            <a:t>Minimum of two (2) contacts per month</a:t>
          </a:r>
        </a:p>
        <a:p>
          <a:pPr marL="114300" lvl="1" indent="-114300" algn="l" defTabSz="622300">
            <a:lnSpc>
              <a:spcPct val="90000"/>
            </a:lnSpc>
            <a:spcBef>
              <a:spcPct val="0"/>
            </a:spcBef>
            <a:spcAft>
              <a:spcPct val="15000"/>
            </a:spcAft>
            <a:buChar char="••"/>
          </a:pPr>
          <a:r>
            <a:rPr lang="en-US" sz="1400" kern="1200">
              <a:latin typeface="Avenir Next LT Pro" panose="020B0504020202020204" pitchFamily="34" charset="0"/>
            </a:rPr>
            <a:t>One face-to-face or telehealth contact with youth and family/caregiver. </a:t>
          </a:r>
        </a:p>
      </dsp:txBody>
      <dsp:txXfrm>
        <a:off x="912466" y="2442187"/>
        <a:ext cx="6426763" cy="697716"/>
      </dsp:txXfrm>
    </dsp:sp>
    <dsp:sp modelId="{0793B985-0DF5-457D-B3AD-5ED0CCDB2331}">
      <dsp:nvSpPr>
        <dsp:cNvPr id="0" name=""/>
        <dsp:cNvSpPr/>
      </dsp:nvSpPr>
      <dsp:spPr>
        <a:xfrm>
          <a:off x="476393" y="2354973"/>
          <a:ext cx="872145" cy="872145"/>
        </a:xfrm>
        <a:prstGeom prst="ellipse">
          <a:avLst/>
        </a:prstGeom>
        <a:solidFill>
          <a:schemeClr val="accent6">
            <a:lumMod val="20000"/>
            <a:lumOff val="80000"/>
          </a:schemeClr>
        </a:solidFill>
        <a:ln w="19050" cap="rnd" cmpd="sng" algn="ctr">
          <a:solidFill>
            <a:schemeClr val="accent6">
              <a:shade val="50000"/>
              <a:hueOff val="439251"/>
              <a:satOff val="-4606"/>
              <a:lumOff val="42535"/>
              <a:alphaOff val="0"/>
            </a:schemeClr>
          </a:solidFill>
          <a:prstDash val="solid"/>
        </a:ln>
        <a:effectLst/>
      </dsp:spPr>
      <dsp:style>
        <a:lnRef idx="2">
          <a:scrgbClr r="0" g="0" b="0"/>
        </a:lnRef>
        <a:fillRef idx="1">
          <a:scrgbClr r="0" g="0" b="0"/>
        </a:fillRef>
        <a:effectRef idx="0">
          <a:scrgbClr r="0" g="0" b="0"/>
        </a:effectRef>
        <a:fontRef idx="minor"/>
      </dsp:style>
    </dsp:sp>
    <dsp:sp modelId="{F35426F4-BF76-479C-AD86-C64A00CD5EAB}">
      <dsp:nvSpPr>
        <dsp:cNvPr id="0" name=""/>
        <dsp:cNvSpPr/>
      </dsp:nvSpPr>
      <dsp:spPr>
        <a:xfrm>
          <a:off x="512449" y="3488943"/>
          <a:ext cx="6826780" cy="697716"/>
        </a:xfrm>
        <a:prstGeom prst="rect">
          <a:avLst/>
        </a:prstGeom>
        <a:solidFill>
          <a:schemeClr val="accent6">
            <a:shade val="50000"/>
            <a:hueOff val="219625"/>
            <a:satOff val="-2303"/>
            <a:lumOff val="2126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3812" tIns="45720" rIns="45720" bIns="45720" numCol="1" spcCol="1270" anchor="ctr" anchorCtr="0">
          <a:noAutofit/>
        </a:bodyPr>
        <a:lstStyle/>
        <a:p>
          <a:pPr lvl="0" algn="l" defTabSz="800100">
            <a:lnSpc>
              <a:spcPct val="90000"/>
            </a:lnSpc>
            <a:spcBef>
              <a:spcPct val="0"/>
            </a:spcBef>
            <a:spcAft>
              <a:spcPct val="35000"/>
            </a:spcAft>
          </a:pPr>
          <a:r>
            <a:rPr lang="en-US" sz="1800" kern="1200">
              <a:latin typeface="Avenir Next LT Pro" panose="020B0504020202020204" pitchFamily="34" charset="0"/>
            </a:rPr>
            <a:t>Provide written progress reports every 30 calendar days to the CWP. Progress reported to the courts at judicial review.</a:t>
          </a:r>
        </a:p>
      </dsp:txBody>
      <dsp:txXfrm>
        <a:off x="512449" y="3488943"/>
        <a:ext cx="6826780" cy="697716"/>
      </dsp:txXfrm>
    </dsp:sp>
    <dsp:sp modelId="{C6B3F15B-B729-4534-A82C-5E595D77ECCB}">
      <dsp:nvSpPr>
        <dsp:cNvPr id="0" name=""/>
        <dsp:cNvSpPr/>
      </dsp:nvSpPr>
      <dsp:spPr>
        <a:xfrm>
          <a:off x="76377" y="3401728"/>
          <a:ext cx="872145" cy="872145"/>
        </a:xfrm>
        <a:prstGeom prst="ellipse">
          <a:avLst/>
        </a:prstGeom>
        <a:solidFill>
          <a:schemeClr val="accent6">
            <a:lumMod val="20000"/>
            <a:lumOff val="80000"/>
          </a:schemeClr>
        </a:solidFill>
        <a:ln w="19050" cap="rnd" cmpd="sng" algn="ctr">
          <a:solidFill>
            <a:schemeClr val="accent6">
              <a:shade val="50000"/>
              <a:hueOff val="219625"/>
              <a:satOff val="-2303"/>
              <a:lumOff val="2126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642C1-518A-4F11-9C6E-F05F0FF01BD1}">
      <dsp:nvSpPr>
        <dsp:cNvPr id="0" name=""/>
        <dsp:cNvSpPr/>
      </dsp:nvSpPr>
      <dsp:spPr>
        <a:xfrm>
          <a:off x="0" y="0"/>
          <a:ext cx="8630573" cy="1973938"/>
        </a:xfrm>
        <a:prstGeom prst="roundRect">
          <a:avLst>
            <a:gd name="adj" fmla="val 10000"/>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977900">
            <a:lnSpc>
              <a:spcPct val="90000"/>
            </a:lnSpc>
            <a:spcBef>
              <a:spcPct val="0"/>
            </a:spcBef>
            <a:spcAft>
              <a:spcPct val="35000"/>
            </a:spcAft>
          </a:pPr>
          <a:r>
            <a:rPr lang="en-US" sz="2200" b="1" kern="1200">
              <a:latin typeface="+mj-lt"/>
            </a:rPr>
            <a:t>Contract/Sub-Contract with a Community Provider </a:t>
          </a:r>
        </a:p>
        <a:p>
          <a:pPr marL="228600" lvl="1" indent="-228600" algn="l" defTabSz="889000">
            <a:lnSpc>
              <a:spcPct val="90000"/>
            </a:lnSpc>
            <a:spcBef>
              <a:spcPct val="0"/>
            </a:spcBef>
            <a:spcAft>
              <a:spcPct val="15000"/>
            </a:spcAft>
            <a:buChar char="••"/>
          </a:pPr>
          <a:r>
            <a:rPr lang="en-US" sz="2000" kern="1200">
              <a:latin typeface="Avenir Next LT Pro" panose="020B0504020202020204" pitchFamily="34" charset="0"/>
            </a:rPr>
            <a:t>Outlined in policy (contracting)</a:t>
          </a:r>
        </a:p>
        <a:p>
          <a:pPr marL="228600" lvl="1" indent="-228600" algn="l" defTabSz="889000">
            <a:lnSpc>
              <a:spcPct val="90000"/>
            </a:lnSpc>
            <a:spcBef>
              <a:spcPct val="0"/>
            </a:spcBef>
            <a:spcAft>
              <a:spcPct val="15000"/>
            </a:spcAft>
            <a:buChar char="••"/>
          </a:pPr>
          <a:r>
            <a:rPr lang="en-US" sz="2000" kern="1200" spc="20">
              <a:latin typeface="Avenir Next LT Pro" panose="020B0504020202020204" pitchFamily="34" charset="0"/>
            </a:rPr>
            <a:t>Vendor listing (providers</a:t>
          </a:r>
          <a:r>
            <a:rPr lang="en-US" sz="1700" kern="1200" spc="20">
              <a:latin typeface="Avenir Next LT Pro" panose="020B0504020202020204" pitchFamily="34" charset="0"/>
            </a:rPr>
            <a:t>)</a:t>
          </a:r>
          <a:endParaRPr lang="en-US" sz="1700" kern="1200">
            <a:latin typeface="Avenir Next LT Pro" panose="020B0504020202020204" pitchFamily="34" charset="0"/>
          </a:endParaRPr>
        </a:p>
      </dsp:txBody>
      <dsp:txXfrm>
        <a:off x="1997898" y="0"/>
        <a:ext cx="6632674" cy="1973938"/>
      </dsp:txXfrm>
    </dsp:sp>
    <dsp:sp modelId="{3AC4611D-FE3D-48C0-8579-347D84F2B5EB}">
      <dsp:nvSpPr>
        <dsp:cNvPr id="0" name=""/>
        <dsp:cNvSpPr/>
      </dsp:nvSpPr>
      <dsp:spPr>
        <a:xfrm>
          <a:off x="311441" y="273134"/>
          <a:ext cx="1426547" cy="1427669"/>
        </a:xfrm>
        <a:prstGeom prst="roundRect">
          <a:avLst>
            <a:gd name="adj" fmla="val 10000"/>
          </a:avLst>
        </a:prstGeom>
        <a:blipFill>
          <a:blip xmlns:r="http://schemas.openxmlformats.org/officeDocument/2006/relationships" r:embed="rId1">
            <a:duotone>
              <a:schemeClr val="accent6">
                <a:hueOff val="0"/>
                <a:satOff val="0"/>
                <a:lumOff val="0"/>
                <a:alphaOff val="0"/>
                <a:shade val="20000"/>
                <a:satMod val="200000"/>
              </a:schemeClr>
              <a:schemeClr val="accent6">
                <a:hueOff val="0"/>
                <a:satOff val="0"/>
                <a:lumOff val="0"/>
                <a:alphaOff val="0"/>
                <a:tint val="12000"/>
                <a:satMod val="190000"/>
              </a:schemeClr>
            </a:duotone>
          </a:blip>
          <a:srcRect/>
          <a:stretch>
            <a:fillRect l="-21000" r="-21000"/>
          </a:stretch>
        </a:blip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73791F-D714-4E8F-AAF9-0ACF9BF0C518}">
      <dsp:nvSpPr>
        <dsp:cNvPr id="0" name=""/>
        <dsp:cNvSpPr/>
      </dsp:nvSpPr>
      <dsp:spPr>
        <a:xfrm>
          <a:off x="0" y="2245721"/>
          <a:ext cx="8630573" cy="1723706"/>
        </a:xfrm>
        <a:prstGeom prst="roundRect">
          <a:avLst>
            <a:gd name="adj" fmla="val 10000"/>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977900">
            <a:lnSpc>
              <a:spcPct val="90000"/>
            </a:lnSpc>
            <a:spcBef>
              <a:spcPct val="0"/>
            </a:spcBef>
            <a:spcAft>
              <a:spcPct val="35000"/>
            </a:spcAft>
          </a:pPr>
          <a:r>
            <a:rPr lang="en-US" sz="2200" b="1" kern="1200">
              <a:latin typeface="+mj-lt"/>
            </a:rPr>
            <a:t>Aftercare Support Responsibility</a:t>
          </a:r>
        </a:p>
        <a:p>
          <a:pPr marL="228600" lvl="1" indent="-228600" algn="l" defTabSz="889000">
            <a:lnSpc>
              <a:spcPct val="90000"/>
            </a:lnSpc>
            <a:spcBef>
              <a:spcPct val="0"/>
            </a:spcBef>
            <a:spcAft>
              <a:spcPct val="15000"/>
            </a:spcAft>
            <a:buChar char="••"/>
          </a:pPr>
          <a:r>
            <a:rPr lang="en-US" sz="2000" kern="1200">
              <a:latin typeface="Avenir Next LT Pro" panose="020B0504020202020204" pitchFamily="34" charset="0"/>
            </a:rPr>
            <a:t>QRTP provides all supports</a:t>
          </a:r>
        </a:p>
      </dsp:txBody>
      <dsp:txXfrm>
        <a:off x="1997898" y="2245721"/>
        <a:ext cx="6632674" cy="1723706"/>
      </dsp:txXfrm>
    </dsp:sp>
    <dsp:sp modelId="{AFDFB6FD-8A47-45D0-8B94-803BC3BA2E11}">
      <dsp:nvSpPr>
        <dsp:cNvPr id="0" name=""/>
        <dsp:cNvSpPr/>
      </dsp:nvSpPr>
      <dsp:spPr>
        <a:xfrm>
          <a:off x="311441" y="2438171"/>
          <a:ext cx="1426547" cy="1338806"/>
        </a:xfrm>
        <a:prstGeom prst="roundRect">
          <a:avLst>
            <a:gd name="adj" fmla="val 10000"/>
          </a:avLst>
        </a:prstGeom>
        <a:blipFill>
          <a:blip xmlns:r="http://schemas.openxmlformats.org/officeDocument/2006/relationships" r:embed="rId2" cstate="hqprint">
            <a:duotone>
              <a:schemeClr val="accent6">
                <a:hueOff val="0"/>
                <a:satOff val="0"/>
                <a:lumOff val="0"/>
                <a:alphaOff val="0"/>
                <a:shade val="20000"/>
                <a:satMod val="200000"/>
              </a:schemeClr>
              <a:schemeClr val="accent6">
                <a:hueOff val="0"/>
                <a:satOff val="0"/>
                <a:lumOff val="0"/>
                <a:alphaOff val="0"/>
                <a:tint val="12000"/>
                <a:satMod val="190000"/>
              </a:schemeClr>
            </a:duotone>
            <a:extLst>
              <a:ext uri="{28A0092B-C50C-407E-A947-70E740481C1C}">
                <a14:useLocalDpi xmlns:a14="http://schemas.microsoft.com/office/drawing/2010/main" val="0"/>
              </a:ext>
            </a:extLst>
          </a:blip>
          <a:srcRect/>
          <a:stretch>
            <a:fillRect l="-19000" r="-19000"/>
          </a:stretch>
        </a:blip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C686A-1F16-4630-94E2-499C06A24DED}">
      <dsp:nvSpPr>
        <dsp:cNvPr id="0" name=""/>
        <dsp:cNvSpPr/>
      </dsp:nvSpPr>
      <dsp:spPr>
        <a:xfrm>
          <a:off x="665" y="400978"/>
          <a:ext cx="2594263" cy="1556557"/>
        </a:xfrm>
        <a:prstGeom prst="rect">
          <a:avLst/>
        </a:prstGeom>
        <a:gradFill rotWithShape="0">
          <a:gsLst>
            <a:gs pos="0">
              <a:schemeClr val="accent6">
                <a:shade val="50000"/>
                <a:hueOff val="0"/>
                <a:satOff val="0"/>
                <a:lumOff val="0"/>
                <a:alphaOff val="0"/>
                <a:tint val="65000"/>
                <a:lumMod val="110000"/>
              </a:schemeClr>
            </a:gs>
            <a:gs pos="88000">
              <a:schemeClr val="accent6">
                <a:shade val="50000"/>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latin typeface="Avenir Next LT Pro" panose="020B0504020202020204" pitchFamily="34" charset="0"/>
            </a:rPr>
            <a:t>1. Psychiatrist or Psychologist licensed in Florida</a:t>
          </a:r>
        </a:p>
      </dsp:txBody>
      <dsp:txXfrm>
        <a:off x="665" y="400978"/>
        <a:ext cx="2594263" cy="1556557"/>
      </dsp:txXfrm>
    </dsp:sp>
    <dsp:sp modelId="{427DFCBC-A896-48D7-9637-A9E4F2BD4DC8}">
      <dsp:nvSpPr>
        <dsp:cNvPr id="0" name=""/>
        <dsp:cNvSpPr/>
      </dsp:nvSpPr>
      <dsp:spPr>
        <a:xfrm>
          <a:off x="2854354" y="400978"/>
          <a:ext cx="2594263" cy="1556557"/>
        </a:xfrm>
        <a:prstGeom prst="rect">
          <a:avLst/>
        </a:prstGeom>
        <a:gradFill rotWithShape="0">
          <a:gsLst>
            <a:gs pos="0">
              <a:schemeClr val="accent6">
                <a:shade val="50000"/>
                <a:hueOff val="219625"/>
                <a:satOff val="-2303"/>
                <a:lumOff val="21268"/>
                <a:alphaOff val="0"/>
                <a:tint val="65000"/>
                <a:lumMod val="110000"/>
              </a:schemeClr>
            </a:gs>
            <a:gs pos="88000">
              <a:schemeClr val="accent6">
                <a:shade val="50000"/>
                <a:hueOff val="219625"/>
                <a:satOff val="-2303"/>
                <a:lumOff val="21268"/>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latin typeface="Avenir Next LT Pro" panose="020B0504020202020204" pitchFamily="34" charset="0"/>
            </a:rPr>
            <a:t>2. Two years' experience working with children or adolescents involved in the child welfare system of care </a:t>
          </a:r>
        </a:p>
      </dsp:txBody>
      <dsp:txXfrm>
        <a:off x="2854354" y="400978"/>
        <a:ext cx="2594263" cy="1556557"/>
      </dsp:txXfrm>
    </dsp:sp>
    <dsp:sp modelId="{E52B6C00-B5BF-40A9-96F9-D3E770D285E6}">
      <dsp:nvSpPr>
        <dsp:cNvPr id="0" name=""/>
        <dsp:cNvSpPr/>
      </dsp:nvSpPr>
      <dsp:spPr>
        <a:xfrm>
          <a:off x="665" y="2216962"/>
          <a:ext cx="2594263" cy="1556557"/>
        </a:xfrm>
        <a:prstGeom prst="rect">
          <a:avLst/>
        </a:prstGeom>
        <a:gradFill rotWithShape="0">
          <a:gsLst>
            <a:gs pos="0">
              <a:schemeClr val="accent6">
                <a:shade val="50000"/>
                <a:hueOff val="439251"/>
                <a:satOff val="-4606"/>
                <a:lumOff val="42535"/>
                <a:alphaOff val="0"/>
                <a:tint val="65000"/>
                <a:lumMod val="110000"/>
              </a:schemeClr>
            </a:gs>
            <a:gs pos="88000">
              <a:schemeClr val="accent6">
                <a:shade val="50000"/>
                <a:hueOff val="439251"/>
                <a:satOff val="-4606"/>
                <a:lumOff val="42535"/>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latin typeface="Avenir Next LT Pro" panose="020B0504020202020204" pitchFamily="34" charset="0"/>
            </a:rPr>
            <a:t>3. No actual or perceived conflict of interest with placement in a QRTP</a:t>
          </a:r>
        </a:p>
      </dsp:txBody>
      <dsp:txXfrm>
        <a:off x="665" y="2216962"/>
        <a:ext cx="2594263" cy="1556557"/>
      </dsp:txXfrm>
    </dsp:sp>
    <dsp:sp modelId="{8C4850D2-814B-418B-B0CF-EA4BFBAC0EC4}">
      <dsp:nvSpPr>
        <dsp:cNvPr id="0" name=""/>
        <dsp:cNvSpPr/>
      </dsp:nvSpPr>
      <dsp:spPr>
        <a:xfrm>
          <a:off x="2854354" y="2216962"/>
          <a:ext cx="2594263" cy="1556557"/>
        </a:xfrm>
        <a:prstGeom prst="rect">
          <a:avLst/>
        </a:prstGeom>
        <a:gradFill rotWithShape="0">
          <a:gsLst>
            <a:gs pos="0">
              <a:schemeClr val="accent6">
                <a:shade val="50000"/>
                <a:hueOff val="219625"/>
                <a:satOff val="-2303"/>
                <a:lumOff val="21268"/>
                <a:alphaOff val="0"/>
                <a:tint val="65000"/>
                <a:lumMod val="110000"/>
              </a:schemeClr>
            </a:gs>
            <a:gs pos="88000">
              <a:schemeClr val="accent6">
                <a:shade val="50000"/>
                <a:hueOff val="219625"/>
                <a:satOff val="-2303"/>
                <a:lumOff val="21268"/>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latin typeface="Avenir Next LT Pro" panose="020B0504020202020204" pitchFamily="34" charset="0"/>
            </a:rPr>
            <a:t>4. Completed training pertaining to the population of children in the child welfare system. </a:t>
          </a:r>
        </a:p>
      </dsp:txBody>
      <dsp:txXfrm>
        <a:off x="2854354" y="2216962"/>
        <a:ext cx="2594263" cy="1556557"/>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843E7-4EC1-4E3F-9CB3-01CE06F3FA28}">
      <dsp:nvSpPr>
        <dsp:cNvPr id="0" name=""/>
        <dsp:cNvSpPr/>
      </dsp:nvSpPr>
      <dsp:spPr>
        <a:xfrm>
          <a:off x="-4819054" y="-738571"/>
          <a:ext cx="5739765" cy="5739765"/>
        </a:xfrm>
        <a:prstGeom prst="blockArc">
          <a:avLst>
            <a:gd name="adj1" fmla="val 18900000"/>
            <a:gd name="adj2" fmla="val 2700000"/>
            <a:gd name="adj3" fmla="val 376"/>
          </a:avLst>
        </a:pr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902D7B-DCFC-4A39-8383-B9BCE79AFE5E}">
      <dsp:nvSpPr>
        <dsp:cNvPr id="0" name=""/>
        <dsp:cNvSpPr/>
      </dsp:nvSpPr>
      <dsp:spPr>
        <a:xfrm>
          <a:off x="592152" y="426262"/>
          <a:ext cx="6327733" cy="852524"/>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691" tIns="63500" rIns="63500" bIns="63500" numCol="1" spcCol="1270" anchor="ctr" anchorCtr="0">
          <a:noAutofit/>
        </a:bodyPr>
        <a:lstStyle/>
        <a:p>
          <a:pPr lvl="0" algn="l" defTabSz="1111250">
            <a:lnSpc>
              <a:spcPct val="90000"/>
            </a:lnSpc>
            <a:spcBef>
              <a:spcPct val="0"/>
            </a:spcBef>
            <a:spcAft>
              <a:spcPct val="35000"/>
            </a:spcAft>
          </a:pPr>
          <a:r>
            <a:rPr lang="en-US" sz="2500" kern="1200">
              <a:latin typeface="Avenir Next LT Pro" panose="020B0504020202020204" pitchFamily="34" charset="0"/>
            </a:rPr>
            <a:t>Placement in a QRTP</a:t>
          </a:r>
        </a:p>
      </dsp:txBody>
      <dsp:txXfrm>
        <a:off x="592152" y="426262"/>
        <a:ext cx="6327733" cy="852524"/>
      </dsp:txXfrm>
    </dsp:sp>
    <dsp:sp modelId="{1BF07329-83B0-4E77-A6A5-B02296D4ABB9}">
      <dsp:nvSpPr>
        <dsp:cNvPr id="0" name=""/>
        <dsp:cNvSpPr/>
      </dsp:nvSpPr>
      <dsp:spPr>
        <a:xfrm>
          <a:off x="0" y="361736"/>
          <a:ext cx="1065655" cy="1065655"/>
        </a:xfrm>
        <a:prstGeom prst="ellipse">
          <a:avLst/>
        </a:prstGeom>
        <a:solidFill>
          <a:schemeClr val="lt1">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291F14-56ED-48BE-ABC2-476E1F9ED734}">
      <dsp:nvSpPr>
        <dsp:cNvPr id="0" name=""/>
        <dsp:cNvSpPr/>
      </dsp:nvSpPr>
      <dsp:spPr>
        <a:xfrm>
          <a:off x="902045" y="1705049"/>
          <a:ext cx="6017841" cy="852524"/>
        </a:xfrm>
        <a:prstGeom prst="rect">
          <a:avLst/>
        </a:prstGeom>
        <a:solidFill>
          <a:schemeClr val="accent4">
            <a:hueOff val="-831052"/>
            <a:satOff val="-3562"/>
            <a:lumOff val="470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691" tIns="63500" rIns="63500" bIns="63500" numCol="1" spcCol="1270" anchor="ctr" anchorCtr="0">
          <a:noAutofit/>
        </a:bodyPr>
        <a:lstStyle/>
        <a:p>
          <a:pPr lvl="0" algn="l" defTabSz="1111250">
            <a:lnSpc>
              <a:spcPct val="90000"/>
            </a:lnSpc>
            <a:spcBef>
              <a:spcPct val="0"/>
            </a:spcBef>
            <a:spcAft>
              <a:spcPct val="35000"/>
            </a:spcAft>
          </a:pPr>
          <a:r>
            <a:rPr lang="en-US" sz="2500" kern="1200">
              <a:latin typeface="Avenir Next LT Pro" panose="020B0504020202020204" pitchFamily="34" charset="0"/>
            </a:rPr>
            <a:t>Placement in a less restrictive setting with wraparound services</a:t>
          </a:r>
        </a:p>
      </dsp:txBody>
      <dsp:txXfrm>
        <a:off x="902045" y="1705049"/>
        <a:ext cx="6017841" cy="852524"/>
      </dsp:txXfrm>
    </dsp:sp>
    <dsp:sp modelId="{F03E2E2F-B354-44EA-974C-7E0A14CC50FC}">
      <dsp:nvSpPr>
        <dsp:cNvPr id="0" name=""/>
        <dsp:cNvSpPr/>
      </dsp:nvSpPr>
      <dsp:spPr>
        <a:xfrm>
          <a:off x="369217" y="1598483"/>
          <a:ext cx="1065655" cy="1065655"/>
        </a:xfrm>
        <a:prstGeom prst="ellipse">
          <a:avLst/>
        </a:prstGeom>
        <a:solidFill>
          <a:schemeClr val="lt1">
            <a:hueOff val="0"/>
            <a:satOff val="0"/>
            <a:lumOff val="0"/>
            <a:alphaOff val="0"/>
          </a:schemeClr>
        </a:solidFill>
        <a:ln w="19050" cap="rnd" cmpd="sng" algn="ctr">
          <a:solidFill>
            <a:schemeClr val="accent4">
              <a:hueOff val="-831052"/>
              <a:satOff val="-3562"/>
              <a:lumOff val="4706"/>
              <a:alphaOff val="0"/>
            </a:schemeClr>
          </a:solidFill>
          <a:prstDash val="solid"/>
        </a:ln>
        <a:effectLst/>
      </dsp:spPr>
      <dsp:style>
        <a:lnRef idx="2">
          <a:scrgbClr r="0" g="0" b="0"/>
        </a:lnRef>
        <a:fillRef idx="1">
          <a:scrgbClr r="0" g="0" b="0"/>
        </a:fillRef>
        <a:effectRef idx="0">
          <a:scrgbClr r="0" g="0" b="0"/>
        </a:effectRef>
        <a:fontRef idx="minor"/>
      </dsp:style>
    </dsp:sp>
    <dsp:sp modelId="{DC8C0A08-E11D-4A77-A21E-11FBF092A071}">
      <dsp:nvSpPr>
        <dsp:cNvPr id="0" name=""/>
        <dsp:cNvSpPr/>
      </dsp:nvSpPr>
      <dsp:spPr>
        <a:xfrm>
          <a:off x="592152" y="2983836"/>
          <a:ext cx="6327733" cy="852524"/>
        </a:xfrm>
        <a:prstGeom prst="rect">
          <a:avLst/>
        </a:prstGeom>
        <a:solidFill>
          <a:schemeClr val="accent4">
            <a:hueOff val="-1662103"/>
            <a:satOff val="-7124"/>
            <a:lumOff val="941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691" tIns="63500" rIns="63500" bIns="63500" numCol="1" spcCol="1270" anchor="ctr" anchorCtr="0">
          <a:noAutofit/>
        </a:bodyPr>
        <a:lstStyle/>
        <a:p>
          <a:pPr lvl="0" algn="l" defTabSz="1111250">
            <a:lnSpc>
              <a:spcPct val="90000"/>
            </a:lnSpc>
            <a:spcBef>
              <a:spcPct val="0"/>
            </a:spcBef>
            <a:spcAft>
              <a:spcPct val="35000"/>
            </a:spcAft>
          </a:pPr>
          <a:r>
            <a:rPr lang="en-US" sz="2500" kern="1200">
              <a:latin typeface="Avenir Next LT Pro" panose="020B0504020202020204" pitchFamily="34" charset="0"/>
            </a:rPr>
            <a:t>Placement in a statewide inpatient psychiatric program</a:t>
          </a:r>
        </a:p>
      </dsp:txBody>
      <dsp:txXfrm>
        <a:off x="592152" y="2983836"/>
        <a:ext cx="6327733" cy="852524"/>
      </dsp:txXfrm>
    </dsp:sp>
    <dsp:sp modelId="{B121C53E-8977-4AF8-B135-AE6A213E81B6}">
      <dsp:nvSpPr>
        <dsp:cNvPr id="0" name=""/>
        <dsp:cNvSpPr/>
      </dsp:nvSpPr>
      <dsp:spPr>
        <a:xfrm>
          <a:off x="59324" y="2877270"/>
          <a:ext cx="1065655" cy="1065655"/>
        </a:xfrm>
        <a:prstGeom prst="ellipse">
          <a:avLst/>
        </a:prstGeom>
        <a:solidFill>
          <a:schemeClr val="lt1">
            <a:hueOff val="0"/>
            <a:satOff val="0"/>
            <a:lumOff val="0"/>
            <a:alphaOff val="0"/>
          </a:schemeClr>
        </a:solidFill>
        <a:ln w="19050" cap="rnd" cmpd="sng" algn="ctr">
          <a:solidFill>
            <a:schemeClr val="accent4">
              <a:hueOff val="-1662103"/>
              <a:satOff val="-7124"/>
              <a:lumOff val="9412"/>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843E7-4EC1-4E3F-9CB3-01CE06F3FA28}">
      <dsp:nvSpPr>
        <dsp:cNvPr id="0" name=""/>
        <dsp:cNvSpPr/>
      </dsp:nvSpPr>
      <dsp:spPr>
        <a:xfrm>
          <a:off x="-4596108" y="-815699"/>
          <a:ext cx="5515408" cy="5515408"/>
        </a:xfrm>
        <a:prstGeom prst="blockArc">
          <a:avLst>
            <a:gd name="adj1" fmla="val 18900000"/>
            <a:gd name="adj2" fmla="val 2700000"/>
            <a:gd name="adj3" fmla="val 392"/>
          </a:avLst>
        </a:prstGeom>
        <a:noFill/>
        <a:ln w="19050" cap="rnd"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0B902D7B-DCFC-4A39-8383-B9BCE79AFE5E}">
      <dsp:nvSpPr>
        <dsp:cNvPr id="0" name=""/>
        <dsp:cNvSpPr/>
      </dsp:nvSpPr>
      <dsp:spPr>
        <a:xfrm>
          <a:off x="752890" y="585110"/>
          <a:ext cx="6585055" cy="1170057"/>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8733" tIns="50800" rIns="50800" bIns="50800" numCol="1" spcCol="1270" anchor="ctr" anchorCtr="0">
          <a:noAutofit/>
        </a:bodyPr>
        <a:lstStyle/>
        <a:p>
          <a:pPr lvl="0" algn="l" defTabSz="889000">
            <a:lnSpc>
              <a:spcPct val="90000"/>
            </a:lnSpc>
            <a:spcBef>
              <a:spcPct val="0"/>
            </a:spcBef>
            <a:spcAft>
              <a:spcPct val="35000"/>
            </a:spcAft>
          </a:pPr>
          <a:r>
            <a:rPr lang="en-US" sz="2000" kern="1200">
              <a:latin typeface="Avenir Next LT Pro" panose="020B0504020202020204" pitchFamily="34" charset="0"/>
            </a:rPr>
            <a:t>Multidisciplinary team shall offer to assist in developing a plan for necessary treatment and support services for the child in the community.</a:t>
          </a:r>
        </a:p>
      </dsp:txBody>
      <dsp:txXfrm>
        <a:off x="752890" y="585110"/>
        <a:ext cx="6585055" cy="1170057"/>
      </dsp:txXfrm>
    </dsp:sp>
    <dsp:sp modelId="{1BF07329-83B0-4E77-A6A5-B02296D4ABB9}">
      <dsp:nvSpPr>
        <dsp:cNvPr id="0" name=""/>
        <dsp:cNvSpPr/>
      </dsp:nvSpPr>
      <dsp:spPr>
        <a:xfrm>
          <a:off x="0" y="496551"/>
          <a:ext cx="1462571" cy="1462571"/>
        </a:xfrm>
        <a:prstGeom prst="ellipse">
          <a:avLst/>
        </a:prstGeom>
        <a:solidFill>
          <a:schemeClr val="lt1">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8B439F-D797-41FC-A9E4-6C02643800CD}">
      <dsp:nvSpPr>
        <dsp:cNvPr id="0" name=""/>
        <dsp:cNvSpPr/>
      </dsp:nvSpPr>
      <dsp:spPr>
        <a:xfrm>
          <a:off x="752890" y="2340523"/>
          <a:ext cx="6585055" cy="1170057"/>
        </a:xfrm>
        <a:prstGeom prst="rect">
          <a:avLst/>
        </a:prstGeom>
        <a:solidFill>
          <a:schemeClr val="accent5">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8733" tIns="50800" rIns="50800" bIns="50800" numCol="1" spcCol="1270" anchor="ctr" anchorCtr="0">
          <a:noAutofit/>
        </a:bodyPr>
        <a:lstStyle/>
        <a:p>
          <a:pPr lvl="0" algn="l" defTabSz="889000">
            <a:lnSpc>
              <a:spcPct val="90000"/>
            </a:lnSpc>
            <a:spcBef>
              <a:spcPct val="0"/>
            </a:spcBef>
            <a:spcAft>
              <a:spcPct val="35000"/>
            </a:spcAft>
          </a:pPr>
          <a:r>
            <a:rPr lang="en-US" sz="2000" kern="1200">
              <a:latin typeface="Avenir Next LT Pro" panose="020B0504020202020204" pitchFamily="34" charset="0"/>
            </a:rPr>
            <a:t>Child must be moved from the program within 30 calendar days of the recommendation. </a:t>
          </a:r>
        </a:p>
      </dsp:txBody>
      <dsp:txXfrm>
        <a:off x="752890" y="2340523"/>
        <a:ext cx="6585055" cy="1170057"/>
      </dsp:txXfrm>
    </dsp:sp>
    <dsp:sp modelId="{718D265F-0D46-4F93-9BA1-87A60E799EED}">
      <dsp:nvSpPr>
        <dsp:cNvPr id="0" name=""/>
        <dsp:cNvSpPr/>
      </dsp:nvSpPr>
      <dsp:spPr>
        <a:xfrm>
          <a:off x="21604" y="2194266"/>
          <a:ext cx="1462571" cy="1462571"/>
        </a:xfrm>
        <a:prstGeom prst="ellipse">
          <a:avLst/>
        </a:prstGeom>
        <a:solidFill>
          <a:schemeClr val="lt1">
            <a:hueOff val="0"/>
            <a:satOff val="0"/>
            <a:lumOff val="0"/>
            <a:alphaOff val="0"/>
          </a:schemeClr>
        </a:solidFill>
        <a:ln w="19050" cap="rnd"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90DF2-8EFB-4F63-857E-0F6E33E1DFB0}">
      <dsp:nvSpPr>
        <dsp:cNvPr id="0" name=""/>
        <dsp:cNvSpPr/>
      </dsp:nvSpPr>
      <dsp:spPr>
        <a:xfrm>
          <a:off x="0" y="0"/>
          <a:ext cx="6773364" cy="0"/>
        </a:xfrm>
        <a:prstGeom prst="line">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5A09C7-31F3-415B-9A25-5F8B2F7F2403}">
      <dsp:nvSpPr>
        <dsp:cNvPr id="0" name=""/>
        <dsp:cNvSpPr/>
      </dsp:nvSpPr>
      <dsp:spPr>
        <a:xfrm>
          <a:off x="0" y="0"/>
          <a:ext cx="6773364" cy="1009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latin typeface="Avenir Next LT Pro" panose="020B0504020202020204" pitchFamily="34" charset="0"/>
            </a:rPr>
            <a:t>Courts must consider the QRTP assessment, determination, and documentation made by the QE.</a:t>
          </a:r>
        </a:p>
      </dsp:txBody>
      <dsp:txXfrm>
        <a:off x="0" y="0"/>
        <a:ext cx="6773364" cy="1009356"/>
      </dsp:txXfrm>
    </dsp:sp>
    <dsp:sp modelId="{42D48C7C-0F7D-4BF5-8E20-1A57E5500798}">
      <dsp:nvSpPr>
        <dsp:cNvPr id="0" name=""/>
        <dsp:cNvSpPr/>
      </dsp:nvSpPr>
      <dsp:spPr>
        <a:xfrm>
          <a:off x="0" y="1009356"/>
          <a:ext cx="6773364" cy="0"/>
        </a:xfrm>
        <a:prstGeom prst="line">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0CBE25-19E9-4C07-9DC6-15C9E6A0EDD9}">
      <dsp:nvSpPr>
        <dsp:cNvPr id="0" name=""/>
        <dsp:cNvSpPr/>
      </dsp:nvSpPr>
      <dsp:spPr>
        <a:xfrm>
          <a:off x="0" y="1009356"/>
          <a:ext cx="6773364" cy="1009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latin typeface="Avenir Next LT Pro" panose="020B0504020202020204" pitchFamily="34" charset="0"/>
            </a:rPr>
            <a:t>If placement is approved by the initial 60-day court review, the QE must conduct an independent suitability assessment review at least every 90 days.</a:t>
          </a:r>
        </a:p>
      </dsp:txBody>
      <dsp:txXfrm>
        <a:off x="0" y="1009356"/>
        <a:ext cx="6773364" cy="1009356"/>
      </dsp:txXfrm>
    </dsp:sp>
    <dsp:sp modelId="{1FECDDFC-6064-4CB5-8B67-3A8D6FD7AF68}">
      <dsp:nvSpPr>
        <dsp:cNvPr id="0" name=""/>
        <dsp:cNvSpPr/>
      </dsp:nvSpPr>
      <dsp:spPr>
        <a:xfrm>
          <a:off x="0" y="2018712"/>
          <a:ext cx="6773364" cy="0"/>
        </a:xfrm>
        <a:prstGeom prst="line">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D51AC4-2D62-43F1-9DF0-4E969BFE9950}">
      <dsp:nvSpPr>
        <dsp:cNvPr id="0" name=""/>
        <dsp:cNvSpPr/>
      </dsp:nvSpPr>
      <dsp:spPr>
        <a:xfrm>
          <a:off x="0" y="2018712"/>
          <a:ext cx="6773364" cy="1009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latin typeface="Avenir Next LT Pro" panose="020B0504020202020204" pitchFamily="34" charset="0"/>
            </a:rPr>
            <a:t>If the court orders the child to be placed in a QRTP after the QE does not recommend placement, the assigned child welfare professional shall request a reconsideration.  </a:t>
          </a:r>
        </a:p>
      </dsp:txBody>
      <dsp:txXfrm>
        <a:off x="0" y="2018712"/>
        <a:ext cx="6773364" cy="1009356"/>
      </dsp:txXfrm>
    </dsp:sp>
    <dsp:sp modelId="{729A0D12-D6CE-4B92-A80C-67A0344FEC4A}">
      <dsp:nvSpPr>
        <dsp:cNvPr id="0" name=""/>
        <dsp:cNvSpPr/>
      </dsp:nvSpPr>
      <dsp:spPr>
        <a:xfrm>
          <a:off x="0" y="3028068"/>
          <a:ext cx="6773364" cy="0"/>
        </a:xfrm>
        <a:prstGeom prst="line">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61B66D-83D2-48D4-9D1A-5B2512E9CD9F}">
      <dsp:nvSpPr>
        <dsp:cNvPr id="0" name=""/>
        <dsp:cNvSpPr/>
      </dsp:nvSpPr>
      <dsp:spPr>
        <a:xfrm>
          <a:off x="0" y="3028068"/>
          <a:ext cx="6773364" cy="1009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latin typeface="Avenir Next LT Pro" panose="020B0504020202020204" pitchFamily="34" charset="0"/>
            </a:rPr>
            <a:t>Child must be moved from the QRTP within 30 days if the court denies the motion to place the child into a QRTP or orders the placement of the child into a less restrictive setting during a review hearing. </a:t>
          </a:r>
        </a:p>
      </dsp:txBody>
      <dsp:txXfrm>
        <a:off x="0" y="3028068"/>
        <a:ext cx="6773364" cy="1009356"/>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3B978-855F-4DEE-9454-E9F2A12A4350}">
      <dsp:nvSpPr>
        <dsp:cNvPr id="0" name=""/>
        <dsp:cNvSpPr/>
      </dsp:nvSpPr>
      <dsp:spPr>
        <a:xfrm>
          <a:off x="0" y="2564268"/>
          <a:ext cx="9895636" cy="1392102"/>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a:t>If the child cannot be placed in Relative or Non-Relative Care </a:t>
          </a:r>
        </a:p>
      </dsp:txBody>
      <dsp:txXfrm>
        <a:off x="0" y="2564268"/>
        <a:ext cx="9895636" cy="751735"/>
      </dsp:txXfrm>
    </dsp:sp>
    <dsp:sp modelId="{1B49B0D6-7DE8-4EA5-856D-110978F43242}">
      <dsp:nvSpPr>
        <dsp:cNvPr id="0" name=""/>
        <dsp:cNvSpPr/>
      </dsp:nvSpPr>
      <dsp:spPr>
        <a:xfrm>
          <a:off x="869" y="3349599"/>
          <a:ext cx="3387410" cy="1293096"/>
        </a:xfrm>
        <a:prstGeom prst="rect">
          <a:avLst/>
        </a:prstGeom>
        <a:solidFill>
          <a:srgbClr val="CDD9E9"/>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n-US" sz="1600" kern="1200">
              <a:latin typeface="Avenir Next LT Pro" panose="020B0504020202020204" pitchFamily="34" charset="0"/>
            </a:rPr>
            <a:t>Assessment is updated to reflect that the child cannot be placed in Relative/Non-Relative Care </a:t>
          </a:r>
        </a:p>
      </dsp:txBody>
      <dsp:txXfrm>
        <a:off x="869" y="3349599"/>
        <a:ext cx="3387410" cy="1293096"/>
      </dsp:txXfrm>
    </dsp:sp>
    <dsp:sp modelId="{D21B6C9F-0E7E-4BA8-BA64-6E1C6A5C0986}">
      <dsp:nvSpPr>
        <dsp:cNvPr id="0" name=""/>
        <dsp:cNvSpPr/>
      </dsp:nvSpPr>
      <dsp:spPr>
        <a:xfrm>
          <a:off x="3388280" y="3349599"/>
          <a:ext cx="2806696" cy="1293096"/>
        </a:xfrm>
        <a:prstGeom prst="rect">
          <a:avLst/>
        </a:prstGeom>
        <a:solidFill>
          <a:srgbClr val="CDDFEA"/>
        </a:solidFill>
        <a:ln w="19050" cap="rnd" cmpd="sng" algn="ctr">
          <a:solidFill>
            <a:schemeClr val="accent2">
              <a:tint val="40000"/>
              <a:alpha val="90000"/>
              <a:hueOff val="-748274"/>
              <a:satOff val="1505"/>
              <a:lumOff val="2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n-US" sz="1600" kern="1200">
              <a:latin typeface="Avenir Next LT Pro" panose="020B0504020202020204" pitchFamily="34" charset="0"/>
            </a:rPr>
            <a:t>MDT convenes to make a better decision with more robust assessment details </a:t>
          </a:r>
        </a:p>
      </dsp:txBody>
      <dsp:txXfrm>
        <a:off x="3388280" y="3349599"/>
        <a:ext cx="2806696" cy="1293096"/>
      </dsp:txXfrm>
    </dsp:sp>
    <dsp:sp modelId="{A4FDE22C-EC22-4723-AF5A-8BB6D8802727}">
      <dsp:nvSpPr>
        <dsp:cNvPr id="0" name=""/>
        <dsp:cNvSpPr/>
      </dsp:nvSpPr>
      <dsp:spPr>
        <a:xfrm>
          <a:off x="6194977" y="3349599"/>
          <a:ext cx="1927628" cy="1293096"/>
        </a:xfrm>
        <a:prstGeom prst="rect">
          <a:avLst/>
        </a:prstGeom>
        <a:solidFill>
          <a:srgbClr val="CEE6EB"/>
        </a:solidFill>
        <a:ln w="19050" cap="rnd" cmpd="sng" algn="ctr">
          <a:solidFill>
            <a:schemeClr val="accent2">
              <a:tint val="40000"/>
              <a:alpha val="90000"/>
              <a:hueOff val="-1496547"/>
              <a:satOff val="3010"/>
              <a:lumOff val="4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n-US" sz="1600" kern="1200">
              <a:latin typeface="Avenir Next LT Pro" panose="020B0504020202020204" pitchFamily="34" charset="0"/>
            </a:rPr>
            <a:t>MDT makes a recommendation </a:t>
          </a:r>
        </a:p>
      </dsp:txBody>
      <dsp:txXfrm>
        <a:off x="6194977" y="3349599"/>
        <a:ext cx="1927628" cy="1293096"/>
      </dsp:txXfrm>
    </dsp:sp>
    <dsp:sp modelId="{5741B497-0549-4C63-8161-0B67D89A93D2}">
      <dsp:nvSpPr>
        <dsp:cNvPr id="0" name=""/>
        <dsp:cNvSpPr/>
      </dsp:nvSpPr>
      <dsp:spPr>
        <a:xfrm>
          <a:off x="8122606" y="3349599"/>
          <a:ext cx="1772160" cy="1293096"/>
        </a:xfrm>
        <a:prstGeom prst="rect">
          <a:avLst/>
        </a:prstGeom>
        <a:solidFill>
          <a:srgbClr val="CEECEB"/>
        </a:solidFill>
        <a:ln w="19050" cap="rnd" cmpd="sng" algn="ctr">
          <a:solidFill>
            <a:schemeClr val="accent2">
              <a:tint val="40000"/>
              <a:alpha val="90000"/>
              <a:hueOff val="-2244821"/>
              <a:satOff val="4516"/>
              <a:lumOff val="6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n-US" sz="1600" kern="1200">
              <a:latin typeface="Avenir Next LT Pro" panose="020B0504020202020204" pitchFamily="34" charset="0"/>
            </a:rPr>
            <a:t>Assessment is updated  </a:t>
          </a:r>
        </a:p>
      </dsp:txBody>
      <dsp:txXfrm>
        <a:off x="8122606" y="3349599"/>
        <a:ext cx="1772160" cy="1293096"/>
      </dsp:txXfrm>
    </dsp:sp>
    <dsp:sp modelId="{80267FA7-F5BE-4186-8B98-7E9CF092B8DB}">
      <dsp:nvSpPr>
        <dsp:cNvPr id="0" name=""/>
        <dsp:cNvSpPr/>
      </dsp:nvSpPr>
      <dsp:spPr>
        <a:xfrm rot="10800000">
          <a:off x="0" y="118"/>
          <a:ext cx="9895636" cy="2639373"/>
        </a:xfrm>
        <a:prstGeom prst="upArrowCallout">
          <a:avLst/>
        </a:prstGeom>
        <a:solidFill>
          <a:schemeClr val="accent2">
            <a:hueOff val="-2712450"/>
            <a:satOff val="-1656"/>
            <a:lumOff val="6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a:t>Initial assessment is completed by the CPI at the time of removal to determine the most appropriate setting for child. </a:t>
          </a:r>
        </a:p>
      </dsp:txBody>
      <dsp:txXfrm rot="-10800000">
        <a:off x="0" y="118"/>
        <a:ext cx="9895636" cy="926420"/>
      </dsp:txXfrm>
    </dsp:sp>
    <dsp:sp modelId="{FD2DD8C4-7B0F-4581-9891-07B2E25B3D07}">
      <dsp:nvSpPr>
        <dsp:cNvPr id="0" name=""/>
        <dsp:cNvSpPr/>
      </dsp:nvSpPr>
      <dsp:spPr>
        <a:xfrm>
          <a:off x="56207" y="1018963"/>
          <a:ext cx="5172844" cy="606008"/>
        </a:xfrm>
        <a:prstGeom prst="rect">
          <a:avLst/>
        </a:prstGeom>
        <a:solidFill>
          <a:schemeClr val="accent2">
            <a:tint val="40000"/>
            <a:alpha val="90000"/>
            <a:hueOff val="-2993095"/>
            <a:satOff val="6021"/>
            <a:lumOff val="918"/>
            <a:alphaOff val="0"/>
          </a:schemeClr>
        </a:solidFill>
        <a:ln w="19050" cap="rnd" cmpd="sng" algn="ctr">
          <a:solidFill>
            <a:schemeClr val="accent2">
              <a:tint val="40000"/>
              <a:alpha val="90000"/>
              <a:hueOff val="-2993095"/>
              <a:satOff val="6021"/>
              <a:lumOff val="9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n-US" sz="1800" kern="1200">
              <a:latin typeface="Avenir Next LT Pro" panose="020B0504020202020204" pitchFamily="34" charset="0"/>
            </a:rPr>
            <a:t>Recommend placement in Relative or Non-Relative Care</a:t>
          </a:r>
        </a:p>
      </dsp:txBody>
      <dsp:txXfrm>
        <a:off x="56207" y="1018963"/>
        <a:ext cx="5172844" cy="606008"/>
      </dsp:txXfrm>
    </dsp:sp>
    <dsp:sp modelId="{BB182E48-8A82-4AAE-A01A-F275A1543AE0}">
      <dsp:nvSpPr>
        <dsp:cNvPr id="0" name=""/>
        <dsp:cNvSpPr/>
      </dsp:nvSpPr>
      <dsp:spPr>
        <a:xfrm>
          <a:off x="5229051" y="1023675"/>
          <a:ext cx="4610376" cy="596585"/>
        </a:xfrm>
        <a:prstGeom prst="rect">
          <a:avLst/>
        </a:prstGeom>
        <a:solidFill>
          <a:schemeClr val="accent2">
            <a:tint val="40000"/>
            <a:alpha val="90000"/>
            <a:hueOff val="-3741368"/>
            <a:satOff val="7526"/>
            <a:lumOff val="1147"/>
            <a:alphaOff val="0"/>
          </a:schemeClr>
        </a:solidFill>
        <a:ln w="19050" cap="rnd" cmpd="sng" algn="ctr">
          <a:solidFill>
            <a:schemeClr val="accent2">
              <a:tint val="40000"/>
              <a:alpha val="90000"/>
              <a:hueOff val="-3741368"/>
              <a:satOff val="7526"/>
              <a:lumOff val="11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n-US" sz="1800" kern="1200">
              <a:latin typeface="Avenir Next LT Pro" panose="020B0504020202020204" pitchFamily="34" charset="0"/>
            </a:rPr>
            <a:t>Assessment is completed to document the recommendation</a:t>
          </a:r>
        </a:p>
      </dsp:txBody>
      <dsp:txXfrm>
        <a:off x="5229051" y="1023675"/>
        <a:ext cx="4610376" cy="5965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78F32-369A-469D-8E4B-CEC3D7FCAC9E}">
      <dsp:nvSpPr>
        <dsp:cNvPr id="0" name=""/>
        <dsp:cNvSpPr/>
      </dsp:nvSpPr>
      <dsp:spPr>
        <a:xfrm>
          <a:off x="0" y="104199"/>
          <a:ext cx="6797675" cy="2687636"/>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a:t>The Family First Prevention Services Act was passed into law on February 9, 2018 as part of the Bipartisan Budget Act of 2018.</a:t>
          </a:r>
        </a:p>
      </dsp:txBody>
      <dsp:txXfrm>
        <a:off x="131200" y="235399"/>
        <a:ext cx="6535275" cy="2425236"/>
      </dsp:txXfrm>
    </dsp:sp>
    <dsp:sp modelId="{891582A8-9A2B-4D62-9D0A-CAA8A4B40671}">
      <dsp:nvSpPr>
        <dsp:cNvPr id="0" name=""/>
        <dsp:cNvSpPr/>
      </dsp:nvSpPr>
      <dsp:spPr>
        <a:xfrm>
          <a:off x="0" y="2858076"/>
          <a:ext cx="6797675" cy="2687636"/>
        </a:xfrm>
        <a:prstGeom prst="roundRect">
          <a:avLst/>
        </a:prstGeom>
        <a:gradFill rotWithShape="0">
          <a:gsLst>
            <a:gs pos="0">
              <a:schemeClr val="accent2">
                <a:hueOff val="113439"/>
                <a:satOff val="13039"/>
                <a:lumOff val="-10393"/>
                <a:alphaOff val="0"/>
                <a:shade val="85000"/>
                <a:satMod val="130000"/>
              </a:schemeClr>
            </a:gs>
            <a:gs pos="34000">
              <a:schemeClr val="accent2">
                <a:hueOff val="113439"/>
                <a:satOff val="13039"/>
                <a:lumOff val="-10393"/>
                <a:alphaOff val="0"/>
                <a:shade val="87000"/>
                <a:satMod val="125000"/>
              </a:schemeClr>
            </a:gs>
            <a:gs pos="70000">
              <a:schemeClr val="accent2">
                <a:hueOff val="113439"/>
                <a:satOff val="13039"/>
                <a:lumOff val="-10393"/>
                <a:alphaOff val="0"/>
                <a:tint val="100000"/>
                <a:shade val="90000"/>
                <a:satMod val="130000"/>
              </a:schemeClr>
            </a:gs>
            <a:gs pos="100000">
              <a:schemeClr val="accent2">
                <a:hueOff val="113439"/>
                <a:satOff val="13039"/>
                <a:lumOff val="-10393"/>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a:t>The Act enable States to use Federal funds available under parts B and E of title IV of the Social Security Act to provide enhanced support to children and families and prevent foster care placements through the provision of mental health and substance abuse prevention and treatment services, in-home parent skill-based programs, and kinship navigator services.</a:t>
          </a:r>
        </a:p>
      </dsp:txBody>
      <dsp:txXfrm>
        <a:off x="131200" y="2989276"/>
        <a:ext cx="6535275" cy="242523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843E7-4EC1-4E3F-9CB3-01CE06F3FA28}">
      <dsp:nvSpPr>
        <dsp:cNvPr id="0" name=""/>
        <dsp:cNvSpPr/>
      </dsp:nvSpPr>
      <dsp:spPr>
        <a:xfrm>
          <a:off x="-4819054" y="-738571"/>
          <a:ext cx="5739765" cy="5739765"/>
        </a:xfrm>
        <a:prstGeom prst="blockArc">
          <a:avLst>
            <a:gd name="adj1" fmla="val 18900000"/>
            <a:gd name="adj2" fmla="val 2700000"/>
            <a:gd name="adj3" fmla="val 376"/>
          </a:avLst>
        </a:pr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902D7B-DCFC-4A39-8383-B9BCE79AFE5E}">
      <dsp:nvSpPr>
        <dsp:cNvPr id="0" name=""/>
        <dsp:cNvSpPr/>
      </dsp:nvSpPr>
      <dsp:spPr>
        <a:xfrm>
          <a:off x="592152" y="426262"/>
          <a:ext cx="6327733" cy="852524"/>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691" tIns="63500" rIns="63500" bIns="63500" numCol="1" spcCol="1270" anchor="ctr" anchorCtr="0">
          <a:noAutofit/>
        </a:bodyPr>
        <a:lstStyle/>
        <a:p>
          <a:pPr lvl="0" algn="l" defTabSz="1111250">
            <a:lnSpc>
              <a:spcPct val="90000"/>
            </a:lnSpc>
            <a:spcBef>
              <a:spcPct val="0"/>
            </a:spcBef>
            <a:spcAft>
              <a:spcPct val="35000"/>
            </a:spcAft>
          </a:pPr>
          <a:r>
            <a:rPr lang="en-US" sz="2500" kern="1200">
              <a:latin typeface="Avenir Next LT Pro" panose="020B0504020202020204" pitchFamily="34" charset="0"/>
            </a:rPr>
            <a:t>Placement in a QRTP</a:t>
          </a:r>
        </a:p>
      </dsp:txBody>
      <dsp:txXfrm>
        <a:off x="592152" y="426262"/>
        <a:ext cx="6327733" cy="852524"/>
      </dsp:txXfrm>
    </dsp:sp>
    <dsp:sp modelId="{1BF07329-83B0-4E77-A6A5-B02296D4ABB9}">
      <dsp:nvSpPr>
        <dsp:cNvPr id="0" name=""/>
        <dsp:cNvSpPr/>
      </dsp:nvSpPr>
      <dsp:spPr>
        <a:xfrm>
          <a:off x="0" y="361736"/>
          <a:ext cx="1065655" cy="1065655"/>
        </a:xfrm>
        <a:prstGeom prst="ellipse">
          <a:avLst/>
        </a:prstGeom>
        <a:solidFill>
          <a:schemeClr val="lt1">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291F14-56ED-48BE-ABC2-476E1F9ED734}">
      <dsp:nvSpPr>
        <dsp:cNvPr id="0" name=""/>
        <dsp:cNvSpPr/>
      </dsp:nvSpPr>
      <dsp:spPr>
        <a:xfrm>
          <a:off x="902045" y="1705049"/>
          <a:ext cx="6017841" cy="852524"/>
        </a:xfrm>
        <a:prstGeom prst="rect">
          <a:avLst/>
        </a:prstGeom>
        <a:solidFill>
          <a:schemeClr val="accent4">
            <a:hueOff val="-831052"/>
            <a:satOff val="-3562"/>
            <a:lumOff val="470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691" tIns="63500" rIns="63500" bIns="63500" numCol="1" spcCol="1270" anchor="ctr" anchorCtr="0">
          <a:noAutofit/>
        </a:bodyPr>
        <a:lstStyle/>
        <a:p>
          <a:pPr lvl="0" algn="l" defTabSz="1111250">
            <a:lnSpc>
              <a:spcPct val="90000"/>
            </a:lnSpc>
            <a:spcBef>
              <a:spcPct val="0"/>
            </a:spcBef>
            <a:spcAft>
              <a:spcPct val="35000"/>
            </a:spcAft>
          </a:pPr>
          <a:r>
            <a:rPr lang="en-US" sz="2500" kern="1200">
              <a:latin typeface="Avenir Next LT Pro" panose="020B0504020202020204" pitchFamily="34" charset="0"/>
            </a:rPr>
            <a:t>Placement in a less restrictive setting with wraparound services</a:t>
          </a:r>
        </a:p>
      </dsp:txBody>
      <dsp:txXfrm>
        <a:off x="902045" y="1705049"/>
        <a:ext cx="6017841" cy="852524"/>
      </dsp:txXfrm>
    </dsp:sp>
    <dsp:sp modelId="{F03E2E2F-B354-44EA-974C-7E0A14CC50FC}">
      <dsp:nvSpPr>
        <dsp:cNvPr id="0" name=""/>
        <dsp:cNvSpPr/>
      </dsp:nvSpPr>
      <dsp:spPr>
        <a:xfrm>
          <a:off x="369217" y="1598483"/>
          <a:ext cx="1065655" cy="1065655"/>
        </a:xfrm>
        <a:prstGeom prst="ellipse">
          <a:avLst/>
        </a:prstGeom>
        <a:solidFill>
          <a:schemeClr val="lt1">
            <a:hueOff val="0"/>
            <a:satOff val="0"/>
            <a:lumOff val="0"/>
            <a:alphaOff val="0"/>
          </a:schemeClr>
        </a:solidFill>
        <a:ln w="19050" cap="rnd" cmpd="sng" algn="ctr">
          <a:solidFill>
            <a:schemeClr val="accent4">
              <a:hueOff val="-831052"/>
              <a:satOff val="-3562"/>
              <a:lumOff val="4706"/>
              <a:alphaOff val="0"/>
            </a:schemeClr>
          </a:solidFill>
          <a:prstDash val="solid"/>
        </a:ln>
        <a:effectLst/>
      </dsp:spPr>
      <dsp:style>
        <a:lnRef idx="2">
          <a:scrgbClr r="0" g="0" b="0"/>
        </a:lnRef>
        <a:fillRef idx="1">
          <a:scrgbClr r="0" g="0" b="0"/>
        </a:fillRef>
        <a:effectRef idx="0">
          <a:scrgbClr r="0" g="0" b="0"/>
        </a:effectRef>
        <a:fontRef idx="minor"/>
      </dsp:style>
    </dsp:sp>
    <dsp:sp modelId="{DC8C0A08-E11D-4A77-A21E-11FBF092A071}">
      <dsp:nvSpPr>
        <dsp:cNvPr id="0" name=""/>
        <dsp:cNvSpPr/>
      </dsp:nvSpPr>
      <dsp:spPr>
        <a:xfrm>
          <a:off x="592152" y="2983836"/>
          <a:ext cx="6327733" cy="852524"/>
        </a:xfrm>
        <a:prstGeom prst="rect">
          <a:avLst/>
        </a:prstGeom>
        <a:solidFill>
          <a:schemeClr val="accent4">
            <a:hueOff val="-1662103"/>
            <a:satOff val="-7124"/>
            <a:lumOff val="941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691" tIns="63500" rIns="63500" bIns="63500" numCol="1" spcCol="1270" anchor="ctr" anchorCtr="0">
          <a:noAutofit/>
        </a:bodyPr>
        <a:lstStyle/>
        <a:p>
          <a:pPr lvl="0" algn="l" defTabSz="1111250">
            <a:lnSpc>
              <a:spcPct val="90000"/>
            </a:lnSpc>
            <a:spcBef>
              <a:spcPct val="0"/>
            </a:spcBef>
            <a:spcAft>
              <a:spcPct val="35000"/>
            </a:spcAft>
          </a:pPr>
          <a:r>
            <a:rPr lang="en-US" sz="2500" kern="1200">
              <a:latin typeface="Avenir Next LT Pro" panose="020B0504020202020204" pitchFamily="34" charset="0"/>
            </a:rPr>
            <a:t>Placement in a statewide inpatient psychiatric program</a:t>
          </a:r>
        </a:p>
      </dsp:txBody>
      <dsp:txXfrm>
        <a:off x="592152" y="2983836"/>
        <a:ext cx="6327733" cy="852524"/>
      </dsp:txXfrm>
    </dsp:sp>
    <dsp:sp modelId="{B121C53E-8977-4AF8-B135-AE6A213E81B6}">
      <dsp:nvSpPr>
        <dsp:cNvPr id="0" name=""/>
        <dsp:cNvSpPr/>
      </dsp:nvSpPr>
      <dsp:spPr>
        <a:xfrm>
          <a:off x="59324" y="2877270"/>
          <a:ext cx="1065655" cy="1065655"/>
        </a:xfrm>
        <a:prstGeom prst="ellipse">
          <a:avLst/>
        </a:prstGeom>
        <a:solidFill>
          <a:schemeClr val="lt1">
            <a:hueOff val="0"/>
            <a:satOff val="0"/>
            <a:lumOff val="0"/>
            <a:alphaOff val="0"/>
          </a:schemeClr>
        </a:solidFill>
        <a:ln w="19050" cap="rnd" cmpd="sng" algn="ctr">
          <a:solidFill>
            <a:schemeClr val="accent4">
              <a:hueOff val="-1662103"/>
              <a:satOff val="-7124"/>
              <a:lumOff val="9412"/>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8CD69-21CE-4C6F-81E4-4D2826E88074}">
      <dsp:nvSpPr>
        <dsp:cNvPr id="0" name=""/>
        <dsp:cNvSpPr/>
      </dsp:nvSpPr>
      <dsp:spPr>
        <a:xfrm>
          <a:off x="968" y="387444"/>
          <a:ext cx="3775605" cy="2265363"/>
        </a:xfrm>
        <a:prstGeom prst="rect">
          <a:avLst/>
        </a:prstGeom>
        <a:solidFill>
          <a:schemeClr val="accent2">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latin typeface="Avenir Next LT Pro" panose="020B0504020202020204" pitchFamily="34" charset="0"/>
            </a:rPr>
            <a:t>No child under the age of 10 years may be admitted into a child-caring agency.</a:t>
          </a:r>
        </a:p>
      </dsp:txBody>
      <dsp:txXfrm>
        <a:off x="968" y="387444"/>
        <a:ext cx="3775605" cy="2265363"/>
      </dsp:txXfrm>
    </dsp:sp>
    <dsp:sp modelId="{78FBE972-2134-49F1-BCC8-EBB18C54074D}">
      <dsp:nvSpPr>
        <dsp:cNvPr id="0" name=""/>
        <dsp:cNvSpPr/>
      </dsp:nvSpPr>
      <dsp:spPr>
        <a:xfrm>
          <a:off x="4154133" y="387444"/>
          <a:ext cx="3775605" cy="2265363"/>
        </a:xfrm>
        <a:prstGeom prst="rect">
          <a:avLst/>
        </a:prstGeom>
        <a:solidFill>
          <a:schemeClr val="accent2">
            <a:alpha val="90000"/>
            <a:hueOff val="0"/>
            <a:satOff val="0"/>
            <a:lumOff val="0"/>
            <a:alpha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latin typeface="Avenir Next LT Pro" panose="020B0504020202020204" pitchFamily="34" charset="0"/>
            </a:rPr>
            <a:t>No dependency youth under the age of 12 may be placed in an at-risk home setting or safe house</a:t>
          </a:r>
          <a:r>
            <a:rPr lang="en-US" sz="2800" kern="1200"/>
            <a:t>.</a:t>
          </a:r>
        </a:p>
      </dsp:txBody>
      <dsp:txXfrm>
        <a:off x="4154133" y="387444"/>
        <a:ext cx="3775605" cy="226536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F1A85A-30ED-49D4-B545-F1DC6067A330}">
      <dsp:nvSpPr>
        <dsp:cNvPr id="0" name=""/>
        <dsp:cNvSpPr/>
      </dsp:nvSpPr>
      <dsp:spPr>
        <a:xfrm>
          <a:off x="1013181" y="970"/>
          <a:ext cx="2302475" cy="1817186"/>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a:latin typeface="Avenir Next LT Pro" panose="020B0504020202020204" pitchFamily="34" charset="0"/>
            </a:rPr>
            <a:t>To prevent separation of a parenting young adult and child if placed outside of a maternity home.</a:t>
          </a:r>
        </a:p>
      </dsp:txBody>
      <dsp:txXfrm>
        <a:off x="1066405" y="54194"/>
        <a:ext cx="2196027" cy="1710738"/>
      </dsp:txXfrm>
    </dsp:sp>
    <dsp:sp modelId="{B2C74A72-72CE-4146-9967-74B5D8139207}">
      <dsp:nvSpPr>
        <dsp:cNvPr id="0" name=""/>
        <dsp:cNvSpPr/>
      </dsp:nvSpPr>
      <dsp:spPr>
        <a:xfrm>
          <a:off x="1243429" y="1818156"/>
          <a:ext cx="230321" cy="825249"/>
        </a:xfrm>
        <a:custGeom>
          <a:avLst/>
          <a:gdLst/>
          <a:ahLst/>
          <a:cxnLst/>
          <a:rect l="0" t="0" r="0" b="0"/>
          <a:pathLst>
            <a:path>
              <a:moveTo>
                <a:pt x="0" y="0"/>
              </a:moveTo>
              <a:lnTo>
                <a:pt x="0" y="825249"/>
              </a:lnTo>
              <a:lnTo>
                <a:pt x="230321" y="825249"/>
              </a:lnTo>
            </a:path>
          </a:pathLst>
        </a:custGeom>
        <a:noFill/>
        <a:ln w="19050" cap="rnd"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B6CF6B-4D14-43BC-849D-78C3BE712CCC}">
      <dsp:nvSpPr>
        <dsp:cNvPr id="0" name=""/>
        <dsp:cNvSpPr/>
      </dsp:nvSpPr>
      <dsp:spPr>
        <a:xfrm>
          <a:off x="1473750" y="2003644"/>
          <a:ext cx="2440505" cy="1279521"/>
        </a:xfrm>
        <a:prstGeom prst="roundRect">
          <a:avLst>
            <a:gd name="adj" fmla="val 10000"/>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a:latin typeface="Avenir Next LT Pro" panose="020B0504020202020204" pitchFamily="34" charset="0"/>
            </a:rPr>
            <a:t>The child-caring agency must provide the services outlined in rule 65C-14.1181 F.A.C</a:t>
          </a:r>
          <a:r>
            <a:rPr lang="en-US" sz="1200" kern="1200">
              <a:latin typeface="Avenir Next LT Pro" panose="020B0504020202020204" pitchFamily="34" charset="0"/>
            </a:rPr>
            <a:t>. </a:t>
          </a:r>
        </a:p>
      </dsp:txBody>
      <dsp:txXfrm>
        <a:off x="1511226" y="2041120"/>
        <a:ext cx="2365553" cy="1204569"/>
      </dsp:txXfrm>
    </dsp:sp>
    <dsp:sp modelId="{48487D4E-0956-46D3-B379-E31EED6EBB8C}">
      <dsp:nvSpPr>
        <dsp:cNvPr id="0" name=""/>
        <dsp:cNvSpPr/>
      </dsp:nvSpPr>
      <dsp:spPr>
        <a:xfrm>
          <a:off x="1243429" y="1818156"/>
          <a:ext cx="230321" cy="2389239"/>
        </a:xfrm>
        <a:custGeom>
          <a:avLst/>
          <a:gdLst/>
          <a:ahLst/>
          <a:cxnLst/>
          <a:rect l="0" t="0" r="0" b="0"/>
          <a:pathLst>
            <a:path>
              <a:moveTo>
                <a:pt x="0" y="0"/>
              </a:moveTo>
              <a:lnTo>
                <a:pt x="0" y="2389239"/>
              </a:lnTo>
              <a:lnTo>
                <a:pt x="230321" y="2389239"/>
              </a:lnTo>
            </a:path>
          </a:pathLst>
        </a:custGeom>
        <a:noFill/>
        <a:ln w="19050" cap="rnd"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FE2C54-0CA7-446E-AD89-FA881A6CF002}">
      <dsp:nvSpPr>
        <dsp:cNvPr id="0" name=""/>
        <dsp:cNvSpPr/>
      </dsp:nvSpPr>
      <dsp:spPr>
        <a:xfrm>
          <a:off x="1473750" y="3468655"/>
          <a:ext cx="2440505" cy="1477482"/>
        </a:xfrm>
        <a:prstGeom prst="roundRect">
          <a:avLst>
            <a:gd name="adj" fmla="val 10000"/>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a:latin typeface="Avenir Next LT Pro" panose="020B0504020202020204" pitchFamily="34" charset="0"/>
            </a:rPr>
            <a:t>The child of the parenting young adult must meet the eligibility requirements for admission into the child caring agency.</a:t>
          </a:r>
        </a:p>
      </dsp:txBody>
      <dsp:txXfrm>
        <a:off x="1517024" y="3511929"/>
        <a:ext cx="2353957" cy="1390934"/>
      </dsp:txXfrm>
    </dsp:sp>
    <dsp:sp modelId="{106435F1-2380-47F2-AC99-6206B36EDB4D}">
      <dsp:nvSpPr>
        <dsp:cNvPr id="0" name=""/>
        <dsp:cNvSpPr/>
      </dsp:nvSpPr>
      <dsp:spPr>
        <a:xfrm>
          <a:off x="4793323" y="970"/>
          <a:ext cx="2141575" cy="1765123"/>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a:latin typeface="Avenir Next LT Pro" panose="020B0504020202020204" pitchFamily="34" charset="0"/>
            </a:rPr>
            <a:t>A non-dependent child meets the criteria for placement in one of the following settings:</a:t>
          </a:r>
        </a:p>
      </dsp:txBody>
      <dsp:txXfrm>
        <a:off x="4845022" y="52669"/>
        <a:ext cx="2038177" cy="1661725"/>
      </dsp:txXfrm>
    </dsp:sp>
    <dsp:sp modelId="{ED8A1ABE-E275-48D5-8D74-E1B065E17750}">
      <dsp:nvSpPr>
        <dsp:cNvPr id="0" name=""/>
        <dsp:cNvSpPr/>
      </dsp:nvSpPr>
      <dsp:spPr>
        <a:xfrm>
          <a:off x="5007481" y="1766093"/>
          <a:ext cx="214157" cy="550407"/>
        </a:xfrm>
        <a:custGeom>
          <a:avLst/>
          <a:gdLst/>
          <a:ahLst/>
          <a:cxnLst/>
          <a:rect l="0" t="0" r="0" b="0"/>
          <a:pathLst>
            <a:path>
              <a:moveTo>
                <a:pt x="0" y="0"/>
              </a:moveTo>
              <a:lnTo>
                <a:pt x="0" y="550407"/>
              </a:lnTo>
              <a:lnTo>
                <a:pt x="214157" y="550407"/>
              </a:lnTo>
            </a:path>
          </a:pathLst>
        </a:custGeom>
        <a:noFill/>
        <a:ln w="19050" cap="rnd"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A66D90-936E-44E5-AE7D-2B6CB8F32C74}">
      <dsp:nvSpPr>
        <dsp:cNvPr id="0" name=""/>
        <dsp:cNvSpPr/>
      </dsp:nvSpPr>
      <dsp:spPr>
        <a:xfrm>
          <a:off x="5221639" y="1951582"/>
          <a:ext cx="1798508" cy="729837"/>
        </a:xfrm>
        <a:prstGeom prst="roundRect">
          <a:avLst>
            <a:gd name="adj" fmla="val 10000"/>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a:latin typeface="Avenir Next LT Pro" panose="020B0504020202020204" pitchFamily="34" charset="0"/>
            </a:rPr>
            <a:t> Unaccompanied Alien Minor Home </a:t>
          </a:r>
        </a:p>
      </dsp:txBody>
      <dsp:txXfrm>
        <a:off x="5243015" y="1972958"/>
        <a:ext cx="1755756" cy="687085"/>
      </dsp:txXfrm>
    </dsp:sp>
    <dsp:sp modelId="{F4601023-393C-4B1B-A5F7-F256915F46C6}">
      <dsp:nvSpPr>
        <dsp:cNvPr id="0" name=""/>
        <dsp:cNvSpPr/>
      </dsp:nvSpPr>
      <dsp:spPr>
        <a:xfrm>
          <a:off x="5007481" y="1766093"/>
          <a:ext cx="214157" cy="1314727"/>
        </a:xfrm>
        <a:custGeom>
          <a:avLst/>
          <a:gdLst/>
          <a:ahLst/>
          <a:cxnLst/>
          <a:rect l="0" t="0" r="0" b="0"/>
          <a:pathLst>
            <a:path>
              <a:moveTo>
                <a:pt x="0" y="0"/>
              </a:moveTo>
              <a:lnTo>
                <a:pt x="0" y="1314727"/>
              </a:lnTo>
              <a:lnTo>
                <a:pt x="214157" y="1314727"/>
              </a:lnTo>
            </a:path>
          </a:pathLst>
        </a:custGeom>
        <a:noFill/>
        <a:ln w="19050" cap="rnd"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E8E32F-A3CD-43E5-8EB8-A88E0E3BFB2B}">
      <dsp:nvSpPr>
        <dsp:cNvPr id="0" name=""/>
        <dsp:cNvSpPr/>
      </dsp:nvSpPr>
      <dsp:spPr>
        <a:xfrm>
          <a:off x="5221639" y="2866908"/>
          <a:ext cx="1812397" cy="427825"/>
        </a:xfrm>
        <a:prstGeom prst="roundRect">
          <a:avLst>
            <a:gd name="adj" fmla="val 10000"/>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a:latin typeface="Avenir Next LT Pro" panose="020B0504020202020204" pitchFamily="34" charset="0"/>
            </a:rPr>
            <a:t>Emergency Shelter</a:t>
          </a:r>
        </a:p>
      </dsp:txBody>
      <dsp:txXfrm>
        <a:off x="5234170" y="2879439"/>
        <a:ext cx="1787335" cy="402763"/>
      </dsp:txXfrm>
    </dsp:sp>
    <dsp:sp modelId="{F1049046-9F42-4EFA-9C5D-8D9778E20472}">
      <dsp:nvSpPr>
        <dsp:cNvPr id="0" name=""/>
        <dsp:cNvSpPr/>
      </dsp:nvSpPr>
      <dsp:spPr>
        <a:xfrm>
          <a:off x="5007481" y="1766093"/>
          <a:ext cx="214157" cy="1946185"/>
        </a:xfrm>
        <a:custGeom>
          <a:avLst/>
          <a:gdLst/>
          <a:ahLst/>
          <a:cxnLst/>
          <a:rect l="0" t="0" r="0" b="0"/>
          <a:pathLst>
            <a:path>
              <a:moveTo>
                <a:pt x="0" y="0"/>
              </a:moveTo>
              <a:lnTo>
                <a:pt x="0" y="1946185"/>
              </a:lnTo>
              <a:lnTo>
                <a:pt x="214157" y="1946185"/>
              </a:lnTo>
            </a:path>
          </a:pathLst>
        </a:custGeom>
        <a:noFill/>
        <a:ln w="19050" cap="rnd"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26258E-D997-4667-9295-6E8DCB80C1ED}">
      <dsp:nvSpPr>
        <dsp:cNvPr id="0" name=""/>
        <dsp:cNvSpPr/>
      </dsp:nvSpPr>
      <dsp:spPr>
        <a:xfrm>
          <a:off x="5221639" y="3480222"/>
          <a:ext cx="1890854" cy="464114"/>
        </a:xfrm>
        <a:prstGeom prst="roundRect">
          <a:avLst>
            <a:gd name="adj" fmla="val 10000"/>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a:latin typeface="Avenir Next LT Pro" panose="020B0504020202020204" pitchFamily="34" charset="0"/>
            </a:rPr>
            <a:t>Runaway Shelter</a:t>
          </a:r>
        </a:p>
      </dsp:txBody>
      <dsp:txXfrm>
        <a:off x="5235232" y="3493815"/>
        <a:ext cx="1863668" cy="436928"/>
      </dsp:txXfrm>
    </dsp:sp>
    <dsp:sp modelId="{F6050560-F048-450C-B5B9-B045C2F276A1}">
      <dsp:nvSpPr>
        <dsp:cNvPr id="0" name=""/>
        <dsp:cNvSpPr/>
      </dsp:nvSpPr>
      <dsp:spPr>
        <a:xfrm>
          <a:off x="8450355" y="23147"/>
          <a:ext cx="1795528" cy="1393886"/>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a:latin typeface="Avenir Next LT Pro" panose="020B0504020202020204" pitchFamily="34" charset="0"/>
            </a:rPr>
            <a:t>Approved Age Differential Waiver</a:t>
          </a:r>
        </a:p>
      </dsp:txBody>
      <dsp:txXfrm>
        <a:off x="8491181" y="63973"/>
        <a:ext cx="1713876" cy="131223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3739F-6E0E-4FE0-AADA-02A40BE592DF}">
      <dsp:nvSpPr>
        <dsp:cNvPr id="0" name=""/>
        <dsp:cNvSpPr/>
      </dsp:nvSpPr>
      <dsp:spPr>
        <a:xfrm>
          <a:off x="0" y="66391"/>
          <a:ext cx="5462264" cy="1005870"/>
        </a:xfrm>
        <a:prstGeom prst="roundRect">
          <a:avLst/>
        </a:prstGeom>
        <a:solidFill>
          <a:schemeClr val="accent4">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solidFill>
                <a:schemeClr val="tx1"/>
              </a:solidFill>
              <a:latin typeface="Avenir Next LT Pro" panose="020B0504020202020204" pitchFamily="34" charset="0"/>
            </a:rPr>
            <a:t>Any available assessments </a:t>
          </a:r>
        </a:p>
      </dsp:txBody>
      <dsp:txXfrm>
        <a:off x="49103" y="115494"/>
        <a:ext cx="5364058" cy="907664"/>
      </dsp:txXfrm>
    </dsp:sp>
    <dsp:sp modelId="{28F6D8EC-D62C-40E5-86A2-4A3C62DDC16D}">
      <dsp:nvSpPr>
        <dsp:cNvPr id="0" name=""/>
        <dsp:cNvSpPr/>
      </dsp:nvSpPr>
      <dsp:spPr>
        <a:xfrm>
          <a:off x="0" y="1135622"/>
          <a:ext cx="5462264" cy="1005870"/>
        </a:xfrm>
        <a:prstGeom prst="roundRect">
          <a:avLst/>
        </a:prstGeom>
        <a:solidFill>
          <a:schemeClr val="accent2">
            <a:hueOff val="-1356225"/>
            <a:satOff val="-828"/>
            <a:lumOff val="323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solidFill>
                <a:schemeClr val="tx1"/>
              </a:solidFill>
              <a:latin typeface="Avenir Next LT Pro" panose="020B0504020202020204" pitchFamily="34" charset="0"/>
            </a:rPr>
            <a:t>Child’s placement agreement</a:t>
          </a:r>
        </a:p>
      </dsp:txBody>
      <dsp:txXfrm>
        <a:off x="49103" y="1184725"/>
        <a:ext cx="5364058" cy="907664"/>
      </dsp:txXfrm>
    </dsp:sp>
    <dsp:sp modelId="{C9FB04D3-50DB-44AF-A24B-3DD6AB640428}">
      <dsp:nvSpPr>
        <dsp:cNvPr id="0" name=""/>
        <dsp:cNvSpPr/>
      </dsp:nvSpPr>
      <dsp:spPr>
        <a:xfrm>
          <a:off x="0" y="2204853"/>
          <a:ext cx="5462264" cy="1005870"/>
        </a:xfrm>
        <a:prstGeom prst="roundRect">
          <a:avLst/>
        </a:prstGeom>
        <a:solidFill>
          <a:schemeClr val="accent2">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solidFill>
                <a:schemeClr val="tx1"/>
              </a:solidFill>
              <a:latin typeface="Avenir Next LT Pro" panose="020B0504020202020204" pitchFamily="34" charset="0"/>
            </a:rPr>
            <a:t>Comprehensive Placement Assessment</a:t>
          </a:r>
        </a:p>
        <a:p>
          <a:pPr lvl="0" algn="l" defTabSz="977900">
            <a:lnSpc>
              <a:spcPct val="90000"/>
            </a:lnSpc>
            <a:spcBef>
              <a:spcPct val="0"/>
            </a:spcBef>
            <a:spcAft>
              <a:spcPct val="35000"/>
            </a:spcAft>
          </a:pPr>
          <a:r>
            <a:rPr lang="en-US" sz="2200" kern="1200">
              <a:solidFill>
                <a:schemeClr val="tx1"/>
              </a:solidFill>
              <a:latin typeface="Avenir Next LT Pro" panose="020B0504020202020204" pitchFamily="34" charset="0"/>
            </a:rPr>
            <a:t> (most recent upon placement)</a:t>
          </a:r>
        </a:p>
      </dsp:txBody>
      <dsp:txXfrm>
        <a:off x="49103" y="2253956"/>
        <a:ext cx="5364058" cy="907664"/>
      </dsp:txXfrm>
    </dsp:sp>
    <dsp:sp modelId="{22028D07-84F6-48C1-99FE-51DF2180E559}">
      <dsp:nvSpPr>
        <dsp:cNvPr id="0" name=""/>
        <dsp:cNvSpPr/>
      </dsp:nvSpPr>
      <dsp:spPr>
        <a:xfrm>
          <a:off x="0" y="3210724"/>
          <a:ext cx="5462264"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42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solidFill>
                <a:schemeClr val="tx1"/>
              </a:solidFill>
              <a:latin typeface="Avenir Next LT Pro" panose="020B0504020202020204" pitchFamily="34" charset="0"/>
            </a:rPr>
            <a:t>CCA participation ongoing</a:t>
          </a:r>
        </a:p>
      </dsp:txBody>
      <dsp:txXfrm>
        <a:off x="0" y="3210724"/>
        <a:ext cx="5462264" cy="36432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A553F-E183-4E17-9310-F9E6ADBA1E93}">
      <dsp:nvSpPr>
        <dsp:cNvPr id="0" name=""/>
        <dsp:cNvSpPr/>
      </dsp:nvSpPr>
      <dsp:spPr>
        <a:xfrm>
          <a:off x="0" y="0"/>
          <a:ext cx="7975552" cy="0"/>
        </a:xfrm>
        <a:prstGeom prst="line">
          <a:avLst/>
        </a:prstGeom>
        <a:solidFill>
          <a:schemeClr val="accent2">
            <a:shade val="80000"/>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54BFFC-A136-49CB-B951-9AF20A03253D}">
      <dsp:nvSpPr>
        <dsp:cNvPr id="0" name=""/>
        <dsp:cNvSpPr/>
      </dsp:nvSpPr>
      <dsp:spPr>
        <a:xfrm>
          <a:off x="0" y="0"/>
          <a:ext cx="7975552" cy="2057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a:latin typeface="Avenir Next LT Pro" panose="020B0504020202020204" pitchFamily="34" charset="0"/>
            </a:rPr>
            <a:t>Discharge planning shall include input from the child, the child’s parent or guardian, foster parents, caregiver, Department, and guardian ad litem, and a copy shall be provided to the child’s welfare professional.  </a:t>
          </a:r>
        </a:p>
      </dsp:txBody>
      <dsp:txXfrm>
        <a:off x="0" y="0"/>
        <a:ext cx="7975552" cy="2057304"/>
      </dsp:txXfrm>
    </dsp:sp>
    <dsp:sp modelId="{7262228D-EB90-4C1F-A7C7-52CF264424DC}">
      <dsp:nvSpPr>
        <dsp:cNvPr id="0" name=""/>
        <dsp:cNvSpPr/>
      </dsp:nvSpPr>
      <dsp:spPr>
        <a:xfrm>
          <a:off x="0" y="2057304"/>
          <a:ext cx="7975552" cy="0"/>
        </a:xfrm>
        <a:prstGeom prst="line">
          <a:avLst/>
        </a:prstGeom>
        <a:solidFill>
          <a:schemeClr val="accent2">
            <a:shade val="80000"/>
            <a:hueOff val="473479"/>
            <a:satOff val="-18570"/>
            <a:lumOff val="29677"/>
            <a:alphaOff val="0"/>
          </a:schemeClr>
        </a:solidFill>
        <a:ln w="19050" cap="rnd" cmpd="sng" algn="ctr">
          <a:solidFill>
            <a:schemeClr val="accent2">
              <a:shade val="80000"/>
              <a:hueOff val="473479"/>
              <a:satOff val="-18570"/>
              <a:lumOff val="296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E361BC-7A63-4171-94B4-E07F1AC11CA5}">
      <dsp:nvSpPr>
        <dsp:cNvPr id="0" name=""/>
        <dsp:cNvSpPr/>
      </dsp:nvSpPr>
      <dsp:spPr>
        <a:xfrm>
          <a:off x="0" y="2057304"/>
          <a:ext cx="7975552" cy="2057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a:latin typeface="Avenir Next LT Pro" panose="020B0504020202020204" pitchFamily="34" charset="0"/>
            </a:rPr>
            <a:t>Aftercare plans shall, at minimum, reflect recommendations for services, where appropriate, and document any referrals generated, and include at least one (1) documented contact with the discharged child or his or her family within the first 30 days following discharge. </a:t>
          </a:r>
        </a:p>
      </dsp:txBody>
      <dsp:txXfrm>
        <a:off x="0" y="2057304"/>
        <a:ext cx="7975552" cy="2057304"/>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12F8F2-521A-46DE-9CDF-FEC296CD00CC}">
      <dsp:nvSpPr>
        <dsp:cNvPr id="0" name=""/>
        <dsp:cNvSpPr/>
      </dsp:nvSpPr>
      <dsp:spPr>
        <a:xfrm>
          <a:off x="0" y="2282"/>
          <a:ext cx="6449583"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94FB63-3B30-4AE2-9C61-393B54C49C7E}">
      <dsp:nvSpPr>
        <dsp:cNvPr id="0" name=""/>
        <dsp:cNvSpPr/>
      </dsp:nvSpPr>
      <dsp:spPr>
        <a:xfrm>
          <a:off x="0" y="0"/>
          <a:ext cx="6449584" cy="121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buNone/>
          </a:pPr>
          <a:r>
            <a:rPr lang="en-US" sz="2400" kern="1200">
              <a:latin typeface="Avenir Next LT Pro" panose="020B0504020202020204" pitchFamily="34" charset="0"/>
              <a:ea typeface="+mn-ea"/>
              <a:cs typeface="+mn-cs"/>
            </a:rPr>
            <a:t>Beginning at age 14, any case plan development must be in consultation with the child or young adult.</a:t>
          </a:r>
        </a:p>
      </dsp:txBody>
      <dsp:txXfrm>
        <a:off x="0" y="0"/>
        <a:ext cx="6449584" cy="1215410"/>
      </dsp:txXfrm>
    </dsp:sp>
    <dsp:sp modelId="{CAF25D55-ECCE-4AFA-A990-1FE693103DCB}">
      <dsp:nvSpPr>
        <dsp:cNvPr id="0" name=""/>
        <dsp:cNvSpPr/>
      </dsp:nvSpPr>
      <dsp:spPr>
        <a:xfrm>
          <a:off x="0" y="1217692"/>
          <a:ext cx="6449583" cy="0"/>
        </a:xfrm>
        <a:prstGeom prst="line">
          <a:avLst/>
        </a:prstGeom>
        <a:solidFill>
          <a:schemeClr val="accent3">
            <a:hueOff val="-140419"/>
            <a:satOff val="-3796"/>
            <a:lumOff val="-7844"/>
            <a:alphaOff val="0"/>
          </a:schemeClr>
        </a:solidFill>
        <a:ln w="19050" cap="rnd" cmpd="sng" algn="ctr">
          <a:solidFill>
            <a:schemeClr val="accent3">
              <a:hueOff val="-140419"/>
              <a:satOff val="-3796"/>
              <a:lumOff val="-784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CA06D1-A678-4240-BBF4-791F38900454}">
      <dsp:nvSpPr>
        <dsp:cNvPr id="0" name=""/>
        <dsp:cNvSpPr/>
      </dsp:nvSpPr>
      <dsp:spPr>
        <a:xfrm>
          <a:off x="0" y="1217692"/>
          <a:ext cx="3050835" cy="2796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buNone/>
          </a:pPr>
          <a:r>
            <a:rPr lang="en-US" sz="2400" kern="1200">
              <a:latin typeface="Avenir Next LT Pro" panose="020B0504020202020204" pitchFamily="34" charset="0"/>
              <a:ea typeface="+mn-ea"/>
              <a:cs typeface="+mn-cs"/>
            </a:rPr>
            <a:t>The case plan must include the responsibility of the parents and caregivers to work together when it is safe to do so, which includes:</a:t>
          </a:r>
        </a:p>
      </dsp:txBody>
      <dsp:txXfrm>
        <a:off x="0" y="1217692"/>
        <a:ext cx="3050835" cy="2796011"/>
      </dsp:txXfrm>
    </dsp:sp>
    <dsp:sp modelId="{B84C75B2-143B-4572-B750-059D9E48C5B9}">
      <dsp:nvSpPr>
        <dsp:cNvPr id="0" name=""/>
        <dsp:cNvSpPr/>
      </dsp:nvSpPr>
      <dsp:spPr>
        <a:xfrm>
          <a:off x="3114418" y="1252399"/>
          <a:ext cx="3327487" cy="1005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buNone/>
          </a:pPr>
          <a:r>
            <a:rPr lang="en-US" sz="1800" kern="1200">
              <a:latin typeface="Avenir Next LT Pro" panose="020B0504020202020204" pitchFamily="34" charset="0"/>
              <a:ea typeface="+mn-ea"/>
              <a:cs typeface="+mn-cs"/>
            </a:rPr>
            <a:t>Ongoing collaboration to successfully implement the case plan.</a:t>
          </a:r>
        </a:p>
      </dsp:txBody>
      <dsp:txXfrm>
        <a:off x="3114418" y="1252399"/>
        <a:ext cx="3327487" cy="1005609"/>
      </dsp:txXfrm>
    </dsp:sp>
    <dsp:sp modelId="{A6A07E5B-D7D2-4031-93A8-4F0F1B7B3CC4}">
      <dsp:nvSpPr>
        <dsp:cNvPr id="0" name=""/>
        <dsp:cNvSpPr/>
      </dsp:nvSpPr>
      <dsp:spPr>
        <a:xfrm>
          <a:off x="3050835" y="2258009"/>
          <a:ext cx="3391070" cy="0"/>
        </a:xfrm>
        <a:prstGeom prst="line">
          <a:avLst/>
        </a:prstGeom>
        <a:solidFill>
          <a:schemeClr val="accent3">
            <a:hueOff val="0"/>
            <a:satOff val="0"/>
            <a:lumOff val="0"/>
            <a:alphaOff val="0"/>
          </a:schemeClr>
        </a:solidFill>
        <a:ln w="19050"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1E7912-90A6-4D0C-8E11-15DD5752EEEC}">
      <dsp:nvSpPr>
        <dsp:cNvPr id="0" name=""/>
        <dsp:cNvSpPr/>
      </dsp:nvSpPr>
      <dsp:spPr>
        <a:xfrm>
          <a:off x="3054124" y="2261910"/>
          <a:ext cx="3327487" cy="1005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buNone/>
          </a:pPr>
          <a:r>
            <a:rPr lang="en-US" sz="1800" kern="1200">
              <a:latin typeface="Avenir Next LT Pro" panose="020B0504020202020204" pitchFamily="34" charset="0"/>
              <a:ea typeface="+mn-ea"/>
              <a:cs typeface="+mn-cs"/>
            </a:rPr>
            <a:t>The right to notify the court or the case manager if ineffective communication takes place that negatively impacts the child.</a:t>
          </a:r>
        </a:p>
      </dsp:txBody>
      <dsp:txXfrm>
        <a:off x="3054124" y="2261910"/>
        <a:ext cx="3327487" cy="1005609"/>
      </dsp:txXfrm>
    </dsp:sp>
    <dsp:sp modelId="{3788C0ED-52BA-4A8A-A41C-A31FC4579E81}">
      <dsp:nvSpPr>
        <dsp:cNvPr id="0" name=""/>
        <dsp:cNvSpPr/>
      </dsp:nvSpPr>
      <dsp:spPr>
        <a:xfrm>
          <a:off x="3050835" y="3298325"/>
          <a:ext cx="3391070" cy="0"/>
        </a:xfrm>
        <a:prstGeom prst="line">
          <a:avLst/>
        </a:prstGeom>
        <a:solidFill>
          <a:schemeClr val="accent3">
            <a:hueOff val="0"/>
            <a:satOff val="0"/>
            <a:lumOff val="0"/>
            <a:alphaOff val="0"/>
          </a:schemeClr>
        </a:solidFill>
        <a:ln w="19050"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1F7B0D-4ADD-4AF9-9F04-236105AD5273}">
      <dsp:nvSpPr>
        <dsp:cNvPr id="0" name=""/>
        <dsp:cNvSpPr/>
      </dsp:nvSpPr>
      <dsp:spPr>
        <a:xfrm>
          <a:off x="0" y="4013704"/>
          <a:ext cx="6449583" cy="0"/>
        </a:xfrm>
        <a:prstGeom prst="line">
          <a:avLst/>
        </a:prstGeom>
        <a:solidFill>
          <a:schemeClr val="accent3">
            <a:hueOff val="-280837"/>
            <a:satOff val="-7592"/>
            <a:lumOff val="-15687"/>
            <a:alphaOff val="0"/>
          </a:schemeClr>
        </a:solidFill>
        <a:ln w="19050" cap="rnd" cmpd="sng" algn="ctr">
          <a:solidFill>
            <a:schemeClr val="accent3">
              <a:hueOff val="-280837"/>
              <a:satOff val="-7592"/>
              <a:lumOff val="-1568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669467-3E8A-4515-A393-7614203B57DC}">
      <dsp:nvSpPr>
        <dsp:cNvPr id="0" name=""/>
        <dsp:cNvSpPr/>
      </dsp:nvSpPr>
      <dsp:spPr>
        <a:xfrm>
          <a:off x="0" y="4013704"/>
          <a:ext cx="6449584" cy="1927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buNone/>
          </a:pPr>
          <a:r>
            <a:rPr lang="en-US" sz="2400" kern="1200">
              <a:latin typeface="Avenir Next LT Pro" panose="020B0504020202020204" pitchFamily="34" charset="0"/>
              <a:ea typeface="+mn-ea"/>
              <a:cs typeface="+mn-cs"/>
            </a:rPr>
            <a:t>The case manager assisting the parents and caregivers in developing a productive relationship that includes meaningful communication and mutual support.</a:t>
          </a:r>
        </a:p>
      </dsp:txBody>
      <dsp:txXfrm>
        <a:off x="0" y="4013704"/>
        <a:ext cx="6449584" cy="1927005"/>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B4FE3-3879-4C01-843F-3321C229BBF7}">
      <dsp:nvSpPr>
        <dsp:cNvPr id="0" name=""/>
        <dsp:cNvSpPr/>
      </dsp:nvSpPr>
      <dsp:spPr>
        <a:xfrm>
          <a:off x="0" y="0"/>
          <a:ext cx="6620150"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AFB6A8-9FFE-4330-917C-CEF2850B250F}">
      <dsp:nvSpPr>
        <dsp:cNvPr id="0" name=""/>
        <dsp:cNvSpPr/>
      </dsp:nvSpPr>
      <dsp:spPr>
        <a:xfrm>
          <a:off x="0" y="0"/>
          <a:ext cx="2837719" cy="2868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b="1" kern="1200">
              <a:latin typeface="Avenir Next LT Pro" panose="020B0504020202020204" pitchFamily="34" charset="0"/>
            </a:rPr>
            <a:t>65C-30.006</a:t>
          </a:r>
          <a:r>
            <a:rPr lang="en-US" sz="2300" kern="1200">
              <a:latin typeface="Avenir Next LT Pro" panose="020B0504020202020204" pitchFamily="34" charset="0"/>
            </a:rPr>
            <a:t>. </a:t>
          </a:r>
        </a:p>
        <a:p>
          <a:pPr lvl="0" algn="l" defTabSz="1022350">
            <a:lnSpc>
              <a:spcPct val="90000"/>
            </a:lnSpc>
            <a:spcBef>
              <a:spcPct val="0"/>
            </a:spcBef>
            <a:spcAft>
              <a:spcPct val="35000"/>
            </a:spcAft>
          </a:pPr>
          <a:r>
            <a:rPr lang="en-US" sz="2300" kern="1200">
              <a:latin typeface="Avenir Next LT Pro" panose="020B0504020202020204" pitchFamily="34" charset="0"/>
            </a:rPr>
            <a:t>The Child Welfare professional will develop the case plan in consultation with the family and the child. </a:t>
          </a:r>
        </a:p>
      </dsp:txBody>
      <dsp:txXfrm>
        <a:off x="0" y="0"/>
        <a:ext cx="2837719" cy="2868304"/>
      </dsp:txXfrm>
    </dsp:sp>
    <dsp:sp modelId="{78A500BD-C468-44F5-B8D9-9A5902600EBD}">
      <dsp:nvSpPr>
        <dsp:cNvPr id="0" name=""/>
        <dsp:cNvSpPr/>
      </dsp:nvSpPr>
      <dsp:spPr>
        <a:xfrm>
          <a:off x="2891055" y="51749"/>
          <a:ext cx="3719967" cy="1677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a:latin typeface="Avenir Next LT Pro" panose="020B0504020202020204" pitchFamily="34" charset="0"/>
            </a:rPr>
            <a:t>The parent will notify all parties and the court of barriers to completing each case plan task, provide all parties with identification and location for individuals who may be available as a placement for the child in out of home care, and maintain contact and provide updated contact information to the child welfare professional. </a:t>
          </a:r>
        </a:p>
      </dsp:txBody>
      <dsp:txXfrm>
        <a:off x="2891055" y="51749"/>
        <a:ext cx="3719967" cy="1677867"/>
      </dsp:txXfrm>
    </dsp:sp>
    <dsp:sp modelId="{9E240E79-BAA5-4015-B00F-6EC3113446B0}">
      <dsp:nvSpPr>
        <dsp:cNvPr id="0" name=""/>
        <dsp:cNvSpPr/>
      </dsp:nvSpPr>
      <dsp:spPr>
        <a:xfrm>
          <a:off x="2837719" y="1729617"/>
          <a:ext cx="2844596" cy="0"/>
        </a:xfrm>
        <a:prstGeom prst="line">
          <a:avLst/>
        </a:prstGeom>
        <a:solidFill>
          <a:schemeClr val="accent3">
            <a:hueOff val="0"/>
            <a:satOff val="0"/>
            <a:lumOff val="0"/>
            <a:alphaOff val="0"/>
          </a:schemeClr>
        </a:solidFill>
        <a:ln w="19050"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BCCE40-5FD3-407A-8F2F-40229E019E9C}">
      <dsp:nvSpPr>
        <dsp:cNvPr id="0" name=""/>
        <dsp:cNvSpPr/>
      </dsp:nvSpPr>
      <dsp:spPr>
        <a:xfrm>
          <a:off x="2891055" y="1781367"/>
          <a:ext cx="3720693" cy="1034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a:latin typeface="Avenir Next LT Pro" panose="020B0504020202020204" pitchFamily="34" charset="0"/>
            </a:rPr>
            <a:t>For judicial cases, refer the parent for services no later than seven calendar days after case plan approval by the court. </a:t>
          </a:r>
        </a:p>
      </dsp:txBody>
      <dsp:txXfrm>
        <a:off x="2891055" y="1781367"/>
        <a:ext cx="3720693" cy="1034998"/>
      </dsp:txXfrm>
    </dsp:sp>
    <dsp:sp modelId="{3E2E68B0-6DAF-403E-B38B-CA400A2CCC76}">
      <dsp:nvSpPr>
        <dsp:cNvPr id="0" name=""/>
        <dsp:cNvSpPr/>
      </dsp:nvSpPr>
      <dsp:spPr>
        <a:xfrm>
          <a:off x="2837719" y="2816365"/>
          <a:ext cx="2844596" cy="0"/>
        </a:xfrm>
        <a:prstGeom prst="line">
          <a:avLst/>
        </a:prstGeom>
        <a:solidFill>
          <a:schemeClr val="accent3">
            <a:hueOff val="0"/>
            <a:satOff val="0"/>
            <a:lumOff val="0"/>
            <a:alphaOff val="0"/>
          </a:schemeClr>
        </a:solidFill>
        <a:ln w="19050"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DA44CD-8AE0-4725-AFB4-0806A6CAA136}">
      <dsp:nvSpPr>
        <dsp:cNvPr id="0" name=""/>
        <dsp:cNvSpPr/>
      </dsp:nvSpPr>
      <dsp:spPr>
        <a:xfrm>
          <a:off x="0" y="2868304"/>
          <a:ext cx="6620150" cy="0"/>
        </a:xfrm>
        <a:prstGeom prst="line">
          <a:avLst/>
        </a:prstGeom>
        <a:solidFill>
          <a:schemeClr val="accent3">
            <a:hueOff val="-280837"/>
            <a:satOff val="-7592"/>
            <a:lumOff val="-15687"/>
            <a:alphaOff val="0"/>
          </a:schemeClr>
        </a:solidFill>
        <a:ln w="19050" cap="rnd" cmpd="sng" algn="ctr">
          <a:solidFill>
            <a:schemeClr val="accent3">
              <a:hueOff val="-280837"/>
              <a:satOff val="-7592"/>
              <a:lumOff val="-1568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F07547-AFE6-4FCD-8582-8C53572E417C}">
      <dsp:nvSpPr>
        <dsp:cNvPr id="0" name=""/>
        <dsp:cNvSpPr/>
      </dsp:nvSpPr>
      <dsp:spPr>
        <a:xfrm>
          <a:off x="0" y="2868304"/>
          <a:ext cx="2991134" cy="2868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b="1" kern="1200">
              <a:latin typeface="Avenir Next LT Pro" panose="020B0504020202020204" pitchFamily="34" charset="0"/>
            </a:rPr>
            <a:t>65C-30.008. </a:t>
          </a:r>
          <a:r>
            <a:rPr lang="en-US" sz="2300" kern="1200">
              <a:latin typeface="Avenir Next LT Pro" panose="020B0504020202020204" pitchFamily="34" charset="0"/>
            </a:rPr>
            <a:t>Case Manager shall ensure that parents have the information necessary to contact their case manager.</a:t>
          </a:r>
        </a:p>
      </dsp:txBody>
      <dsp:txXfrm>
        <a:off x="0" y="2868304"/>
        <a:ext cx="2991134" cy="2868304"/>
      </dsp:txXfrm>
    </dsp:sp>
    <dsp:sp modelId="{E1959F40-8959-443A-9567-FB7A4C2DCE6A}">
      <dsp:nvSpPr>
        <dsp:cNvPr id="0" name=""/>
        <dsp:cNvSpPr/>
      </dsp:nvSpPr>
      <dsp:spPr>
        <a:xfrm>
          <a:off x="3059016" y="2998554"/>
          <a:ext cx="3552512" cy="2605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a:latin typeface="Avenir Next LT Pro" panose="020B0504020202020204" pitchFamily="34" charset="0"/>
            </a:rPr>
            <a:t>If a new case manager is assigned to a case, the new case manager shall notify the parent within two business days  of case assignment and provide updated contact  information.</a:t>
          </a:r>
        </a:p>
      </dsp:txBody>
      <dsp:txXfrm>
        <a:off x="3059016" y="2998554"/>
        <a:ext cx="3552512" cy="2605003"/>
      </dsp:txXfrm>
    </dsp:sp>
    <dsp:sp modelId="{CF7E6EB5-42FE-4CDA-8945-5DC06A274A20}">
      <dsp:nvSpPr>
        <dsp:cNvPr id="0" name=""/>
        <dsp:cNvSpPr/>
      </dsp:nvSpPr>
      <dsp:spPr>
        <a:xfrm>
          <a:off x="2991134" y="5603557"/>
          <a:ext cx="3620395" cy="0"/>
        </a:xfrm>
        <a:prstGeom prst="line">
          <a:avLst/>
        </a:prstGeom>
        <a:solidFill>
          <a:schemeClr val="accent3">
            <a:hueOff val="0"/>
            <a:satOff val="0"/>
            <a:lumOff val="0"/>
            <a:alphaOff val="0"/>
          </a:schemeClr>
        </a:solidFill>
        <a:ln w="19050"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7AF06-65E4-4644-827E-DFA0ADF0055F}">
      <dsp:nvSpPr>
        <dsp:cNvPr id="0" name=""/>
        <dsp:cNvSpPr/>
      </dsp:nvSpPr>
      <dsp:spPr>
        <a:xfrm>
          <a:off x="0" y="2801"/>
          <a:ext cx="6776489" cy="0"/>
        </a:xfrm>
        <a:prstGeom prst="line">
          <a:avLst/>
        </a:prstGeom>
        <a:solidFill>
          <a:schemeClr val="accent2">
            <a:shade val="50000"/>
            <a:hueOff val="0"/>
            <a:satOff val="0"/>
            <a:lumOff val="0"/>
            <a:alphaOff val="0"/>
          </a:schemeClr>
        </a:solidFill>
        <a:ln w="19050" cap="rnd"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48B744-6DAC-4EEB-B2A2-59B8E2B4475D}">
      <dsp:nvSpPr>
        <dsp:cNvPr id="0" name=""/>
        <dsp:cNvSpPr/>
      </dsp:nvSpPr>
      <dsp:spPr>
        <a:xfrm>
          <a:off x="0" y="0"/>
          <a:ext cx="3814935" cy="1910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a:latin typeface="Avenir Next LT Pro" panose="020B0504020202020204" pitchFamily="34" charset="0"/>
            </a:rPr>
            <a:t>The child welfare professional must complete the Diligent Search section in the Judicial Review worksheet. </a:t>
          </a:r>
        </a:p>
      </dsp:txBody>
      <dsp:txXfrm>
        <a:off x="0" y="0"/>
        <a:ext cx="3814935" cy="1910335"/>
      </dsp:txXfrm>
    </dsp:sp>
    <dsp:sp modelId="{DEE2B6F8-C4F8-4515-9872-78E2E49FEE92}">
      <dsp:nvSpPr>
        <dsp:cNvPr id="0" name=""/>
        <dsp:cNvSpPr/>
      </dsp:nvSpPr>
      <dsp:spPr>
        <a:xfrm>
          <a:off x="3870325" y="98317"/>
          <a:ext cx="2898735" cy="92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latin typeface="Avenir Next LT Pro" panose="020B0504020202020204" pitchFamily="34" charset="0"/>
            </a:rPr>
            <a:t>This includes diligent efforts to locate relatives and fictive kin</a:t>
          </a:r>
          <a:r>
            <a:rPr lang="en-US" sz="900" kern="1200">
              <a:latin typeface="Avenir Next LT Pro" panose="020B0504020202020204" pitchFamily="34" charset="0"/>
            </a:rPr>
            <a:t>.  </a:t>
          </a:r>
          <a:endParaRPr lang="en-US" sz="2000" kern="1200">
            <a:latin typeface="Avenir Next LT Pro" panose="020B0504020202020204" pitchFamily="34" charset="0"/>
          </a:endParaRPr>
        </a:p>
      </dsp:txBody>
      <dsp:txXfrm>
        <a:off x="3870325" y="98317"/>
        <a:ext cx="2898735" cy="925404"/>
      </dsp:txXfrm>
    </dsp:sp>
    <dsp:sp modelId="{F29A8239-B6F2-4016-864F-E07EEC4EF099}">
      <dsp:nvSpPr>
        <dsp:cNvPr id="0" name=""/>
        <dsp:cNvSpPr/>
      </dsp:nvSpPr>
      <dsp:spPr>
        <a:xfrm>
          <a:off x="3814935" y="1023722"/>
          <a:ext cx="2954125"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594568-4099-40A2-A60E-753A38968797}">
      <dsp:nvSpPr>
        <dsp:cNvPr id="0" name=""/>
        <dsp:cNvSpPr/>
      </dsp:nvSpPr>
      <dsp:spPr>
        <a:xfrm>
          <a:off x="0" y="1913136"/>
          <a:ext cx="6776489" cy="0"/>
        </a:xfrm>
        <a:prstGeom prst="line">
          <a:avLst/>
        </a:prstGeom>
        <a:solidFill>
          <a:schemeClr val="accent2">
            <a:shade val="50000"/>
            <a:hueOff val="386313"/>
            <a:satOff val="-16063"/>
            <a:lumOff val="33289"/>
            <a:alphaOff val="0"/>
          </a:schemeClr>
        </a:solidFill>
        <a:ln w="19050" cap="rnd" cmpd="sng" algn="ctr">
          <a:solidFill>
            <a:schemeClr val="accent2">
              <a:shade val="50000"/>
              <a:hueOff val="386313"/>
              <a:satOff val="-16063"/>
              <a:lumOff val="3328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45626A-8571-4FCC-8A75-49AC3028E1F0}">
      <dsp:nvSpPr>
        <dsp:cNvPr id="0" name=""/>
        <dsp:cNvSpPr/>
      </dsp:nvSpPr>
      <dsp:spPr>
        <a:xfrm>
          <a:off x="0" y="1913136"/>
          <a:ext cx="6776489" cy="1910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a:latin typeface="Avenir Next LT Pro" panose="020B0504020202020204" pitchFamily="34" charset="0"/>
            </a:rPr>
            <a:t>If the child is a member or is eligible for membership in a tribe, obtain the child’s tribal membership information including the name and location of the tribe from both parents. </a:t>
          </a:r>
        </a:p>
      </dsp:txBody>
      <dsp:txXfrm>
        <a:off x="0" y="1913136"/>
        <a:ext cx="6776489" cy="1910335"/>
      </dsp:txXfrm>
    </dsp:sp>
    <dsp:sp modelId="{E1EF2A3D-3958-46F2-8D93-894037A6138C}">
      <dsp:nvSpPr>
        <dsp:cNvPr id="0" name=""/>
        <dsp:cNvSpPr/>
      </dsp:nvSpPr>
      <dsp:spPr>
        <a:xfrm>
          <a:off x="0" y="3823472"/>
          <a:ext cx="6776489" cy="0"/>
        </a:xfrm>
        <a:prstGeom prst="line">
          <a:avLst/>
        </a:prstGeom>
        <a:solidFill>
          <a:schemeClr val="accent2">
            <a:shade val="50000"/>
            <a:hueOff val="386313"/>
            <a:satOff val="-16063"/>
            <a:lumOff val="33289"/>
            <a:alphaOff val="0"/>
          </a:schemeClr>
        </a:solidFill>
        <a:ln w="19050" cap="rnd" cmpd="sng" algn="ctr">
          <a:solidFill>
            <a:schemeClr val="accent2">
              <a:shade val="50000"/>
              <a:hueOff val="386313"/>
              <a:satOff val="-16063"/>
              <a:lumOff val="3328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1A48B4-1A2D-47E2-A2E4-FDEF2C6AB114}">
      <dsp:nvSpPr>
        <dsp:cNvPr id="0" name=""/>
        <dsp:cNvSpPr/>
      </dsp:nvSpPr>
      <dsp:spPr>
        <a:xfrm>
          <a:off x="0" y="3823472"/>
          <a:ext cx="6776489" cy="1910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a:latin typeface="Avenir Next LT Pro" panose="020B0504020202020204" pitchFamily="34" charset="0"/>
            </a:rPr>
            <a:t>The Department must conduct a diligent search to provide notice to the parents of dependency and termination of parental rights proceedings before the court can enter final orders impacting the parents’ rights to their child.</a:t>
          </a:r>
        </a:p>
      </dsp:txBody>
      <dsp:txXfrm>
        <a:off x="0" y="3823472"/>
        <a:ext cx="6776489" cy="1910335"/>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59C4A-23C7-4E79-91D7-F3BC991F790A}">
      <dsp:nvSpPr>
        <dsp:cNvPr id="0" name=""/>
        <dsp:cNvSpPr/>
      </dsp:nvSpPr>
      <dsp:spPr>
        <a:xfrm>
          <a:off x="0" y="819003"/>
          <a:ext cx="6377532" cy="1512006"/>
        </a:xfrm>
        <a:prstGeom prst="roundRect">
          <a:avLst>
            <a:gd name="adj" fmla="val 10000"/>
          </a:avLst>
        </a:prstGeom>
        <a:solidFill>
          <a:schemeClr val="accent6">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AA6E4D9-AF6A-40B3-94CF-81A70186C633}">
      <dsp:nvSpPr>
        <dsp:cNvPr id="0" name=""/>
        <dsp:cNvSpPr/>
      </dsp:nvSpPr>
      <dsp:spPr>
        <a:xfrm>
          <a:off x="457381" y="1159204"/>
          <a:ext cx="831603" cy="8316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39AA1B9-EE63-43E8-A144-083182B08D9B}">
      <dsp:nvSpPr>
        <dsp:cNvPr id="0" name=""/>
        <dsp:cNvSpPr/>
      </dsp:nvSpPr>
      <dsp:spPr>
        <a:xfrm>
          <a:off x="1746366" y="819003"/>
          <a:ext cx="4631165" cy="15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1" tIns="160021" rIns="160021" bIns="160021" numCol="1" spcCol="1270" anchor="ctr" anchorCtr="0">
          <a:noAutofit/>
        </a:bodyPr>
        <a:lstStyle/>
        <a:p>
          <a:pPr lvl="0" algn="l" defTabSz="844550">
            <a:lnSpc>
              <a:spcPct val="100000"/>
            </a:lnSpc>
            <a:spcBef>
              <a:spcPct val="0"/>
            </a:spcBef>
            <a:spcAft>
              <a:spcPct val="35000"/>
            </a:spcAft>
          </a:pPr>
          <a:r>
            <a:rPr lang="en-US" sz="1900" kern="1200">
              <a:latin typeface="Avenir Next LT Pro" panose="020B0504020202020204" pitchFamily="34" charset="0"/>
            </a:rPr>
            <a:t>Diligent searches and diligent efforts begin during the investigation phase and intensify after case transfer to ongoing services.  </a:t>
          </a:r>
        </a:p>
      </dsp:txBody>
      <dsp:txXfrm>
        <a:off x="1746366" y="819003"/>
        <a:ext cx="4631165" cy="1512006"/>
      </dsp:txXfrm>
    </dsp:sp>
    <dsp:sp modelId="{0D9C597D-3E07-41B5-AE58-4B267324A35A}">
      <dsp:nvSpPr>
        <dsp:cNvPr id="0" name=""/>
        <dsp:cNvSpPr/>
      </dsp:nvSpPr>
      <dsp:spPr>
        <a:xfrm>
          <a:off x="0" y="2709010"/>
          <a:ext cx="6377532" cy="1512006"/>
        </a:xfrm>
        <a:prstGeom prst="roundRect">
          <a:avLst>
            <a:gd name="adj" fmla="val 10000"/>
          </a:avLst>
        </a:prstGeom>
        <a:solidFill>
          <a:schemeClr val="accent6">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0215547-2C84-4B11-B999-068359BBFD3D}">
      <dsp:nvSpPr>
        <dsp:cNvPr id="0" name=""/>
        <dsp:cNvSpPr/>
      </dsp:nvSpPr>
      <dsp:spPr>
        <a:xfrm>
          <a:off x="457381" y="3049212"/>
          <a:ext cx="831603" cy="8316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03F71E0-82DD-46B0-A739-FA36FFE77932}">
      <dsp:nvSpPr>
        <dsp:cNvPr id="0" name=""/>
        <dsp:cNvSpPr/>
      </dsp:nvSpPr>
      <dsp:spPr>
        <a:xfrm>
          <a:off x="1746366" y="2709010"/>
          <a:ext cx="4631165" cy="15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1" tIns="160021" rIns="160021" bIns="160021" numCol="1" spcCol="1270" anchor="ctr" anchorCtr="0">
          <a:noAutofit/>
        </a:bodyPr>
        <a:lstStyle/>
        <a:p>
          <a:pPr lvl="0" algn="l" defTabSz="844550">
            <a:lnSpc>
              <a:spcPct val="100000"/>
            </a:lnSpc>
            <a:spcBef>
              <a:spcPct val="0"/>
            </a:spcBef>
            <a:spcAft>
              <a:spcPct val="35000"/>
            </a:spcAft>
          </a:pPr>
          <a:r>
            <a:rPr lang="en-US" sz="1900" kern="1200">
              <a:latin typeface="Avenir Next LT Pro" panose="020B0504020202020204" pitchFamily="34" charset="0"/>
            </a:rPr>
            <a:t>Both the child protective investigator (CPI) and case manager share the responsibility for obtaining and documenting diligent search efforts. </a:t>
          </a:r>
        </a:p>
      </dsp:txBody>
      <dsp:txXfrm>
        <a:off x="1746366" y="2709010"/>
        <a:ext cx="4631165" cy="15120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2F435-F375-477E-AB53-5D47D75F09C0}">
      <dsp:nvSpPr>
        <dsp:cNvPr id="0" name=""/>
        <dsp:cNvSpPr/>
      </dsp:nvSpPr>
      <dsp:spPr>
        <a:xfrm>
          <a:off x="2180095" y="1714"/>
          <a:ext cx="8720381" cy="429431"/>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9200" tIns="109076" rIns="169200" bIns="109076" numCol="1" spcCol="1270" anchor="ctr" anchorCtr="0">
          <a:noAutofit/>
        </a:bodyPr>
        <a:lstStyle/>
        <a:p>
          <a:pPr lvl="0" algn="l" defTabSz="666750">
            <a:lnSpc>
              <a:spcPct val="90000"/>
            </a:lnSpc>
            <a:spcBef>
              <a:spcPct val="0"/>
            </a:spcBef>
            <a:spcAft>
              <a:spcPct val="35000"/>
            </a:spcAft>
          </a:pPr>
          <a:r>
            <a:rPr lang="en-US" sz="1500" b="1" kern="1200"/>
            <a:t>Prevention Activities Under Title IV–E</a:t>
          </a:r>
        </a:p>
      </dsp:txBody>
      <dsp:txXfrm>
        <a:off x="2180095" y="1714"/>
        <a:ext cx="8720381" cy="429431"/>
      </dsp:txXfrm>
    </dsp:sp>
    <dsp:sp modelId="{74EE21FA-63D2-4A6C-957B-175704027692}">
      <dsp:nvSpPr>
        <dsp:cNvPr id="0" name=""/>
        <dsp:cNvSpPr/>
      </dsp:nvSpPr>
      <dsp:spPr>
        <a:xfrm>
          <a:off x="0" y="1714"/>
          <a:ext cx="2180095" cy="429431"/>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363" tIns="42418" rIns="115363" bIns="42418" numCol="1" spcCol="1270" anchor="ctr" anchorCtr="0">
          <a:noAutofit/>
        </a:bodyPr>
        <a:lstStyle/>
        <a:p>
          <a:pPr lvl="0" algn="ctr" defTabSz="844550">
            <a:lnSpc>
              <a:spcPct val="90000"/>
            </a:lnSpc>
            <a:spcBef>
              <a:spcPct val="0"/>
            </a:spcBef>
            <a:spcAft>
              <a:spcPct val="35000"/>
            </a:spcAft>
          </a:pPr>
          <a:r>
            <a:rPr lang="en-US" sz="1900" b="1" kern="1200"/>
            <a:t>PART I</a:t>
          </a:r>
        </a:p>
      </dsp:txBody>
      <dsp:txXfrm>
        <a:off x="0" y="1714"/>
        <a:ext cx="2180095" cy="429431"/>
      </dsp:txXfrm>
    </dsp:sp>
    <dsp:sp modelId="{930CB3B3-F902-4A52-83A5-EA67DB94922C}">
      <dsp:nvSpPr>
        <dsp:cNvPr id="0" name=""/>
        <dsp:cNvSpPr/>
      </dsp:nvSpPr>
      <dsp:spPr>
        <a:xfrm>
          <a:off x="2180095" y="456911"/>
          <a:ext cx="8720381" cy="429431"/>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9200" tIns="109076" rIns="169200" bIns="109076" numCol="1" spcCol="1270" anchor="ctr" anchorCtr="0">
          <a:noAutofit/>
        </a:bodyPr>
        <a:lstStyle/>
        <a:p>
          <a:pPr lvl="0" algn="l" defTabSz="666750">
            <a:lnSpc>
              <a:spcPct val="90000"/>
            </a:lnSpc>
            <a:spcBef>
              <a:spcPct val="0"/>
            </a:spcBef>
            <a:spcAft>
              <a:spcPct val="35000"/>
            </a:spcAft>
          </a:pPr>
          <a:r>
            <a:rPr lang="en-US" sz="1500" b="1" kern="1200"/>
            <a:t>Enhanced Support Under Title IV–B</a:t>
          </a:r>
        </a:p>
      </dsp:txBody>
      <dsp:txXfrm>
        <a:off x="2180095" y="456911"/>
        <a:ext cx="8720381" cy="429431"/>
      </dsp:txXfrm>
    </dsp:sp>
    <dsp:sp modelId="{7CBACD3F-F862-4817-BB69-1176E89CCE36}">
      <dsp:nvSpPr>
        <dsp:cNvPr id="0" name=""/>
        <dsp:cNvSpPr/>
      </dsp:nvSpPr>
      <dsp:spPr>
        <a:xfrm>
          <a:off x="0" y="456911"/>
          <a:ext cx="2180095" cy="429431"/>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363" tIns="42418" rIns="115363" bIns="42418" numCol="1" spcCol="1270" anchor="ctr" anchorCtr="0">
          <a:noAutofit/>
        </a:bodyPr>
        <a:lstStyle/>
        <a:p>
          <a:pPr lvl="0" algn="ctr" defTabSz="844550">
            <a:lnSpc>
              <a:spcPct val="90000"/>
            </a:lnSpc>
            <a:spcBef>
              <a:spcPct val="0"/>
            </a:spcBef>
            <a:spcAft>
              <a:spcPct val="35000"/>
            </a:spcAft>
          </a:pPr>
          <a:r>
            <a:rPr lang="en-US" sz="1900" b="1" kern="1200"/>
            <a:t>PART II</a:t>
          </a:r>
        </a:p>
      </dsp:txBody>
      <dsp:txXfrm>
        <a:off x="0" y="456911"/>
        <a:ext cx="2180095" cy="429431"/>
      </dsp:txXfrm>
    </dsp:sp>
    <dsp:sp modelId="{E47F23D9-B661-4683-8415-4E592DBF158D}">
      <dsp:nvSpPr>
        <dsp:cNvPr id="0" name=""/>
        <dsp:cNvSpPr/>
      </dsp:nvSpPr>
      <dsp:spPr>
        <a:xfrm>
          <a:off x="2180095" y="912109"/>
          <a:ext cx="8720381" cy="429431"/>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9200" tIns="109076" rIns="169200" bIns="109076" numCol="1" spcCol="1270" anchor="ctr" anchorCtr="0">
          <a:noAutofit/>
        </a:bodyPr>
        <a:lstStyle/>
        <a:p>
          <a:pPr lvl="0" algn="l" defTabSz="666750">
            <a:lnSpc>
              <a:spcPct val="90000"/>
            </a:lnSpc>
            <a:spcBef>
              <a:spcPct val="0"/>
            </a:spcBef>
            <a:spcAft>
              <a:spcPct val="35000"/>
            </a:spcAft>
          </a:pPr>
          <a:r>
            <a:rPr lang="en-US" sz="1500" b="1" kern="1200"/>
            <a:t>Miscellaneous</a:t>
          </a:r>
        </a:p>
      </dsp:txBody>
      <dsp:txXfrm>
        <a:off x="2180095" y="912109"/>
        <a:ext cx="8720381" cy="429431"/>
      </dsp:txXfrm>
    </dsp:sp>
    <dsp:sp modelId="{71366DE8-D73F-4DC9-BCFB-1270962186B2}">
      <dsp:nvSpPr>
        <dsp:cNvPr id="0" name=""/>
        <dsp:cNvSpPr/>
      </dsp:nvSpPr>
      <dsp:spPr>
        <a:xfrm>
          <a:off x="0" y="912109"/>
          <a:ext cx="2180095" cy="429431"/>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363" tIns="42418" rIns="115363" bIns="42418" numCol="1" spcCol="1270" anchor="ctr" anchorCtr="0">
          <a:noAutofit/>
        </a:bodyPr>
        <a:lstStyle/>
        <a:p>
          <a:pPr lvl="0" algn="ctr" defTabSz="844550">
            <a:lnSpc>
              <a:spcPct val="90000"/>
            </a:lnSpc>
            <a:spcBef>
              <a:spcPct val="0"/>
            </a:spcBef>
            <a:spcAft>
              <a:spcPct val="35000"/>
            </a:spcAft>
          </a:pPr>
          <a:r>
            <a:rPr lang="en-US" sz="1900" b="1" kern="1200"/>
            <a:t>PART III</a:t>
          </a:r>
        </a:p>
      </dsp:txBody>
      <dsp:txXfrm>
        <a:off x="0" y="912109"/>
        <a:ext cx="2180095" cy="429431"/>
      </dsp:txXfrm>
    </dsp:sp>
    <dsp:sp modelId="{D8DEA707-0682-49B3-AF45-07DD3272CD5F}">
      <dsp:nvSpPr>
        <dsp:cNvPr id="0" name=""/>
        <dsp:cNvSpPr/>
      </dsp:nvSpPr>
      <dsp:spPr>
        <a:xfrm>
          <a:off x="2180095" y="1367306"/>
          <a:ext cx="8720381" cy="429431"/>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9200" tIns="109076" rIns="169200" bIns="109076" numCol="1" spcCol="1270" anchor="ctr" anchorCtr="0">
          <a:noAutofit/>
        </a:bodyPr>
        <a:lstStyle/>
        <a:p>
          <a:pPr lvl="0" algn="l" defTabSz="666750">
            <a:lnSpc>
              <a:spcPct val="90000"/>
            </a:lnSpc>
            <a:spcBef>
              <a:spcPct val="0"/>
            </a:spcBef>
            <a:spcAft>
              <a:spcPct val="35000"/>
            </a:spcAft>
          </a:pPr>
          <a:r>
            <a:rPr lang="en-US" sz="1500" b="1" kern="1200"/>
            <a:t>Ensuring the Necessity Of A Placement That Is Not In A Foster Family Home</a:t>
          </a:r>
        </a:p>
      </dsp:txBody>
      <dsp:txXfrm>
        <a:off x="2180095" y="1367306"/>
        <a:ext cx="8720381" cy="429431"/>
      </dsp:txXfrm>
    </dsp:sp>
    <dsp:sp modelId="{7E828AD2-9552-447E-A62A-822AFF349571}">
      <dsp:nvSpPr>
        <dsp:cNvPr id="0" name=""/>
        <dsp:cNvSpPr/>
      </dsp:nvSpPr>
      <dsp:spPr>
        <a:xfrm>
          <a:off x="0" y="1367306"/>
          <a:ext cx="2180095" cy="429431"/>
        </a:xfrm>
        <a:prstGeom prst="rect">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363" tIns="42418" rIns="115363" bIns="42418" numCol="1" spcCol="1270" anchor="ctr" anchorCtr="0">
          <a:noAutofit/>
        </a:bodyPr>
        <a:lstStyle/>
        <a:p>
          <a:pPr lvl="0" algn="ctr" defTabSz="844550">
            <a:lnSpc>
              <a:spcPct val="90000"/>
            </a:lnSpc>
            <a:spcBef>
              <a:spcPct val="0"/>
            </a:spcBef>
            <a:spcAft>
              <a:spcPct val="35000"/>
            </a:spcAft>
          </a:pPr>
          <a:r>
            <a:rPr lang="en-US" sz="1900" b="1" kern="1200"/>
            <a:t>PART IV</a:t>
          </a:r>
        </a:p>
      </dsp:txBody>
      <dsp:txXfrm>
        <a:off x="0" y="1367306"/>
        <a:ext cx="2180095" cy="429431"/>
      </dsp:txXfrm>
    </dsp:sp>
    <dsp:sp modelId="{628888F3-51E0-4F84-BC3D-B7ED6100DF55}">
      <dsp:nvSpPr>
        <dsp:cNvPr id="0" name=""/>
        <dsp:cNvSpPr/>
      </dsp:nvSpPr>
      <dsp:spPr>
        <a:xfrm>
          <a:off x="2180095" y="1822503"/>
          <a:ext cx="8720381" cy="429431"/>
        </a:xfrm>
        <a:prstGeom prst="rect">
          <a:avLst/>
        </a:prstGeom>
        <a:solidFill>
          <a:schemeClr val="accent6">
            <a:tint val="40000"/>
            <a:alpha val="90000"/>
            <a:hueOff val="0"/>
            <a:satOff val="0"/>
            <a:lumOff val="0"/>
            <a:alphaOff val="0"/>
          </a:schemeClr>
        </a:solidFill>
        <a:ln w="15875"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9200" tIns="109076" rIns="169200" bIns="109076" numCol="1" spcCol="1270" anchor="ctr" anchorCtr="0">
          <a:noAutofit/>
        </a:bodyPr>
        <a:lstStyle/>
        <a:p>
          <a:pPr lvl="0" algn="l" defTabSz="666750">
            <a:lnSpc>
              <a:spcPct val="90000"/>
            </a:lnSpc>
            <a:spcBef>
              <a:spcPct val="0"/>
            </a:spcBef>
            <a:spcAft>
              <a:spcPct val="35000"/>
            </a:spcAft>
          </a:pPr>
          <a:r>
            <a:rPr lang="en-US" sz="1500" b="1" kern="1200"/>
            <a:t>Continuing Support For Child And Family Services</a:t>
          </a:r>
        </a:p>
      </dsp:txBody>
      <dsp:txXfrm>
        <a:off x="2180095" y="1822503"/>
        <a:ext cx="8720381" cy="429431"/>
      </dsp:txXfrm>
    </dsp:sp>
    <dsp:sp modelId="{2A218B02-4BD2-43F3-A6C8-E8D0EF8C59A7}">
      <dsp:nvSpPr>
        <dsp:cNvPr id="0" name=""/>
        <dsp:cNvSpPr/>
      </dsp:nvSpPr>
      <dsp:spPr>
        <a:xfrm>
          <a:off x="0" y="1822503"/>
          <a:ext cx="2180095" cy="429431"/>
        </a:xfrm>
        <a:prstGeom prst="rect">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363" tIns="42418" rIns="115363" bIns="42418" numCol="1" spcCol="1270" anchor="ctr" anchorCtr="0">
          <a:noAutofit/>
        </a:bodyPr>
        <a:lstStyle/>
        <a:p>
          <a:pPr lvl="0" algn="ctr" defTabSz="844550">
            <a:lnSpc>
              <a:spcPct val="90000"/>
            </a:lnSpc>
            <a:spcBef>
              <a:spcPct val="0"/>
            </a:spcBef>
            <a:spcAft>
              <a:spcPct val="35000"/>
            </a:spcAft>
          </a:pPr>
          <a:r>
            <a:rPr lang="en-US" sz="1900" b="1" kern="1200"/>
            <a:t>PART V</a:t>
          </a:r>
        </a:p>
      </dsp:txBody>
      <dsp:txXfrm>
        <a:off x="0" y="1822503"/>
        <a:ext cx="2180095" cy="429431"/>
      </dsp:txXfrm>
    </dsp:sp>
    <dsp:sp modelId="{8F943D8E-12A4-4DC3-8831-C322EDAD83C4}">
      <dsp:nvSpPr>
        <dsp:cNvPr id="0" name=""/>
        <dsp:cNvSpPr/>
      </dsp:nvSpPr>
      <dsp:spPr>
        <a:xfrm>
          <a:off x="2180095" y="2277701"/>
          <a:ext cx="8720381" cy="429431"/>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9200" tIns="109076" rIns="169200" bIns="109076" numCol="1" spcCol="1270" anchor="ctr" anchorCtr="0">
          <a:noAutofit/>
        </a:bodyPr>
        <a:lstStyle/>
        <a:p>
          <a:pPr lvl="0" algn="l" defTabSz="666750">
            <a:lnSpc>
              <a:spcPct val="90000"/>
            </a:lnSpc>
            <a:spcBef>
              <a:spcPct val="0"/>
            </a:spcBef>
            <a:spcAft>
              <a:spcPct val="35000"/>
            </a:spcAft>
          </a:pPr>
          <a:r>
            <a:rPr lang="en-US" sz="1500" b="1" kern="1200"/>
            <a:t>Continuing Incentives To States To Promote Adoption And Legal Guardianship</a:t>
          </a:r>
        </a:p>
      </dsp:txBody>
      <dsp:txXfrm>
        <a:off x="2180095" y="2277701"/>
        <a:ext cx="8720381" cy="429431"/>
      </dsp:txXfrm>
    </dsp:sp>
    <dsp:sp modelId="{BD994691-FF7B-47FD-A12D-71541DBA024B}">
      <dsp:nvSpPr>
        <dsp:cNvPr id="0" name=""/>
        <dsp:cNvSpPr/>
      </dsp:nvSpPr>
      <dsp:spPr>
        <a:xfrm>
          <a:off x="0" y="2277701"/>
          <a:ext cx="2180095" cy="429431"/>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363" tIns="42418" rIns="115363" bIns="42418" numCol="1" spcCol="1270" anchor="ctr" anchorCtr="0">
          <a:noAutofit/>
        </a:bodyPr>
        <a:lstStyle/>
        <a:p>
          <a:pPr lvl="0" algn="ctr" defTabSz="844550">
            <a:lnSpc>
              <a:spcPct val="90000"/>
            </a:lnSpc>
            <a:spcBef>
              <a:spcPct val="0"/>
            </a:spcBef>
            <a:spcAft>
              <a:spcPct val="35000"/>
            </a:spcAft>
          </a:pPr>
          <a:r>
            <a:rPr lang="en-US" sz="1900" b="1" kern="1200"/>
            <a:t>Part VI</a:t>
          </a:r>
        </a:p>
      </dsp:txBody>
      <dsp:txXfrm>
        <a:off x="0" y="2277701"/>
        <a:ext cx="2180095" cy="429431"/>
      </dsp:txXfrm>
    </dsp:sp>
    <dsp:sp modelId="{E728C548-6C13-4C25-8FFA-2E6FE77F3D69}">
      <dsp:nvSpPr>
        <dsp:cNvPr id="0" name=""/>
        <dsp:cNvSpPr/>
      </dsp:nvSpPr>
      <dsp:spPr>
        <a:xfrm>
          <a:off x="2180095" y="2732898"/>
          <a:ext cx="8720381" cy="429431"/>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9200" tIns="109076" rIns="169200" bIns="109076" numCol="1" spcCol="1270" anchor="ctr" anchorCtr="0">
          <a:noAutofit/>
        </a:bodyPr>
        <a:lstStyle/>
        <a:p>
          <a:pPr lvl="0" algn="l" defTabSz="666750">
            <a:lnSpc>
              <a:spcPct val="90000"/>
            </a:lnSpc>
            <a:spcBef>
              <a:spcPct val="0"/>
            </a:spcBef>
            <a:spcAft>
              <a:spcPct val="35000"/>
            </a:spcAft>
          </a:pPr>
          <a:r>
            <a:rPr lang="en-US" sz="1500" b="1" kern="1200"/>
            <a:t>Technical Corrections</a:t>
          </a:r>
        </a:p>
      </dsp:txBody>
      <dsp:txXfrm>
        <a:off x="2180095" y="2732898"/>
        <a:ext cx="8720381" cy="429431"/>
      </dsp:txXfrm>
    </dsp:sp>
    <dsp:sp modelId="{741DAEA9-1FBF-4042-9AB1-CB069689D58C}">
      <dsp:nvSpPr>
        <dsp:cNvPr id="0" name=""/>
        <dsp:cNvSpPr/>
      </dsp:nvSpPr>
      <dsp:spPr>
        <a:xfrm>
          <a:off x="0" y="2732898"/>
          <a:ext cx="2180095" cy="429431"/>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363" tIns="42418" rIns="115363" bIns="42418" numCol="1" spcCol="1270" anchor="ctr" anchorCtr="0">
          <a:noAutofit/>
        </a:bodyPr>
        <a:lstStyle/>
        <a:p>
          <a:pPr lvl="0" algn="ctr" defTabSz="844550">
            <a:lnSpc>
              <a:spcPct val="90000"/>
            </a:lnSpc>
            <a:spcBef>
              <a:spcPct val="0"/>
            </a:spcBef>
            <a:spcAft>
              <a:spcPct val="35000"/>
            </a:spcAft>
          </a:pPr>
          <a:r>
            <a:rPr lang="en-US" sz="1900" b="1" kern="1200"/>
            <a:t>Part VII</a:t>
          </a:r>
        </a:p>
      </dsp:txBody>
      <dsp:txXfrm>
        <a:off x="0" y="2732898"/>
        <a:ext cx="2180095" cy="429431"/>
      </dsp:txXfrm>
    </dsp:sp>
    <dsp:sp modelId="{CF8E4DE4-CEB5-4CC2-BAC0-7A8C86432B26}">
      <dsp:nvSpPr>
        <dsp:cNvPr id="0" name=""/>
        <dsp:cNvSpPr/>
      </dsp:nvSpPr>
      <dsp:spPr>
        <a:xfrm>
          <a:off x="2180095" y="3188096"/>
          <a:ext cx="8720381" cy="429431"/>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9200" tIns="109076" rIns="169200" bIns="109076" numCol="1" spcCol="1270" anchor="ctr" anchorCtr="0">
          <a:noAutofit/>
        </a:bodyPr>
        <a:lstStyle/>
        <a:p>
          <a:pPr lvl="0" algn="l" defTabSz="666750">
            <a:lnSpc>
              <a:spcPct val="90000"/>
            </a:lnSpc>
            <a:spcBef>
              <a:spcPct val="0"/>
            </a:spcBef>
            <a:spcAft>
              <a:spcPct val="35000"/>
            </a:spcAft>
          </a:pPr>
          <a:r>
            <a:rPr lang="en-US" sz="1500" b="1" kern="1200"/>
            <a:t>Ensuring States Reinvest Savings Resulting From Increases In Adoption Assistance</a:t>
          </a:r>
        </a:p>
      </dsp:txBody>
      <dsp:txXfrm>
        <a:off x="2180095" y="3188096"/>
        <a:ext cx="8720381" cy="429431"/>
      </dsp:txXfrm>
    </dsp:sp>
    <dsp:sp modelId="{4B35DE2A-A135-4F4A-9080-D8A63611CB9B}">
      <dsp:nvSpPr>
        <dsp:cNvPr id="0" name=""/>
        <dsp:cNvSpPr/>
      </dsp:nvSpPr>
      <dsp:spPr>
        <a:xfrm>
          <a:off x="0" y="3188096"/>
          <a:ext cx="2180095" cy="429431"/>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363" tIns="42418" rIns="115363" bIns="42418" numCol="1" spcCol="1270" anchor="ctr" anchorCtr="0">
          <a:noAutofit/>
        </a:bodyPr>
        <a:lstStyle/>
        <a:p>
          <a:pPr lvl="0" algn="ctr" defTabSz="844550">
            <a:lnSpc>
              <a:spcPct val="90000"/>
            </a:lnSpc>
            <a:spcBef>
              <a:spcPct val="0"/>
            </a:spcBef>
            <a:spcAft>
              <a:spcPct val="35000"/>
            </a:spcAft>
          </a:pPr>
          <a:r>
            <a:rPr lang="en-US" sz="1900" b="1" kern="1200"/>
            <a:t>Part VIII</a:t>
          </a:r>
        </a:p>
      </dsp:txBody>
      <dsp:txXfrm>
        <a:off x="0" y="3188096"/>
        <a:ext cx="2180095" cy="429431"/>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50F1A-BBCF-4C34-8F9E-6236425E98F7}">
      <dsp:nvSpPr>
        <dsp:cNvPr id="0" name=""/>
        <dsp:cNvSpPr/>
      </dsp:nvSpPr>
      <dsp:spPr>
        <a:xfrm>
          <a:off x="0" y="142083"/>
          <a:ext cx="6571194"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2F3953-E2FA-477A-B889-C488F35A6256}">
      <dsp:nvSpPr>
        <dsp:cNvPr id="0" name=""/>
        <dsp:cNvSpPr/>
      </dsp:nvSpPr>
      <dsp:spPr>
        <a:xfrm>
          <a:off x="0" y="142083"/>
          <a:ext cx="6571194" cy="1520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a:latin typeface="Avenir Next LT Pro" panose="020B0504020202020204" pitchFamily="34" charset="0"/>
            </a:rPr>
            <a:t>Child Welfare Professional reviewing the circumstances agrees that the shelter or foster child was responsible for the injury or property damage.</a:t>
          </a:r>
        </a:p>
        <a:p>
          <a:pPr lvl="0" algn="l" defTabSz="1066800">
            <a:lnSpc>
              <a:spcPct val="90000"/>
            </a:lnSpc>
            <a:spcBef>
              <a:spcPct val="0"/>
            </a:spcBef>
            <a:spcAft>
              <a:spcPct val="35000"/>
            </a:spcAft>
          </a:pPr>
          <a:endParaRPr lang="en-US" sz="2400" kern="1200">
            <a:latin typeface="Avenir Next LT Pro" panose="020B0504020202020204" pitchFamily="34" charset="0"/>
          </a:endParaRPr>
        </a:p>
        <a:p>
          <a:pPr lvl="0" algn="l" defTabSz="1066800">
            <a:lnSpc>
              <a:spcPct val="90000"/>
            </a:lnSpc>
            <a:spcBef>
              <a:spcPct val="0"/>
            </a:spcBef>
            <a:spcAft>
              <a:spcPct val="35000"/>
            </a:spcAft>
          </a:pPr>
          <a:endParaRPr lang="en-US" sz="2400" kern="1200">
            <a:latin typeface="Avenir Next LT Pro" panose="020B0504020202020204" pitchFamily="34" charset="0"/>
          </a:endParaRPr>
        </a:p>
      </dsp:txBody>
      <dsp:txXfrm>
        <a:off x="0" y="142083"/>
        <a:ext cx="6571194" cy="15208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6B8C0-3861-4D0B-A8C7-FCBF046FA028}">
      <dsp:nvSpPr>
        <dsp:cNvPr id="0" name=""/>
        <dsp:cNvSpPr/>
      </dsp:nvSpPr>
      <dsp:spPr>
        <a:xfrm>
          <a:off x="0" y="377338"/>
          <a:ext cx="6797675" cy="647595"/>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b="1" kern="1200"/>
            <a:t>Services or programs must be </a:t>
          </a:r>
          <a:endParaRPr lang="en-US" sz="2700" kern="1200"/>
        </a:p>
      </dsp:txBody>
      <dsp:txXfrm>
        <a:off x="31613" y="408951"/>
        <a:ext cx="6734449" cy="584369"/>
      </dsp:txXfrm>
    </dsp:sp>
    <dsp:sp modelId="{94265445-B93E-42C5-90B9-399E3A49DAFE}">
      <dsp:nvSpPr>
        <dsp:cNvPr id="0" name=""/>
        <dsp:cNvSpPr/>
      </dsp:nvSpPr>
      <dsp:spPr>
        <a:xfrm>
          <a:off x="0" y="1024933"/>
          <a:ext cx="6797675" cy="4247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4290" rIns="192024" bIns="34290" numCol="1" spcCol="1270" anchor="t" anchorCtr="0">
          <a:noAutofit/>
        </a:bodyPr>
        <a:lstStyle/>
        <a:p>
          <a:pPr marL="228600" lvl="1" indent="-228600" algn="l" defTabSz="933450">
            <a:lnSpc>
              <a:spcPct val="90000"/>
            </a:lnSpc>
            <a:spcBef>
              <a:spcPct val="0"/>
            </a:spcBef>
            <a:spcAft>
              <a:spcPct val="20000"/>
            </a:spcAft>
            <a:buClr>
              <a:schemeClr val="accent1"/>
            </a:buClr>
            <a:buChar char="••"/>
          </a:pPr>
          <a:r>
            <a:rPr lang="en-US" sz="2100" kern="1200"/>
            <a:t>Trauma-informed:</a:t>
          </a:r>
        </a:p>
        <a:p>
          <a:pPr marL="457200" lvl="2" indent="-228600" algn="l" defTabSz="933450">
            <a:lnSpc>
              <a:spcPct val="90000"/>
            </a:lnSpc>
            <a:spcBef>
              <a:spcPct val="0"/>
            </a:spcBef>
            <a:spcAft>
              <a:spcPct val="20000"/>
            </a:spcAft>
            <a:buClr>
              <a:schemeClr val="accent1"/>
            </a:buClr>
            <a:buSzPct val="75000"/>
            <a:buFont typeface="Courier New" panose="02070309020205020404" pitchFamily="49" charset="0"/>
            <a:buChar char="••"/>
          </a:pPr>
          <a:r>
            <a:rPr lang="en-US" sz="2100" kern="1200"/>
            <a:t>Be provided under a structure that involves understanding, recognizing and responding to all types of trauma</a:t>
          </a:r>
        </a:p>
        <a:p>
          <a:pPr marL="457200" lvl="2" indent="-228600" algn="l" defTabSz="933450">
            <a:lnSpc>
              <a:spcPct val="90000"/>
            </a:lnSpc>
            <a:spcBef>
              <a:spcPct val="0"/>
            </a:spcBef>
            <a:spcAft>
              <a:spcPct val="20000"/>
            </a:spcAft>
            <a:buClr>
              <a:schemeClr val="accent1"/>
            </a:buClr>
            <a:buSzPct val="75000"/>
            <a:buFont typeface="Courier New" panose="02070309020205020404" pitchFamily="49" charset="0"/>
            <a:buChar char="••"/>
          </a:pPr>
          <a:r>
            <a:rPr lang="en-US" sz="2100" kern="1200"/>
            <a:t>In accordance with recognized principles of trauma-informed approach and trauma-specific interventions to address trauma consequences and facilitate healing </a:t>
          </a:r>
        </a:p>
        <a:p>
          <a:pPr marL="228600" lvl="1" indent="-228600" algn="l" defTabSz="933450">
            <a:lnSpc>
              <a:spcPct val="90000"/>
            </a:lnSpc>
            <a:spcBef>
              <a:spcPct val="0"/>
            </a:spcBef>
            <a:spcAft>
              <a:spcPct val="20000"/>
            </a:spcAft>
            <a:buClr>
              <a:schemeClr val="accent1"/>
            </a:buClr>
            <a:buChar char="••"/>
          </a:pPr>
          <a:r>
            <a:rPr lang="en-US" sz="2100" kern="1200"/>
            <a:t>Meet the requirements for a “promising, supported or well-supported practice” as defined and approved by HHS</a:t>
          </a:r>
        </a:p>
        <a:p>
          <a:pPr marL="228600" lvl="1" indent="-228600" algn="l" defTabSz="933450">
            <a:lnSpc>
              <a:spcPct val="90000"/>
            </a:lnSpc>
            <a:spcBef>
              <a:spcPct val="0"/>
            </a:spcBef>
            <a:spcAft>
              <a:spcPct val="20000"/>
            </a:spcAft>
            <a:buClr>
              <a:schemeClr val="accent1"/>
            </a:buClr>
            <a:buChar char="••"/>
          </a:pPr>
          <a:r>
            <a:rPr lang="en-US" sz="2100" kern="1200"/>
            <a:t>At least </a:t>
          </a:r>
          <a:r>
            <a:rPr lang="en-US" sz="2100" u="sng" kern="1200"/>
            <a:t>50% </a:t>
          </a:r>
          <a:r>
            <a:rPr lang="en-US" sz="2100" kern="1200"/>
            <a:t>of state expenditures reimbursed by Title IV-E funds must be for services and activities that meet federal requirements for well-supported practices </a:t>
          </a:r>
        </a:p>
      </dsp:txBody>
      <dsp:txXfrm>
        <a:off x="0" y="1024933"/>
        <a:ext cx="6797675" cy="42476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AD3F92-D1BC-475C-BE91-8A745112F41B}">
      <dsp:nvSpPr>
        <dsp:cNvPr id="0" name=""/>
        <dsp:cNvSpPr/>
      </dsp:nvSpPr>
      <dsp:spPr>
        <a:xfrm>
          <a:off x="1227" y="297257"/>
          <a:ext cx="4309690" cy="27366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BBF3C8-E380-477A-90D2-A4F7E84DBF99}">
      <dsp:nvSpPr>
        <dsp:cNvPr id="0" name=""/>
        <dsp:cNvSpPr/>
      </dsp:nvSpPr>
      <dsp:spPr>
        <a:xfrm>
          <a:off x="480082" y="752169"/>
          <a:ext cx="4309690" cy="273665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t>Funding authority is provided to support states in establishing an electronic interstate processing system for the placement of children into foster care, guardianship or adoption.</a:t>
          </a:r>
        </a:p>
      </dsp:txBody>
      <dsp:txXfrm>
        <a:off x="560236" y="832323"/>
        <a:ext cx="4149382" cy="2576345"/>
      </dsp:txXfrm>
    </dsp:sp>
    <dsp:sp modelId="{775B16BD-55A1-4CC6-8F1B-5E54B2C8D1B4}">
      <dsp:nvSpPr>
        <dsp:cNvPr id="0" name=""/>
        <dsp:cNvSpPr/>
      </dsp:nvSpPr>
      <dsp:spPr>
        <a:xfrm>
          <a:off x="5268627" y="297257"/>
          <a:ext cx="4309690" cy="27366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DC939C-8D33-4D82-9AA0-F9772FB411FF}">
      <dsp:nvSpPr>
        <dsp:cNvPr id="0" name=""/>
        <dsp:cNvSpPr/>
      </dsp:nvSpPr>
      <dsp:spPr>
        <a:xfrm>
          <a:off x="5747481" y="752169"/>
          <a:ext cx="4309690" cy="273665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t>FFPSA extends regional partnership grants for five years and allows the grants to be used on a statewide basis and for organizations that are not state agencies.</a:t>
          </a:r>
        </a:p>
      </dsp:txBody>
      <dsp:txXfrm>
        <a:off x="5827635" y="832323"/>
        <a:ext cx="4149382" cy="25763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2CDE1-ECB1-4E4B-9219-E5AB488A49D8}">
      <dsp:nvSpPr>
        <dsp:cNvPr id="0" name=""/>
        <dsp:cNvSpPr/>
      </dsp:nvSpPr>
      <dsp:spPr>
        <a:xfrm rot="5400000">
          <a:off x="4272842" y="-1253385"/>
          <a:ext cx="2258420" cy="5329797"/>
        </a:xfrm>
        <a:prstGeom prst="round2SameRect">
          <a:avLst/>
        </a:prstGeom>
        <a:solidFill>
          <a:schemeClr val="accent2">
            <a:alpha val="90000"/>
            <a:tint val="40000"/>
            <a:hueOff val="0"/>
            <a:satOff val="0"/>
            <a:lumOff val="0"/>
            <a:alphaOff val="0"/>
          </a:schemeClr>
        </a:solidFill>
        <a:ln w="19050"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a:latin typeface="Avenir Next LT Pro" panose="020B0504020202020204" pitchFamily="34" charset="0"/>
            </a:rPr>
            <a:t>Pre-natal and childbirth education</a:t>
          </a:r>
        </a:p>
        <a:p>
          <a:pPr marL="228600" lvl="1" indent="-228600" algn="l" defTabSz="933450">
            <a:lnSpc>
              <a:spcPct val="90000"/>
            </a:lnSpc>
            <a:spcBef>
              <a:spcPct val="0"/>
            </a:spcBef>
            <a:spcAft>
              <a:spcPct val="15000"/>
            </a:spcAft>
            <a:buChar char="••"/>
          </a:pPr>
          <a:r>
            <a:rPr lang="en-US" sz="2100" kern="1200">
              <a:latin typeface="Avenir Next LT Pro" panose="020B0504020202020204" pitchFamily="34" charset="0"/>
            </a:rPr>
            <a:t>Parenting education</a:t>
          </a:r>
        </a:p>
        <a:p>
          <a:pPr marL="228600" lvl="1" indent="-228600" algn="l" defTabSz="933450">
            <a:lnSpc>
              <a:spcPct val="90000"/>
            </a:lnSpc>
            <a:spcBef>
              <a:spcPct val="0"/>
            </a:spcBef>
            <a:spcAft>
              <a:spcPct val="15000"/>
            </a:spcAft>
            <a:buChar char="••"/>
          </a:pPr>
          <a:r>
            <a:rPr lang="en-US" sz="2100" kern="1200">
              <a:latin typeface="Avenir Next LT Pro" panose="020B0504020202020204" pitchFamily="34" charset="0"/>
            </a:rPr>
            <a:t>Water safety education and training</a:t>
          </a:r>
        </a:p>
        <a:p>
          <a:pPr marL="228600" lvl="1" indent="-228600" algn="l" defTabSz="933450">
            <a:lnSpc>
              <a:spcPct val="90000"/>
            </a:lnSpc>
            <a:spcBef>
              <a:spcPct val="0"/>
            </a:spcBef>
            <a:spcAft>
              <a:spcPct val="15000"/>
            </a:spcAft>
            <a:buChar char="••"/>
          </a:pPr>
          <a:r>
            <a:rPr lang="en-US" sz="2100" kern="1200">
              <a:latin typeface="Avenir Next LT Pro" panose="020B0504020202020204" pitchFamily="34" charset="0"/>
            </a:rPr>
            <a:t>Individual/group/family counseling</a:t>
          </a:r>
        </a:p>
        <a:p>
          <a:pPr marL="228600" lvl="1" indent="-228600" algn="l" defTabSz="933450">
            <a:lnSpc>
              <a:spcPct val="90000"/>
            </a:lnSpc>
            <a:spcBef>
              <a:spcPct val="0"/>
            </a:spcBef>
            <a:spcAft>
              <a:spcPct val="15000"/>
            </a:spcAft>
            <a:buChar char="••"/>
          </a:pPr>
          <a:r>
            <a:rPr lang="en-US" sz="2100" kern="1200">
              <a:latin typeface="Avenir Next LT Pro" panose="020B0504020202020204" pitchFamily="34" charset="0"/>
            </a:rPr>
            <a:t>Clinical services to address trauma, sexual exploitation, </a:t>
          </a:r>
          <a:r>
            <a:rPr lang="en-US" sz="2100" kern="1200" err="1">
              <a:latin typeface="Avenir Next LT Pro" panose="020B0504020202020204" pitchFamily="34" charset="0"/>
            </a:rPr>
            <a:t>etc</a:t>
          </a:r>
          <a:endParaRPr lang="en-US" sz="2100" kern="1200">
            <a:latin typeface="Avenir Next LT Pro" panose="020B0504020202020204" pitchFamily="34" charset="0"/>
          </a:endParaRPr>
        </a:p>
      </dsp:txBody>
      <dsp:txXfrm rot="-5400000">
        <a:off x="2737154" y="392550"/>
        <a:ext cx="5219550" cy="2037926"/>
      </dsp:txXfrm>
    </dsp:sp>
    <dsp:sp modelId="{BEA40D78-E410-48C5-906E-A91A67651B49}">
      <dsp:nvSpPr>
        <dsp:cNvPr id="0" name=""/>
        <dsp:cNvSpPr/>
      </dsp:nvSpPr>
      <dsp:spPr>
        <a:xfrm>
          <a:off x="260856" y="236371"/>
          <a:ext cx="2476297" cy="2350282"/>
        </a:xfrm>
        <a:prstGeom prst="roundRect">
          <a:avLst/>
        </a:prstGeom>
        <a:solidFill>
          <a:schemeClr val="accent2">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a:latin typeface="Avenir Next LT Pro" panose="020B0504020202020204" pitchFamily="34" charset="0"/>
            </a:rPr>
            <a:t>Services provided must include: </a:t>
          </a:r>
        </a:p>
      </dsp:txBody>
      <dsp:txXfrm>
        <a:off x="375587" y="351102"/>
        <a:ext cx="2246835" cy="21208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69E25A-58E8-457E-B579-4B904ADA7B04}">
      <dsp:nvSpPr>
        <dsp:cNvPr id="0" name=""/>
        <dsp:cNvSpPr/>
      </dsp:nvSpPr>
      <dsp:spPr>
        <a:xfrm>
          <a:off x="0" y="438691"/>
          <a:ext cx="7783149" cy="2786175"/>
        </a:xfrm>
        <a:prstGeom prst="rect">
          <a:avLst/>
        </a:prstGeom>
        <a:solidFill>
          <a:schemeClr val="lt1">
            <a:alpha val="90000"/>
            <a:hueOff val="0"/>
            <a:satOff val="0"/>
            <a:lumOff val="0"/>
            <a:alphaOff val="0"/>
          </a:schemeClr>
        </a:solidFill>
        <a:ln w="19050"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4059" tIns="1270508" rIns="604059"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a:latin typeface="Avenir Next LT Pro" panose="020B0504020202020204" pitchFamily="34" charset="0"/>
            </a:rPr>
            <a:t>Training for infant safety and care</a:t>
          </a:r>
        </a:p>
        <a:p>
          <a:pPr marL="285750" lvl="1" indent="-285750" algn="l" defTabSz="1244600">
            <a:lnSpc>
              <a:spcPct val="90000"/>
            </a:lnSpc>
            <a:spcBef>
              <a:spcPct val="0"/>
            </a:spcBef>
            <a:spcAft>
              <a:spcPct val="15000"/>
            </a:spcAft>
            <a:buChar char="••"/>
          </a:pPr>
          <a:r>
            <a:rPr lang="en-US" sz="2800" kern="1200">
              <a:latin typeface="Avenir Next LT Pro" panose="020B0504020202020204" pitchFamily="34" charset="0"/>
            </a:rPr>
            <a:t>Infant water safety</a:t>
          </a:r>
        </a:p>
        <a:p>
          <a:pPr marL="285750" lvl="1" indent="-285750" algn="l" defTabSz="1244600">
            <a:lnSpc>
              <a:spcPct val="90000"/>
            </a:lnSpc>
            <a:spcBef>
              <a:spcPct val="0"/>
            </a:spcBef>
            <a:spcAft>
              <a:spcPct val="15000"/>
            </a:spcAft>
            <a:buChar char="••"/>
          </a:pPr>
          <a:r>
            <a:rPr lang="en-US" sz="2800" kern="1200">
              <a:latin typeface="Avenir Next LT Pro" panose="020B0504020202020204" pitchFamily="34" charset="0"/>
            </a:rPr>
            <a:t>Safe sleep practices </a:t>
          </a:r>
        </a:p>
      </dsp:txBody>
      <dsp:txXfrm>
        <a:off x="0" y="438691"/>
        <a:ext cx="7783149" cy="2786175"/>
      </dsp:txXfrm>
    </dsp:sp>
    <dsp:sp modelId="{94631C17-B192-4A92-96FE-E81D9D4A62B7}">
      <dsp:nvSpPr>
        <dsp:cNvPr id="0" name=""/>
        <dsp:cNvSpPr/>
      </dsp:nvSpPr>
      <dsp:spPr>
        <a:xfrm>
          <a:off x="389157" y="24850"/>
          <a:ext cx="6785683" cy="1314201"/>
        </a:xfrm>
        <a:prstGeom prst="roundRect">
          <a:avLst/>
        </a:prstGeom>
        <a:solidFill>
          <a:schemeClr val="accent2">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929" tIns="0" rIns="205929" bIns="0" numCol="1" spcCol="1270" anchor="ctr" anchorCtr="0">
          <a:noAutofit/>
        </a:bodyPr>
        <a:lstStyle/>
        <a:p>
          <a:pPr lvl="0" algn="l" defTabSz="1244600">
            <a:lnSpc>
              <a:spcPct val="90000"/>
            </a:lnSpc>
            <a:spcBef>
              <a:spcPct val="0"/>
            </a:spcBef>
            <a:spcAft>
              <a:spcPct val="35000"/>
            </a:spcAft>
          </a:pPr>
          <a:r>
            <a:rPr lang="en-US" sz="2800" kern="1200">
              <a:latin typeface="Avenir Next LT Pro" panose="020B0504020202020204" pitchFamily="34" charset="0"/>
            </a:rPr>
            <a:t>The child-caring caring agency shall ensure youth acknowledge the receipt of:</a:t>
          </a:r>
        </a:p>
      </dsp:txBody>
      <dsp:txXfrm>
        <a:off x="453311" y="89004"/>
        <a:ext cx="6657375" cy="11858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69E25A-58E8-457E-B579-4B904ADA7B04}">
      <dsp:nvSpPr>
        <dsp:cNvPr id="0" name=""/>
        <dsp:cNvSpPr/>
      </dsp:nvSpPr>
      <dsp:spPr>
        <a:xfrm>
          <a:off x="0" y="809907"/>
          <a:ext cx="9513712" cy="3719447"/>
        </a:xfrm>
        <a:prstGeom prst="rect">
          <a:avLst/>
        </a:prstGeom>
        <a:solidFill>
          <a:schemeClr val="lt1">
            <a:alpha val="90000"/>
            <a:hueOff val="0"/>
            <a:satOff val="0"/>
            <a:lumOff val="0"/>
            <a:alphaOff val="0"/>
          </a:schemeClr>
        </a:solidFill>
        <a:ln w="19050"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8370" tIns="645668" rIns="738370"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Avenir Next LT Pro" panose="020B0504020202020204" pitchFamily="34" charset="0"/>
            </a:rPr>
            <a:t>Including support for school, employment, and providing for the care of their child</a:t>
          </a:r>
        </a:p>
        <a:p>
          <a:pPr marL="228600" lvl="1" indent="-228600" algn="l" defTabSz="1066800">
            <a:lnSpc>
              <a:spcPct val="90000"/>
            </a:lnSpc>
            <a:spcBef>
              <a:spcPct val="0"/>
            </a:spcBef>
            <a:spcAft>
              <a:spcPct val="15000"/>
            </a:spcAft>
            <a:buChar char="••"/>
          </a:pPr>
          <a:endParaRPr lang="en-US" sz="2400" kern="1200">
            <a:latin typeface="Avenir Next LT Pro" panose="020B0504020202020204" pitchFamily="34" charset="0"/>
          </a:endParaRPr>
        </a:p>
        <a:p>
          <a:pPr marL="228600" lvl="1" indent="-228600" algn="l" defTabSz="1066800">
            <a:lnSpc>
              <a:spcPct val="90000"/>
            </a:lnSpc>
            <a:spcBef>
              <a:spcPct val="0"/>
            </a:spcBef>
            <a:spcAft>
              <a:spcPct val="15000"/>
            </a:spcAft>
            <a:buChar char="••"/>
          </a:pPr>
          <a:r>
            <a:rPr lang="en-US" sz="2400" kern="1200">
              <a:latin typeface="Avenir Next LT Pro" panose="020B0504020202020204" pitchFamily="34" charset="0"/>
            </a:rPr>
            <a:t>If under the care and supervision of the Department, the CBC must:</a:t>
          </a:r>
        </a:p>
        <a:p>
          <a:pPr marL="457200" lvl="2" indent="-228600" algn="l" defTabSz="1066800">
            <a:lnSpc>
              <a:spcPct val="90000"/>
            </a:lnSpc>
            <a:spcBef>
              <a:spcPct val="0"/>
            </a:spcBef>
            <a:spcAft>
              <a:spcPct val="15000"/>
            </a:spcAft>
            <a:buChar char="••"/>
          </a:pPr>
          <a:r>
            <a:rPr lang="en-US" sz="2400" kern="1200">
              <a:latin typeface="Avenir Next LT Pro" panose="020B0504020202020204" pitchFamily="34" charset="0"/>
            </a:rPr>
            <a:t>Provide a daycare referral and transportation</a:t>
          </a:r>
        </a:p>
        <a:p>
          <a:pPr marL="457200" lvl="2" indent="-228600" algn="l" defTabSz="1066800">
            <a:lnSpc>
              <a:spcPct val="90000"/>
            </a:lnSpc>
            <a:spcBef>
              <a:spcPct val="0"/>
            </a:spcBef>
            <a:spcAft>
              <a:spcPct val="15000"/>
            </a:spcAft>
            <a:buChar char="••"/>
          </a:pPr>
          <a:r>
            <a:rPr lang="en-US" sz="2400" kern="1200">
              <a:latin typeface="Avenir Next LT Pro" panose="020B0504020202020204" pitchFamily="34" charset="0"/>
            </a:rPr>
            <a:t>Collaborate with the CCA to ensure the young parent has diapers, food, and clothing for their child</a:t>
          </a:r>
        </a:p>
      </dsp:txBody>
      <dsp:txXfrm>
        <a:off x="0" y="809907"/>
        <a:ext cx="9513712" cy="3719447"/>
      </dsp:txXfrm>
    </dsp:sp>
    <dsp:sp modelId="{94631C17-B192-4A92-96FE-E81D9D4A62B7}">
      <dsp:nvSpPr>
        <dsp:cNvPr id="0" name=""/>
        <dsp:cNvSpPr/>
      </dsp:nvSpPr>
      <dsp:spPr>
        <a:xfrm>
          <a:off x="570651" y="169063"/>
          <a:ext cx="8294463" cy="1015185"/>
        </a:xfrm>
        <a:prstGeom prst="roundRect">
          <a:avLst/>
        </a:prstGeom>
        <a:solidFill>
          <a:schemeClr val="accent2">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1717" tIns="0" rIns="251717" bIns="0" numCol="1" spcCol="1270" anchor="ctr" anchorCtr="0">
          <a:noAutofit/>
        </a:bodyPr>
        <a:lstStyle/>
        <a:p>
          <a:pPr lvl="0" algn="l" defTabSz="1244600">
            <a:lnSpc>
              <a:spcPct val="90000"/>
            </a:lnSpc>
            <a:spcBef>
              <a:spcPct val="0"/>
            </a:spcBef>
            <a:spcAft>
              <a:spcPct val="35000"/>
            </a:spcAft>
          </a:pPr>
          <a:r>
            <a:rPr lang="en-US" sz="2800" kern="1200">
              <a:latin typeface="Avenir Next LT Pro" panose="020B0504020202020204" pitchFamily="34" charset="0"/>
            </a:rPr>
            <a:t>Outlines details of the supports and resources for the pregnant or parenting youth  </a:t>
          </a:r>
        </a:p>
      </dsp:txBody>
      <dsp:txXfrm>
        <a:off x="620208" y="218620"/>
        <a:ext cx="8195349" cy="91607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id-ID"/>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0C5B96A-7445-4A0D-A961-9B950EC3E6D4}" type="datetimeFigureOut">
              <a:rPr lang="id-ID" smtClean="0"/>
              <a:t>06/05/2021</a:t>
            </a:fld>
            <a:endParaRPr lang="id-ID"/>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id-ID"/>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id-ID"/>
          </a:p>
        </p:txBody>
      </p:sp>
      <p:sp>
        <p:nvSpPr>
          <p:cNvPr id="9" name="Slide Number Placeholder 8">
            <a:extLst>
              <a:ext uri="{FF2B5EF4-FFF2-40B4-BE49-F238E27FC236}">
                <a16:creationId xmlns:a16="http://schemas.microsoft.com/office/drawing/2014/main" id="{C15D301B-781C-4C19-A7D1-0FBB2FD4EA73}"/>
              </a:ext>
            </a:extLst>
          </p:cNvPr>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A1BAB48-753E-4FEF-9BA6-520B1319223F}" type="slidenum">
              <a:rPr lang="en-US" smtClean="0"/>
              <a:t>‹#›</a:t>
            </a:fld>
            <a:endParaRPr lang="en-US"/>
          </a:p>
        </p:txBody>
      </p:sp>
    </p:spTree>
    <p:extLst>
      <p:ext uri="{BB962C8B-B14F-4D97-AF65-F5344CB8AC3E}">
        <p14:creationId xmlns:p14="http://schemas.microsoft.com/office/powerpoint/2010/main" val="3988018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1</a:t>
            </a:fld>
            <a:endParaRPr lang="en-US"/>
          </a:p>
        </p:txBody>
      </p:sp>
    </p:spTree>
    <p:extLst>
      <p:ext uri="{BB962C8B-B14F-4D97-AF65-F5344CB8AC3E}">
        <p14:creationId xmlns:p14="http://schemas.microsoft.com/office/powerpoint/2010/main" val="3982464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a:t>FFPSA impacts a wide range of child welfare programs, including preventive services, foster care and adoption</a:t>
            </a:r>
          </a:p>
          <a:p>
            <a:endParaRPr lang="en-US" sz="600"/>
          </a:p>
          <a:p>
            <a:endParaRPr lang="en-US" sz="600"/>
          </a:p>
          <a:p>
            <a:pPr marL="342900" indent="-342900">
              <a:buFont typeface="Arial" panose="020B0604020202020204" pitchFamily="34" charset="0"/>
              <a:buChar char="•"/>
            </a:pPr>
            <a:r>
              <a:rPr lang="en-US" sz="2000"/>
              <a:t>The Act includes significant amendments to: </a:t>
            </a:r>
          </a:p>
          <a:p>
            <a:pPr marL="800100" lvl="1" indent="-342900">
              <a:buFont typeface="Arial" panose="020B0604020202020204" pitchFamily="34" charset="0"/>
              <a:buChar char="•"/>
            </a:pPr>
            <a:r>
              <a:rPr lang="en-US"/>
              <a:t>Title IV-E (foster care, adoption assistance and Chafee independent living services) </a:t>
            </a:r>
          </a:p>
          <a:p>
            <a:pPr marL="800100" lvl="1" indent="-342900">
              <a:buFont typeface="Arial" panose="020B0604020202020204" pitchFamily="34" charset="0"/>
              <a:buChar char="•"/>
            </a:pPr>
            <a:r>
              <a:rPr lang="en-US"/>
              <a:t>Title IV-B (child welfare services) </a:t>
            </a:r>
          </a:p>
          <a:p>
            <a:pPr marL="800100" lvl="1" indent="-342900">
              <a:buFont typeface="Arial" panose="020B0604020202020204" pitchFamily="34" charset="0"/>
              <a:buChar char="•"/>
            </a:pPr>
            <a:endParaRPr lang="en-US" sz="1200"/>
          </a:p>
          <a:p>
            <a:pPr marL="342900" lvl="0" indent="-342900">
              <a:buFont typeface="Arial" panose="020B0604020202020204" pitchFamily="34" charset="0"/>
              <a:buChar char="•"/>
            </a:pPr>
            <a:r>
              <a:rPr lang="en-US" sz="1200"/>
              <a:t>There are multiple effective dates in the Act, including the option to delay certain provisions</a:t>
            </a:r>
          </a:p>
          <a:p>
            <a:pPr marL="0" lvl="0" indent="0">
              <a:buFont typeface="Arial" panose="020B0604020202020204" pitchFamily="34" charset="0"/>
              <a:buNone/>
            </a:pPr>
            <a:endParaRPr lang="en-US" sz="1200"/>
          </a:p>
          <a:p>
            <a:pPr marL="342900" lvl="0" indent="-342900">
              <a:buFont typeface="Arial" panose="020B0604020202020204" pitchFamily="34" charset="0"/>
              <a:buChar char="•"/>
            </a:pPr>
            <a:r>
              <a:rPr lang="en-US" sz="1200"/>
              <a:t>The main provisions that receive a lot of discussion include Part I prevention services and Part IV limitation on the use of residential group homes</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32841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109</a:t>
            </a:fld>
            <a:endParaRPr lang="en-US"/>
          </a:p>
        </p:txBody>
      </p:sp>
    </p:spTree>
    <p:extLst>
      <p:ext uri="{BB962C8B-B14F-4D97-AF65-F5344CB8AC3E}">
        <p14:creationId xmlns:p14="http://schemas.microsoft.com/office/powerpoint/2010/main" val="18779599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110</a:t>
            </a:fld>
            <a:endParaRPr lang="en-US"/>
          </a:p>
        </p:txBody>
      </p:sp>
    </p:spTree>
    <p:extLst>
      <p:ext uri="{BB962C8B-B14F-4D97-AF65-F5344CB8AC3E}">
        <p14:creationId xmlns:p14="http://schemas.microsoft.com/office/powerpoint/2010/main" val="2836668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Under the prevention services provisions, States have the option to use Title IV-E funding to help prevent children’s entry into foster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Services include in-home parenting, mental health and substance abuse treatment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planning and implementation purposes, Florida elected to take a two year delay, with an effective date of September 28,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Florida has worked in collaboration with Casey Family Programs, the CBCs, and the Florida Institute for Child Welfare to inventory Florida’s service array, identify gaps, and make recommendations on improving the array of community-based services. </a:t>
            </a:r>
          </a:p>
          <a:p>
            <a:endParaRPr lang="en-US"/>
          </a:p>
          <a:p>
            <a:endParaRPr lang="en-US"/>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PART I—PREVENTION ACTIVITIES UNDER TITLE IV–E </a:t>
            </a:r>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Sec. 50711</a:t>
            </a:r>
            <a:r>
              <a:rPr lang="en-US" sz="1200" b="0" i="0" u="none" strike="noStrike" kern="1200" baseline="0">
                <a:solidFill>
                  <a:schemeClr val="tx1"/>
                </a:solidFill>
                <a:latin typeface="+mn-lt"/>
                <a:ea typeface="+mn-ea"/>
                <a:cs typeface="+mn-cs"/>
              </a:rPr>
              <a:t>. Foster care prevention services and programs. </a:t>
            </a:r>
          </a:p>
          <a:p>
            <a:r>
              <a:rPr lang="en-US" sz="1200" b="1" i="0" u="none" strike="noStrike" kern="1200" baseline="0">
                <a:solidFill>
                  <a:schemeClr val="tx1"/>
                </a:solidFill>
                <a:latin typeface="+mn-lt"/>
                <a:ea typeface="+mn-ea"/>
                <a:cs typeface="+mn-cs"/>
              </a:rPr>
              <a:t>Sec. 50712</a:t>
            </a:r>
            <a:r>
              <a:rPr lang="en-US" sz="1200" b="0" i="0" u="none" strike="noStrike" kern="1200" baseline="0">
                <a:solidFill>
                  <a:schemeClr val="tx1"/>
                </a:solidFill>
                <a:latin typeface="+mn-lt"/>
                <a:ea typeface="+mn-ea"/>
                <a:cs typeface="+mn-cs"/>
              </a:rPr>
              <a:t>. Foster care maintenance payments for children with parents in a licensed residential family-based treatment facility for substance abuse. </a:t>
            </a:r>
          </a:p>
          <a:p>
            <a:r>
              <a:rPr lang="en-US" sz="1200" b="1" i="0" u="none" strike="noStrike" kern="1200" baseline="0">
                <a:solidFill>
                  <a:schemeClr val="tx1"/>
                </a:solidFill>
                <a:latin typeface="+mn-lt"/>
                <a:ea typeface="+mn-ea"/>
                <a:cs typeface="+mn-cs"/>
              </a:rPr>
              <a:t>Sec. 50713</a:t>
            </a:r>
            <a:r>
              <a:rPr lang="en-US" sz="1200" b="0" i="0" u="none" strike="noStrike" kern="1200" baseline="0">
                <a:solidFill>
                  <a:schemeClr val="tx1"/>
                </a:solidFill>
                <a:latin typeface="+mn-lt"/>
                <a:ea typeface="+mn-ea"/>
                <a:cs typeface="+mn-cs"/>
              </a:rPr>
              <a:t>. Title IV–E payments for evidence-based kinship navigator programs. </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406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Comply with general practice requirements (e.g., practice has writings that specify components and administration of the practice, no empirical basis that practice constitutes risk of harm, and multiple studies support benefits of practice) </a:t>
            </a:r>
          </a:p>
          <a:p>
            <a:endParaRPr lang="en-US">
              <a:effectLs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42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Child and Family Eligibility for Title IV-E Kinship Navigator Programs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Children in kinship care arrangements and their families are eligible for services under the Title IV-E Kinship Navigator Program, without regard to whether the child is currently, or is potentially, eligible for title IV-E foster care maintenance payments (section 474(a)(7) of the Act). There also is no requirement that the child be determined to meet the definition of a foster care candidate to be eligible for services. </a:t>
            </a:r>
          </a:p>
          <a:p>
            <a:r>
              <a:rPr lang="en-US" sz="1200" kern="1200">
                <a:solidFill>
                  <a:schemeClr val="tx1"/>
                </a:solidFill>
                <a:effectLst/>
                <a:latin typeface="+mn-lt"/>
                <a:ea typeface="+mn-ea"/>
                <a:cs typeface="+mn-cs"/>
              </a:rPr>
              <a:t>A title IV-E agency has discretion to determine the scope of the population to be served through its Kinship Navigator program, including children being cared for by kin in foster care or legal guardianship arrangements, children at risk of entering foster care being cared for by kin, and children being cared for by kin outside of the child welfare system. </a:t>
            </a:r>
          </a:p>
          <a:p>
            <a:r>
              <a:rPr lang="en-US" sz="1200" kern="1200">
                <a:solidFill>
                  <a:schemeClr val="tx1"/>
                </a:solidFill>
                <a:effectLst/>
                <a:latin typeface="+mn-lt"/>
                <a:ea typeface="+mn-ea"/>
                <a:cs typeface="+mn-cs"/>
              </a:rPr>
              <a:t>The statute does not define “kinship caregiver” for purposes of this program. Therefore, the title IV-E agency may serve families headed by a grandparent or other relative as well as tribal kin, extended family and friends, or other ‘fictive kin’ who are caring for children.</a:t>
            </a:r>
          </a:p>
          <a:p>
            <a:endParaRPr lang="en-US">
              <a:effectLst/>
            </a:endParaRPr>
          </a:p>
          <a:p>
            <a:endParaRPr lang="en-US">
              <a:effectLst/>
            </a:endParaRPr>
          </a:p>
          <a:p>
            <a:endParaRPr lang="en-US">
              <a:effectLst/>
            </a:endParaRPr>
          </a:p>
          <a:p>
            <a:r>
              <a:rPr lang="en-US">
                <a:effectLst/>
              </a:rPr>
              <a:t>(1) a kinship navigator program to assist kinship caregivers in learning about, finding, and using programs and services to meet the needs of the children they are raising and their own needs, and to promote effective partnerships among public and private agencies to ensure kinship caregiver families are served, which program—</a:t>
            </a:r>
          </a:p>
          <a:p>
            <a:r>
              <a:rPr lang="en-US">
                <a:effectLst/>
              </a:rPr>
              <a:t>(A) shall be coordinated with other State or local agencies that promote service coordination or provide information and referral services, including the entities that provide 2–1–1 or 3–1–1 information systems where available, to avoid duplication or fragmentation of services to kinship care families; </a:t>
            </a:r>
          </a:p>
          <a:p>
            <a:r>
              <a:rPr lang="en-US">
                <a:effectLst/>
              </a:rPr>
              <a:t>(B) shall be planned and operated in consultation with kinship caregivers and organizations representing them, youth raised by kinship caregivers, relevant government agencies, and relevant community-based or faith-based organizations;</a:t>
            </a:r>
          </a:p>
          <a:p>
            <a:r>
              <a:rPr lang="en-US">
                <a:effectLst/>
              </a:rPr>
              <a:t>(C) shall establish information and referral systems that link (via toll-free access) kinship caregivers, kinship support group facilitators, and kinship service providers to—</a:t>
            </a:r>
          </a:p>
          <a:p>
            <a:r>
              <a:rPr lang="en-US">
                <a:effectLst/>
              </a:rPr>
              <a:t>(i) each other;</a:t>
            </a:r>
          </a:p>
          <a:p>
            <a:r>
              <a:rPr lang="en-US">
                <a:effectLst/>
              </a:rPr>
              <a:t>(ii) eligibility and enrollment information for Federal, State, and local benefits; </a:t>
            </a:r>
          </a:p>
          <a:p>
            <a:r>
              <a:rPr lang="en-US">
                <a:effectLst/>
              </a:rPr>
              <a:t>(iii) relevant training to assist kinship caregivers in caregiving and in obtaining benefits and services; and</a:t>
            </a:r>
          </a:p>
          <a:p>
            <a:r>
              <a:rPr lang="en-US">
                <a:effectLst/>
              </a:rPr>
              <a:t>(iv) relevant legal assistance and help in obtaining legal services;</a:t>
            </a:r>
          </a:p>
          <a:p>
            <a:r>
              <a:rPr lang="en-US">
                <a:effectLst/>
              </a:rPr>
              <a:t>(D) shall provide outreach to kinship care families, including by establishing, distributing, and updating a kinship care website, or other relevant guides or outreach materials;</a:t>
            </a:r>
          </a:p>
          <a:p>
            <a:r>
              <a:rPr lang="en-US">
                <a:effectLst/>
              </a:rPr>
              <a:t>(E) shall promote partnerships between public and private agencies, including schools, community based or faith-based organizations, and relevant government agencies, to increase their knowledge of the needs of kinship care families and other individuals who are willing and able to be foster parents for children in foster care under the responsibility of the State who are themselves parents to promote better services for those families;</a:t>
            </a:r>
          </a:p>
          <a:p>
            <a:r>
              <a:rPr lang="en-US">
                <a:effectLst/>
              </a:rPr>
              <a:t>(F) may establish and support a kinship care ombudsman with authority to intervene and help kinship caregivers access services; and</a:t>
            </a:r>
          </a:p>
          <a:p>
            <a:r>
              <a:rPr lang="en-US">
                <a:effectLst/>
              </a:rPr>
              <a:t>(G) may support any other activities designed to assist kinship caregivers in obtaining benefits and services to improve their caregiving;</a:t>
            </a:r>
          </a:p>
          <a:p>
            <a:endParaRPr lang="en-US">
              <a:effectLs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096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Florida participated in the NEICE project to help pilot the development of the interstate processing system. As such, Florida has fully implemented this provisions and is working to update existing policies to provide statewide guidance.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The provisions for the regional partnership grants are specific to providers within the community, how they apply for the grants, and how the collaborate with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PART II—ENHANCED SUPPORT UNDER TITLE IV–B </a:t>
            </a:r>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Sec. 50721</a:t>
            </a:r>
            <a:r>
              <a:rPr lang="en-US" sz="1200" b="0" i="0" u="none" strike="noStrike" kern="1200" baseline="0">
                <a:solidFill>
                  <a:schemeClr val="tx1"/>
                </a:solidFill>
                <a:latin typeface="+mn-lt"/>
                <a:ea typeface="+mn-ea"/>
                <a:cs typeface="+mn-cs"/>
              </a:rPr>
              <a:t>. Elimination of time limit for family reunification services while in foster care and permitting time-limited family reunification services when a child returns home from foster care. </a:t>
            </a:r>
          </a:p>
          <a:p>
            <a:r>
              <a:rPr lang="en-US" sz="1200" b="1" i="0" u="none" strike="noStrike" kern="1200" baseline="0">
                <a:solidFill>
                  <a:schemeClr val="tx1"/>
                </a:solidFill>
                <a:latin typeface="+mn-lt"/>
                <a:ea typeface="+mn-ea"/>
                <a:cs typeface="+mn-cs"/>
              </a:rPr>
              <a:t>Sec. 50722</a:t>
            </a:r>
            <a:r>
              <a:rPr lang="en-US" sz="1200" b="0" i="0" u="none" strike="noStrike" kern="1200" baseline="0">
                <a:solidFill>
                  <a:schemeClr val="tx1"/>
                </a:solidFill>
                <a:latin typeface="+mn-lt"/>
                <a:ea typeface="+mn-ea"/>
                <a:cs typeface="+mn-cs"/>
              </a:rPr>
              <a:t>. Reducing bureaucracy and unnecessary delays when placing children in homes across State lines. </a:t>
            </a:r>
          </a:p>
          <a:p>
            <a:r>
              <a:rPr lang="en-US" sz="1200" b="1" i="0" u="none" strike="noStrike" kern="1200" baseline="0">
                <a:solidFill>
                  <a:schemeClr val="tx1"/>
                </a:solidFill>
                <a:latin typeface="+mn-lt"/>
                <a:ea typeface="+mn-ea"/>
                <a:cs typeface="+mn-cs"/>
              </a:rPr>
              <a:t>Sec. 50723</a:t>
            </a:r>
            <a:r>
              <a:rPr lang="en-US" sz="1200" b="0" i="0" u="none" strike="noStrike" kern="1200" baseline="0">
                <a:solidFill>
                  <a:schemeClr val="tx1"/>
                </a:solidFill>
                <a:latin typeface="+mn-lt"/>
                <a:ea typeface="+mn-ea"/>
                <a:cs typeface="+mn-cs"/>
              </a:rPr>
              <a:t>. Enhancements to grants to improve well-being of families affected by substance abuse. </a:t>
            </a: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endParaRPr lang="en-US" b="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589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states are required to have a set of licensing standards. FFPSA added the requirement that states review their licensing standards with the new model licensing standards. While states are not required to 100% adopt the national standards, states are must provide notice to the feds on how and why their licensing standards differ from the model licensing standards. Florida’s standards closely align with the model licensing standards with the main differences being the age of the foster home applicant (18 years old vs 21 years old in Florida) and health certificates (required health exams and shots vs Florida requests additional health certificates on a case by case basis). </a:t>
            </a:r>
          </a:p>
          <a:p>
            <a:endParaRPr lang="en-US"/>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PART III—MISCELLANEOUS </a:t>
            </a:r>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Sec. 50731</a:t>
            </a:r>
            <a:r>
              <a:rPr lang="en-US" sz="1200" b="0" i="0" u="none" strike="noStrike" kern="1200" baseline="0">
                <a:solidFill>
                  <a:schemeClr val="tx1"/>
                </a:solidFill>
                <a:latin typeface="+mn-lt"/>
                <a:ea typeface="+mn-ea"/>
                <a:cs typeface="+mn-cs"/>
              </a:rPr>
              <a:t>. Reviewing and improving licensing standards for placement in a relative foster family home. </a:t>
            </a:r>
          </a:p>
          <a:p>
            <a:r>
              <a:rPr lang="en-US" sz="1200" b="1" i="0" u="none" strike="noStrike" kern="1200" baseline="0">
                <a:solidFill>
                  <a:schemeClr val="tx1"/>
                </a:solidFill>
                <a:latin typeface="+mn-lt"/>
                <a:ea typeface="+mn-ea"/>
                <a:cs typeface="+mn-cs"/>
              </a:rPr>
              <a:t>Sec. 50732</a:t>
            </a:r>
            <a:r>
              <a:rPr lang="en-US" sz="1200" b="0" i="0" u="none" strike="noStrike" kern="1200" baseline="0">
                <a:solidFill>
                  <a:schemeClr val="tx1"/>
                </a:solidFill>
                <a:latin typeface="+mn-lt"/>
                <a:ea typeface="+mn-ea"/>
                <a:cs typeface="+mn-cs"/>
              </a:rPr>
              <a:t>. Development of a statewide plan to prevent child abuse and neglect fatalities. </a:t>
            </a:r>
          </a:p>
          <a:p>
            <a:r>
              <a:rPr lang="en-US" sz="1200" b="1" i="0" u="none" strike="noStrike" kern="1200" baseline="0">
                <a:solidFill>
                  <a:schemeClr val="tx1"/>
                </a:solidFill>
                <a:latin typeface="+mn-lt"/>
                <a:ea typeface="+mn-ea"/>
                <a:cs typeface="+mn-cs"/>
              </a:rPr>
              <a:t>Sec. 50733</a:t>
            </a:r>
            <a:r>
              <a:rPr lang="en-US" sz="1200" b="0" i="0" u="none" strike="noStrike" kern="1200" baseline="0">
                <a:solidFill>
                  <a:schemeClr val="tx1"/>
                </a:solidFill>
                <a:latin typeface="+mn-lt"/>
                <a:ea typeface="+mn-ea"/>
                <a:cs typeface="+mn-cs"/>
              </a:rPr>
              <a:t>. Modernizing the title and purpose of title IV–E. </a:t>
            </a:r>
          </a:p>
          <a:p>
            <a:r>
              <a:rPr lang="en-US" sz="1200" b="1" i="0" u="none" strike="noStrike" kern="1200" baseline="0">
                <a:solidFill>
                  <a:schemeClr val="tx1"/>
                </a:solidFill>
                <a:latin typeface="+mn-lt"/>
                <a:ea typeface="+mn-ea"/>
                <a:cs typeface="+mn-cs"/>
              </a:rPr>
              <a:t>Sec. 50734</a:t>
            </a:r>
            <a:r>
              <a:rPr lang="en-US" sz="1200" b="0" i="0" u="none" strike="noStrike" kern="1200" baseline="0">
                <a:solidFill>
                  <a:schemeClr val="tx1"/>
                </a:solidFill>
                <a:latin typeface="+mn-lt"/>
                <a:ea typeface="+mn-ea"/>
                <a:cs typeface="+mn-cs"/>
              </a:rPr>
              <a:t>. Effective dates. </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614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PART IV—ENSURING THE NECESSITY OF A PLACEMENT THAT IS NOT IN A FOSTER FAMILY HOME </a:t>
            </a:r>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Sec. 50741</a:t>
            </a:r>
            <a:r>
              <a:rPr lang="en-US" sz="1200" b="0" i="0" u="none" strike="noStrike" kern="1200" baseline="0">
                <a:solidFill>
                  <a:schemeClr val="tx1"/>
                </a:solidFill>
                <a:latin typeface="+mn-lt"/>
                <a:ea typeface="+mn-ea"/>
                <a:cs typeface="+mn-cs"/>
              </a:rPr>
              <a:t>. Limitation on Federal financial participation for placements that are not in foster family homes. </a:t>
            </a:r>
          </a:p>
          <a:p>
            <a:r>
              <a:rPr lang="en-US" sz="1200" b="1" i="0" u="none" strike="noStrike" kern="1200" baseline="0">
                <a:solidFill>
                  <a:schemeClr val="tx1"/>
                </a:solidFill>
                <a:latin typeface="+mn-lt"/>
                <a:ea typeface="+mn-ea"/>
                <a:cs typeface="+mn-cs"/>
              </a:rPr>
              <a:t>Sec. 50742</a:t>
            </a:r>
            <a:r>
              <a:rPr lang="en-US" sz="1200" b="0" i="0" u="none" strike="noStrike" kern="1200" baseline="0">
                <a:solidFill>
                  <a:schemeClr val="tx1"/>
                </a:solidFill>
                <a:latin typeface="+mn-lt"/>
                <a:ea typeface="+mn-ea"/>
                <a:cs typeface="+mn-cs"/>
              </a:rPr>
              <a:t>. Assessment and documentation of the need for placement in a qualified residential treatment program (QRTP). </a:t>
            </a:r>
          </a:p>
          <a:p>
            <a:r>
              <a:rPr lang="en-US" sz="1200" b="1" i="0" u="none" strike="noStrike" kern="1200" baseline="0">
                <a:solidFill>
                  <a:schemeClr val="tx1"/>
                </a:solidFill>
                <a:latin typeface="+mn-lt"/>
                <a:ea typeface="+mn-ea"/>
                <a:cs typeface="+mn-cs"/>
              </a:rPr>
              <a:t>Sec. 50743</a:t>
            </a:r>
            <a:r>
              <a:rPr lang="en-US" sz="1200" b="0" i="0" u="none" strike="noStrike" kern="1200" baseline="0">
                <a:solidFill>
                  <a:schemeClr val="tx1"/>
                </a:solidFill>
                <a:latin typeface="+mn-lt"/>
                <a:ea typeface="+mn-ea"/>
                <a:cs typeface="+mn-cs"/>
              </a:rPr>
              <a:t>. Protocols to prevent inappropriate diagnoses. </a:t>
            </a:r>
          </a:p>
          <a:p>
            <a:r>
              <a:rPr lang="en-US" sz="1200" b="1" i="0" u="none" strike="noStrike" kern="1200" baseline="0">
                <a:solidFill>
                  <a:schemeClr val="tx1"/>
                </a:solidFill>
                <a:latin typeface="+mn-lt"/>
                <a:ea typeface="+mn-ea"/>
                <a:cs typeface="+mn-cs"/>
              </a:rPr>
              <a:t>Sec. 50744</a:t>
            </a:r>
            <a:r>
              <a:rPr lang="en-US" sz="1200" b="0" i="0" u="none" strike="noStrike" kern="1200" baseline="0">
                <a:solidFill>
                  <a:schemeClr val="tx1"/>
                </a:solidFill>
                <a:latin typeface="+mn-lt"/>
                <a:ea typeface="+mn-ea"/>
                <a:cs typeface="+mn-cs"/>
              </a:rPr>
              <a:t>. Additional data and reports regarding children placed in a setting that is not a foster family home. </a:t>
            </a:r>
          </a:p>
          <a:p>
            <a:r>
              <a:rPr lang="en-US" sz="1200" b="1" i="0" u="none" strike="noStrike" kern="1200" baseline="0">
                <a:solidFill>
                  <a:schemeClr val="tx1"/>
                </a:solidFill>
                <a:latin typeface="+mn-lt"/>
                <a:ea typeface="+mn-ea"/>
                <a:cs typeface="+mn-cs"/>
              </a:rPr>
              <a:t>Sec. 50745</a:t>
            </a:r>
            <a:r>
              <a:rPr lang="en-US" sz="1200" b="0" i="0" u="none" strike="noStrike" kern="1200" baseline="0">
                <a:solidFill>
                  <a:schemeClr val="tx1"/>
                </a:solidFill>
                <a:latin typeface="+mn-lt"/>
                <a:ea typeface="+mn-ea"/>
                <a:cs typeface="+mn-cs"/>
              </a:rPr>
              <a:t>. Criminal records checks and checks of child abuse and neglect registries for adults working in child-care institutions and other group care settings. </a:t>
            </a:r>
          </a:p>
          <a:p>
            <a:r>
              <a:rPr lang="en-US" sz="1200" b="1" i="0" u="none" strike="noStrike" kern="1200" baseline="0">
                <a:solidFill>
                  <a:schemeClr val="tx1"/>
                </a:solidFill>
                <a:latin typeface="+mn-lt"/>
                <a:ea typeface="+mn-ea"/>
                <a:cs typeface="+mn-cs"/>
              </a:rPr>
              <a:t>Sec. 50746</a:t>
            </a:r>
            <a:r>
              <a:rPr lang="en-US" sz="1200" b="0" i="0" u="none" strike="noStrike" kern="1200" baseline="0">
                <a:solidFill>
                  <a:schemeClr val="tx1"/>
                </a:solidFill>
                <a:latin typeface="+mn-lt"/>
                <a:ea typeface="+mn-ea"/>
                <a:cs typeface="+mn-cs"/>
              </a:rPr>
              <a:t>. Effective dates; application to waivers. </a:t>
            </a: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FFPSA has a huge focus on children’s placement in foster family homes. If a child is not placed in a family foster home and instead the child is placed in a residential group home, federal funding is only available for the first 14 days. To claim federal funding for a child placed in a residential group home after 14 days, the residential group home must be a specified setting that meets the needs of the child.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Florida has elected to delay the implementation of this part of the legislation for two years. The effective date is September 28,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r>
              <a:rPr lang="en-US"/>
              <a:t>Currently, DCF SAMH in partnership with the MEs provide services to pregnant and parenting women through the Substance Abuse Prevention and Treatment Block Grant. In these situations, the women have custody of the children. The provision in the Act allows the State to place a child with their parent while the parent resides in a residential substance abuse treatment facility and the Department does retain placement and care of the child. </a:t>
            </a:r>
          </a:p>
          <a:p>
            <a:endParaRPr lang="en-US"/>
          </a:p>
          <a:p>
            <a:r>
              <a:rPr lang="en-US"/>
              <a:t>Legislative language is needed to support the implementation of this provision. OCW will work with SAMH and CLS to further define this population and policies to support it. </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January 2019, the department made changes to the Extended Foster Care policies and practices to align with the Title IV-E requirements and move Florida’s EFC program from a state funded program to a IV-E program. These changes were beneficial in that it helped Florida better align and meet the FFPSA requirements regarding supervised independent living settings. These settings are not licensed by the Department. They are settings that contract directly with the CBCs.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department currently license group homes for pregnant and parenting youth. These settings do meet the FFPSA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Another group home currently licensed by the department are Safe Houses. The Safe Houses are licensed as residential group homes and then must complete additional requirements to be certified as a Safe House to serve youth who have been identified as having been a victim of sex trafficking. The currently requirements for Florida’s Safe Houses meet the FFPSA requirements. </a:t>
            </a:r>
          </a:p>
          <a:p>
            <a:endParaRPr lang="en-US"/>
          </a:p>
          <a:p>
            <a:r>
              <a:rPr lang="en-US"/>
              <a:t>A group home serving youth who are at-risk of sex trafficking is a new category of group homes. The feds did not provide a definition for at-risk and will not be providing additional guidance on the development of a definition. States will have flexibility to develop a definition and programming. </a:t>
            </a:r>
          </a:p>
          <a:p>
            <a:endParaRPr lang="en-US"/>
          </a:p>
          <a:p>
            <a:r>
              <a:rPr lang="en-US"/>
              <a:t>The Office of Child Welfare worked in collaboration with our DCF licensing staff, CBCs, and FCC partners to develop programming that best meet the needs of Florida and the children we serve.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342900" indent="-342900">
              <a:buClr>
                <a:schemeClr val="accent1"/>
              </a:buClr>
              <a:buSzPct val="120000"/>
              <a:buFont typeface="Arial" panose="020B0604020202020204" pitchFamily="34" charset="0"/>
              <a:buChar char="•"/>
            </a:pPr>
            <a:r>
              <a:rPr lang="en-US" sz="1200"/>
              <a:t>A QRTP placement is a specific category of a non-foster family home setting</a:t>
            </a:r>
          </a:p>
          <a:p>
            <a:pPr marL="342900" indent="-342900">
              <a:buClr>
                <a:schemeClr val="accent1"/>
              </a:buClr>
              <a:buSzPct val="120000"/>
              <a:buFont typeface="Arial" panose="020B0604020202020204" pitchFamily="34" charset="0"/>
              <a:buChar char="•"/>
            </a:pPr>
            <a:r>
              <a:rPr lang="en-US" sz="1200"/>
              <a:t>Must meet </a:t>
            </a:r>
            <a:r>
              <a:rPr lang="en-US" sz="1200" b="1"/>
              <a:t>detailed assessment, case planning, documentation, judicial determinations and ongoing review and permanency hearing requirements</a:t>
            </a:r>
            <a:r>
              <a:rPr lang="en-US" sz="1200"/>
              <a:t> for a child to be placed in and continue to receive title IV-E FCMPs for the placement </a:t>
            </a:r>
          </a:p>
          <a:p>
            <a:pPr marL="342900" indent="-342900">
              <a:buClr>
                <a:schemeClr val="accent1"/>
              </a:buClr>
              <a:buSzPct val="120000"/>
              <a:buFont typeface="Arial" panose="020B0604020202020204" pitchFamily="34" charset="0"/>
              <a:buChar char="•"/>
            </a:pPr>
            <a:r>
              <a:rPr lang="en-US" sz="1200"/>
              <a:t>Must be licensed, criminal record and child abuse and neglect registry checks must be completed  </a:t>
            </a:r>
          </a:p>
          <a:p>
            <a:pPr marL="342900" indent="-342900">
              <a:buClr>
                <a:schemeClr val="accent1"/>
              </a:buClr>
              <a:buSzPct val="120000"/>
              <a:buFont typeface="Arial" panose="020B0604020202020204" pitchFamily="34" charset="0"/>
              <a:buChar char="•"/>
            </a:pPr>
            <a:r>
              <a:rPr lang="en-US" sz="1200" b="1"/>
              <a:t>Must be accredited </a:t>
            </a:r>
            <a:r>
              <a:rPr lang="en-US" sz="1200"/>
              <a:t>by one of the independent, not-for-profit organizations specified in the statute or one approved by the Secretary (CARF, JCAHO, COA, or any other approved by the Secretary)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Additional congregate care related provisions: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t>
            </a:r>
            <a:r>
              <a:rPr lang="en-US" sz="1200" b="1" kern="1200">
                <a:solidFill>
                  <a:schemeClr val="tx1"/>
                </a:solidFill>
                <a:effectLst/>
                <a:latin typeface="+mn-lt"/>
                <a:ea typeface="+mn-ea"/>
                <a:cs typeface="+mn-cs"/>
              </a:rPr>
              <a:t>Starting Oct. 1, 2018</a:t>
            </a:r>
            <a:r>
              <a:rPr lang="en-US" sz="1200" kern="1200">
                <a:solidFill>
                  <a:schemeClr val="tx1"/>
                </a:solidFill>
                <a:effectLst/>
                <a:latin typeface="+mn-lt"/>
                <a:ea typeface="+mn-ea"/>
                <a:cs typeface="+mn-cs"/>
              </a:rPr>
              <a:t>, states are required to conduct criminal history and child abuse and neglect registry checks on any adults working in a childcare institution.</a:t>
            </a:r>
          </a:p>
          <a:p>
            <a:endParaRPr lang="en-US"/>
          </a:p>
          <a:p>
            <a:r>
              <a:rPr lang="en-US" sz="1200" kern="1200">
                <a:solidFill>
                  <a:schemeClr val="tx1"/>
                </a:solidFill>
                <a:effectLst/>
                <a:latin typeface="+mn-lt"/>
                <a:ea typeface="+mn-ea"/>
                <a:cs typeface="+mn-cs"/>
              </a:rPr>
              <a:t>◾States must develop a plan to </a:t>
            </a:r>
            <a:r>
              <a:rPr lang="en-US" sz="1200" b="1" kern="1200">
                <a:solidFill>
                  <a:schemeClr val="tx1"/>
                </a:solidFill>
                <a:effectLst/>
                <a:latin typeface="+mn-lt"/>
                <a:ea typeface="+mn-ea"/>
                <a:cs typeface="+mn-cs"/>
              </a:rPr>
              <a:t>prevent the enactment or advancement of policies or practices that would result in an increase in the population of youth in a state’s juvenile justice system</a:t>
            </a:r>
            <a:r>
              <a:rPr lang="en-US" sz="1200" kern="1200">
                <a:solidFill>
                  <a:schemeClr val="tx1"/>
                </a:solidFill>
                <a:effectLst/>
                <a:latin typeface="+mn-lt"/>
                <a:ea typeface="+mn-ea"/>
                <a:cs typeface="+mn-cs"/>
              </a:rPr>
              <a:t>.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States are also required to train judges and court staff on child welfare policies, including limitations on use of funding for children placed outside of a foster care family.</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043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Embrace CBC in Orlando was a recipient of this grant and is working with DCF Central Region and other community partners on the recruitment and retention of foster families</a:t>
            </a:r>
          </a:p>
          <a:p>
            <a:endParaRPr lang="en-US"/>
          </a:p>
          <a:p>
            <a:r>
              <a:rPr lang="en-US"/>
              <a:t>Florida was already one of the states that served youth to the age of 23, using state funds. The changes allow the State to use Chafee funds.</a:t>
            </a:r>
          </a:p>
          <a:p>
            <a:endParaRPr lang="en-US"/>
          </a:p>
          <a:p>
            <a:endParaRPr lang="en-US"/>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PART V—CONTINUING SUPPORT FOR CHILD AND FAMILY SERVICES </a:t>
            </a:r>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Sec. 50751</a:t>
            </a:r>
            <a:r>
              <a:rPr lang="en-US" sz="1200" b="0" i="0" u="none" strike="noStrike" kern="1200" baseline="0">
                <a:solidFill>
                  <a:schemeClr val="tx1"/>
                </a:solidFill>
                <a:latin typeface="+mn-lt"/>
                <a:ea typeface="+mn-ea"/>
                <a:cs typeface="+mn-cs"/>
              </a:rPr>
              <a:t>. Supporting and retaining foster families for children. </a:t>
            </a:r>
          </a:p>
          <a:p>
            <a:r>
              <a:rPr lang="en-US" sz="1200" b="1" i="0" u="none" strike="noStrike" kern="1200" baseline="0">
                <a:solidFill>
                  <a:schemeClr val="tx1"/>
                </a:solidFill>
                <a:latin typeface="+mn-lt"/>
                <a:ea typeface="+mn-ea"/>
                <a:cs typeface="+mn-cs"/>
              </a:rPr>
              <a:t>Sec. 50752</a:t>
            </a:r>
            <a:r>
              <a:rPr lang="en-US" sz="1200" b="0" i="0" u="none" strike="noStrike" kern="1200" baseline="0">
                <a:solidFill>
                  <a:schemeClr val="tx1"/>
                </a:solidFill>
                <a:latin typeface="+mn-lt"/>
                <a:ea typeface="+mn-ea"/>
                <a:cs typeface="+mn-cs"/>
              </a:rPr>
              <a:t>. Extension of child and family services programs. </a:t>
            </a:r>
          </a:p>
          <a:p>
            <a:r>
              <a:rPr lang="en-US" sz="1200" b="1" i="0" u="none" strike="noStrike" kern="1200" baseline="0">
                <a:solidFill>
                  <a:schemeClr val="tx1"/>
                </a:solidFill>
                <a:latin typeface="+mn-lt"/>
                <a:ea typeface="+mn-ea"/>
                <a:cs typeface="+mn-cs"/>
              </a:rPr>
              <a:t>Sec. 50753</a:t>
            </a:r>
            <a:r>
              <a:rPr lang="en-US" sz="1200" b="0" i="0" u="none" strike="noStrike" kern="1200" baseline="0">
                <a:solidFill>
                  <a:schemeClr val="tx1"/>
                </a:solidFill>
                <a:latin typeface="+mn-lt"/>
                <a:ea typeface="+mn-ea"/>
                <a:cs typeface="+mn-cs"/>
              </a:rPr>
              <a:t>. Improvements to the John H. Chafee foster care independence program and related provisions. </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09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PART VI—CONTINUING INCENTIVES TO STATES TO PROMOTE ADOPTION AND LEGAL GUARDIANSHIP </a:t>
            </a:r>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Sec. 50761</a:t>
            </a:r>
            <a:r>
              <a:rPr lang="en-US" sz="1200" b="0" i="0" u="none" strike="noStrike" kern="1200" baseline="0">
                <a:solidFill>
                  <a:schemeClr val="tx1"/>
                </a:solidFill>
                <a:latin typeface="+mn-lt"/>
                <a:ea typeface="+mn-ea"/>
                <a:cs typeface="+mn-cs"/>
              </a:rPr>
              <a:t>. Reauthorizing adoption and legal guardianship incentive programs. </a:t>
            </a:r>
          </a:p>
          <a:p>
            <a:endParaRPr lang="en-US" sz="1200" b="1"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PART VII—TECHNICAL CORRECTIONS </a:t>
            </a:r>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Sec. 50771</a:t>
            </a:r>
            <a:r>
              <a:rPr lang="en-US" sz="1200" b="0" i="0" u="none" strike="noStrike" kern="1200" baseline="0">
                <a:solidFill>
                  <a:schemeClr val="tx1"/>
                </a:solidFill>
                <a:latin typeface="+mn-lt"/>
                <a:ea typeface="+mn-ea"/>
                <a:cs typeface="+mn-cs"/>
              </a:rPr>
              <a:t>. Technical corrections to data exchange standards to improve program coordination. </a:t>
            </a:r>
          </a:p>
          <a:p>
            <a:r>
              <a:rPr lang="en-US" sz="1200" b="1" i="0" u="none" strike="noStrike" kern="1200" baseline="0">
                <a:solidFill>
                  <a:schemeClr val="tx1"/>
                </a:solidFill>
                <a:latin typeface="+mn-lt"/>
                <a:ea typeface="+mn-ea"/>
                <a:cs typeface="+mn-cs"/>
              </a:rPr>
              <a:t>Sec. 50772</a:t>
            </a:r>
            <a:r>
              <a:rPr lang="en-US" sz="1200" b="0" i="0" u="none" strike="noStrike" kern="1200" baseline="0">
                <a:solidFill>
                  <a:schemeClr val="tx1"/>
                </a:solidFill>
                <a:latin typeface="+mn-lt"/>
                <a:ea typeface="+mn-ea"/>
                <a:cs typeface="+mn-cs"/>
              </a:rPr>
              <a:t>. Technical corrections to State requirement to address the developmental needs of young children. </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209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Fostering Connections to Success and Increasing Adoptions Act, signed in 2008, set the income test for federal adoption assistance payments to gradually expire by 2019. Teens were to be the first group to be exempt from the income test and this exemption would gradually extend to newborns.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◾With the FFPSA this process is halted at 2-year-olds until 2024. The federal Government Accountability Office is tasked with conducting a study to determine how states are using the money they saved from the exemptions. The income test for federal adoption assistance payments will end in October 2024.</a:t>
            </a:r>
          </a:p>
          <a:p>
            <a:endParaRPr lang="en-US"/>
          </a:p>
          <a:p>
            <a:endParaRPr lang="en-US"/>
          </a:p>
          <a:p>
            <a:r>
              <a:rPr lang="en-US" sz="1200" b="1" i="0" u="none" strike="noStrike" kern="1200" baseline="0">
                <a:solidFill>
                  <a:schemeClr val="tx1"/>
                </a:solidFill>
                <a:latin typeface="+mn-lt"/>
                <a:ea typeface="+mn-ea"/>
                <a:cs typeface="+mn-cs"/>
              </a:rPr>
              <a:t>PART VIII—ENSURING STATES REINVEST SAVINGS RESULTING FROM INCREASE IN ADOPTION ASSISTANCE </a:t>
            </a:r>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Sec. 50781</a:t>
            </a:r>
            <a:r>
              <a:rPr lang="en-US" sz="1200" b="0" i="0" u="none" strike="noStrike" kern="1200" baseline="0">
                <a:solidFill>
                  <a:schemeClr val="tx1"/>
                </a:solidFill>
                <a:latin typeface="+mn-lt"/>
                <a:ea typeface="+mn-ea"/>
                <a:cs typeface="+mn-cs"/>
              </a:rPr>
              <a:t>. Delay of adoption assistance phase-in. </a:t>
            </a:r>
          </a:p>
          <a:p>
            <a:r>
              <a:rPr lang="en-US" sz="1200" b="1" i="0" u="none" strike="noStrike" kern="1200" baseline="0">
                <a:solidFill>
                  <a:schemeClr val="tx1"/>
                </a:solidFill>
                <a:latin typeface="+mn-lt"/>
                <a:ea typeface="+mn-ea"/>
                <a:cs typeface="+mn-cs"/>
              </a:rPr>
              <a:t>Sec. 50782</a:t>
            </a:r>
            <a:r>
              <a:rPr lang="en-US" sz="1200" b="0" i="0" u="none" strike="noStrike" kern="1200" baseline="0">
                <a:solidFill>
                  <a:schemeClr val="tx1"/>
                </a:solidFill>
                <a:latin typeface="+mn-lt"/>
                <a:ea typeface="+mn-ea"/>
                <a:cs typeface="+mn-cs"/>
              </a:rPr>
              <a:t>. GAO study and report on State reinvestment of savings resulting from increase in adoption assistance. </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728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046004-EC0B-4382-888E-2C5CD13F6703}" type="slidenum">
              <a:rPr lang="en-US" smtClean="0"/>
              <a:t>2</a:t>
            </a:fld>
            <a:endParaRPr lang="en-US"/>
          </a:p>
        </p:txBody>
      </p:sp>
    </p:spTree>
    <p:extLst>
      <p:ext uri="{BB962C8B-B14F-4D97-AF65-F5344CB8AC3E}">
        <p14:creationId xmlns:p14="http://schemas.microsoft.com/office/powerpoint/2010/main" val="2678998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761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Participant Guide </a:t>
            </a:r>
          </a:p>
          <a:p>
            <a:endParaRPr lang="en-US" dirty="0"/>
          </a:p>
          <a:p>
            <a:pPr marL="742950" lvl="1" indent="-285750">
              <a:buFont typeface="Arial" panose="020B0604020202020204" pitchFamily="34" charset="0"/>
              <a:buChar char="•"/>
            </a:pPr>
            <a:r>
              <a:rPr lang="en-US" dirty="0">
                <a:solidFill>
                  <a:srgbClr val="000000"/>
                </a:solidFill>
                <a:latin typeface="Avenir Next LT Pro" panose="020B0504020202020204" pitchFamily="34" charset="0"/>
              </a:rPr>
              <a:t>Licensure is optional. </a:t>
            </a:r>
            <a:r>
              <a:rPr lang="en-US" dirty="0">
                <a:solidFill>
                  <a:srgbClr val="000000"/>
                </a:solidFill>
                <a:highlight>
                  <a:srgbClr val="FFFF00"/>
                </a:highlight>
                <a:latin typeface="Avenir Next LT Pro" panose="020B0504020202020204" pitchFamily="34" charset="0"/>
              </a:rPr>
              <a:t>Providers may continue to select to enter into a contract/agreement with the CBC to be a host home or transitional home to serve children under IL programs</a:t>
            </a:r>
            <a:r>
              <a:rPr lang="en-US" dirty="0">
                <a:solidFill>
                  <a:srgbClr val="000000"/>
                </a:solidFill>
                <a:latin typeface="Avenir Next LT Pro" panose="020B0504020202020204" pitchFamily="34" charset="0"/>
              </a:rPr>
              <a:t>.</a:t>
            </a:r>
          </a:p>
          <a:p>
            <a:pPr lvl="1"/>
            <a:endParaRPr lang="en-US" dirty="0">
              <a:solidFill>
                <a:srgbClr val="000000"/>
              </a:solidFill>
              <a:highlight>
                <a:srgbClr val="FFFF00"/>
              </a:highlight>
              <a:latin typeface="Avenir Next LT Pro" panose="020B0504020202020204" pitchFamily="34" charset="0"/>
            </a:endParaRPr>
          </a:p>
          <a:p>
            <a:pPr marL="742950" lvl="1" indent="-285750">
              <a:buFont typeface="Arial" panose="020B0604020202020204" pitchFamily="34" charset="0"/>
              <a:buChar char="•"/>
            </a:pPr>
            <a:r>
              <a:rPr lang="en-US" dirty="0">
                <a:solidFill>
                  <a:srgbClr val="000000"/>
                </a:solidFill>
                <a:highlight>
                  <a:srgbClr val="FFFF00"/>
                </a:highlight>
                <a:latin typeface="Avenir Next LT Pro" panose="020B0504020202020204" pitchFamily="34" charset="0"/>
              </a:rPr>
              <a:t>Room and board rate is determined by the CBC</a:t>
            </a:r>
          </a:p>
          <a:p>
            <a:pPr marL="742950" lvl="1" indent="-285750">
              <a:buFont typeface="Arial" panose="020B0604020202020204" pitchFamily="34" charset="0"/>
              <a:buChar char="•"/>
            </a:pPr>
            <a:endParaRPr lang="en-US" dirty="0">
              <a:solidFill>
                <a:srgbClr val="000000"/>
              </a:solidFill>
              <a:highlight>
                <a:srgbClr val="FFFF00"/>
              </a:highlight>
              <a:latin typeface="Avenir Next LT Pro" panose="020B0504020202020204" pitchFamily="34" charset="0"/>
            </a:endParaRPr>
          </a:p>
          <a:p>
            <a:pPr marL="742950" lvl="1" indent="-285750">
              <a:buFont typeface="Arial" panose="020B0604020202020204" pitchFamily="34" charset="0"/>
              <a:buChar char="•"/>
            </a:pPr>
            <a:r>
              <a:rPr lang="en-US" dirty="0">
                <a:solidFill>
                  <a:schemeClr val="tx1">
                    <a:lumMod val="95000"/>
                    <a:lumOff val="5000"/>
                  </a:schemeClr>
                </a:solidFill>
                <a:latin typeface="Avenir Next LT Pro" panose="020B0504020202020204" pitchFamily="34" charset="0"/>
              </a:rPr>
              <a:t>Collaboration with child welfare team to complete shared living arrangement plan</a:t>
            </a:r>
          </a:p>
          <a:p>
            <a:endParaRPr lang="en-US" dirty="0"/>
          </a:p>
        </p:txBody>
      </p:sp>
      <p:sp>
        <p:nvSpPr>
          <p:cNvPr id="4" name="Slide Number Placeholder 3"/>
          <p:cNvSpPr>
            <a:spLocks noGrp="1"/>
          </p:cNvSpPr>
          <p:nvPr>
            <p:ph type="sldNum" sz="quarter" idx="5"/>
          </p:nvPr>
        </p:nvSpPr>
        <p:spPr/>
        <p:txBody>
          <a:bodyPr/>
          <a:lstStyle/>
          <a:p>
            <a:fld id="{9A1BAB48-753E-4FEF-9BA6-520B1319223F}" type="slidenum">
              <a:rPr lang="en-US" smtClean="0"/>
              <a:t>22</a:t>
            </a:fld>
            <a:endParaRPr lang="en-US"/>
          </a:p>
        </p:txBody>
      </p:sp>
    </p:spTree>
    <p:extLst>
      <p:ext uri="{BB962C8B-B14F-4D97-AF65-F5344CB8AC3E}">
        <p14:creationId xmlns:p14="http://schemas.microsoft.com/office/powerpoint/2010/main" val="2160354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Participant Guide </a:t>
            </a:r>
          </a:p>
          <a:p>
            <a:endParaRPr lang="en-US"/>
          </a:p>
          <a:p>
            <a:r>
              <a:rPr lang="en-US" b="1">
                <a:solidFill>
                  <a:schemeClr val="tx1">
                    <a:lumMod val="95000"/>
                    <a:lumOff val="5000"/>
                  </a:schemeClr>
                </a:solidFill>
                <a:latin typeface="Avenir Next LT Pro" panose="020B0504020202020204" pitchFamily="34" charset="0"/>
              </a:rPr>
              <a:t>Population Served: </a:t>
            </a:r>
          </a:p>
          <a:p>
            <a:pPr marL="285750" indent="-285750">
              <a:buFont typeface="Wingdings" panose="05000000000000000000" pitchFamily="2" charset="2"/>
              <a:buChar char="q"/>
            </a:pPr>
            <a:r>
              <a:rPr lang="en-US">
                <a:solidFill>
                  <a:schemeClr val="tx1">
                    <a:lumMod val="95000"/>
                    <a:lumOff val="5000"/>
                  </a:schemeClr>
                </a:solidFill>
                <a:latin typeface="Avenir Next LT Pro" panose="020B0504020202020204" pitchFamily="34" charset="0"/>
              </a:rPr>
              <a:t>Pregnant, post-partum, or parenting youth or young adults, age 17 and under</a:t>
            </a:r>
          </a:p>
          <a:p>
            <a:pPr marL="285750" indent="-285750">
              <a:buFont typeface="Wingdings" panose="05000000000000000000" pitchFamily="2" charset="2"/>
              <a:buChar char="q"/>
            </a:pPr>
            <a:r>
              <a:rPr lang="en-US">
                <a:latin typeface="Avenir Next LT Pro" panose="020B0504020202020204" pitchFamily="34" charset="0"/>
              </a:rPr>
              <a:t>Sibling groups of a youth who is pregnant or parenting</a:t>
            </a:r>
          </a:p>
          <a:p>
            <a:pPr marL="285750" indent="-285750">
              <a:buFont typeface="Wingdings" panose="05000000000000000000" pitchFamily="2" charset="2"/>
              <a:buChar char="q"/>
            </a:pPr>
            <a:endParaRPr lang="en-US">
              <a:solidFill>
                <a:schemeClr val="tx1">
                  <a:lumMod val="95000"/>
                  <a:lumOff val="5000"/>
                </a:schemeClr>
              </a:solidFill>
              <a:latin typeface="Avenir Next LT Pro" panose="020B0504020202020204" pitchFamily="34" charset="0"/>
            </a:endParaRPr>
          </a:p>
          <a:p>
            <a:pPr marL="285750" indent="-285750">
              <a:buFont typeface="Wingdings" panose="05000000000000000000" pitchFamily="2" charset="2"/>
              <a:buChar char="q"/>
            </a:pPr>
            <a:r>
              <a:rPr lang="en-US">
                <a:solidFill>
                  <a:schemeClr val="tx1">
                    <a:lumMod val="95000"/>
                    <a:lumOff val="5000"/>
                  </a:schemeClr>
                </a:solidFill>
                <a:highlight>
                  <a:srgbClr val="FFFF00"/>
                </a:highlight>
                <a:latin typeface="Avenir Next LT Pro" panose="020B0504020202020204" pitchFamily="34" charset="0"/>
              </a:rPr>
              <a:t>Staff ratio 1:6 awake, 1:12</a:t>
            </a:r>
          </a:p>
          <a:p>
            <a:pPr marL="742950" lvl="1" indent="-285750">
              <a:buFont typeface="Arial" panose="020B0604020202020204" pitchFamily="34" charset="0"/>
              <a:buChar char="•"/>
            </a:pPr>
            <a:r>
              <a:rPr lang="en-US">
                <a:solidFill>
                  <a:schemeClr val="tx1">
                    <a:lumMod val="95000"/>
                    <a:lumOff val="5000"/>
                  </a:schemeClr>
                </a:solidFill>
                <a:highlight>
                  <a:srgbClr val="FFFF00"/>
                </a:highlight>
                <a:latin typeface="Avenir Next LT Pro" panose="020B0504020202020204" pitchFamily="34" charset="0"/>
              </a:rPr>
              <a:t>Ratio is based on young parent and staff</a:t>
            </a:r>
          </a:p>
          <a:p>
            <a:pPr marL="742950" lvl="1" indent="-285750">
              <a:buFont typeface="Arial" panose="020B0604020202020204" pitchFamily="34" charset="0"/>
              <a:buChar char="•"/>
            </a:pPr>
            <a:r>
              <a:rPr lang="en-US">
                <a:solidFill>
                  <a:schemeClr val="tx1">
                    <a:lumMod val="95000"/>
                    <a:lumOff val="5000"/>
                  </a:schemeClr>
                </a:solidFill>
                <a:highlight>
                  <a:srgbClr val="FFFF00"/>
                </a:highlight>
                <a:latin typeface="Avenir Next LT Pro" panose="020B0504020202020204" pitchFamily="34" charset="0"/>
              </a:rPr>
              <a:t>Young parent is responsible for the care their own child and not counted in the ratio</a:t>
            </a:r>
          </a:p>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23</a:t>
            </a:fld>
            <a:endParaRPr lang="en-US"/>
          </a:p>
        </p:txBody>
      </p:sp>
    </p:spTree>
    <p:extLst>
      <p:ext uri="{BB962C8B-B14F-4D97-AF65-F5344CB8AC3E}">
        <p14:creationId xmlns:p14="http://schemas.microsoft.com/office/powerpoint/2010/main" val="814366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24</a:t>
            </a:fld>
            <a:endParaRPr lang="en-US"/>
          </a:p>
        </p:txBody>
      </p:sp>
    </p:spTree>
    <p:extLst>
      <p:ext uri="{BB962C8B-B14F-4D97-AF65-F5344CB8AC3E}">
        <p14:creationId xmlns:p14="http://schemas.microsoft.com/office/powerpoint/2010/main" val="3132904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25</a:t>
            </a:fld>
            <a:endParaRPr lang="en-US"/>
          </a:p>
        </p:txBody>
      </p:sp>
    </p:spTree>
    <p:extLst>
      <p:ext uri="{BB962C8B-B14F-4D97-AF65-F5344CB8AC3E}">
        <p14:creationId xmlns:p14="http://schemas.microsoft.com/office/powerpoint/2010/main" val="3612242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26</a:t>
            </a:fld>
            <a:endParaRPr lang="en-US"/>
          </a:p>
        </p:txBody>
      </p:sp>
    </p:spTree>
    <p:extLst>
      <p:ext uri="{BB962C8B-B14F-4D97-AF65-F5344CB8AC3E}">
        <p14:creationId xmlns:p14="http://schemas.microsoft.com/office/powerpoint/2010/main" val="2095907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Participant Guide </a:t>
            </a:r>
          </a:p>
          <a:p>
            <a:endParaRPr lang="en-US"/>
          </a:p>
          <a:p>
            <a:pPr lvl="1"/>
            <a:r>
              <a:rPr lang="en-US" sz="1200" b="1">
                <a:solidFill>
                  <a:schemeClr val="tx1"/>
                </a:solidFill>
                <a:latin typeface="Avenir Next LT Pro" panose="020B0504020202020204" pitchFamily="34" charset="0"/>
              </a:rPr>
              <a:t>Admission Criteria: </a:t>
            </a:r>
          </a:p>
          <a:p>
            <a:pPr marL="742950" lvl="1" indent="-285750">
              <a:buFont typeface="Wingdings" panose="05000000000000000000" pitchFamily="2" charset="2"/>
              <a:buChar char="q"/>
            </a:pPr>
            <a:r>
              <a:rPr lang="en-US" sz="1200">
                <a:solidFill>
                  <a:schemeClr val="tx1"/>
                </a:solidFill>
                <a:latin typeface="Avenir Next LT Pro" panose="020B0504020202020204" pitchFamily="34" charset="0"/>
              </a:rPr>
              <a:t>A verified or not substantiated finding on a CSEC intake report, </a:t>
            </a:r>
          </a:p>
          <a:p>
            <a:pPr marL="742950" lvl="1" indent="-285750">
              <a:buFont typeface="Wingdings" panose="05000000000000000000" pitchFamily="2" charset="2"/>
              <a:buChar char="q"/>
            </a:pPr>
            <a:r>
              <a:rPr lang="en-US" sz="1200">
                <a:solidFill>
                  <a:schemeClr val="tx1"/>
                </a:solidFill>
                <a:latin typeface="Avenir Next LT Pro" panose="020B0504020202020204" pitchFamily="34" charset="0"/>
              </a:rPr>
              <a:t>Human Trafficking Screening Tool (HTST) “likely is” or “definitely is” determination, and/or;</a:t>
            </a:r>
          </a:p>
          <a:p>
            <a:pPr marL="742950" lvl="1" indent="-285750">
              <a:buFont typeface="Wingdings" panose="05000000000000000000" pitchFamily="2" charset="2"/>
              <a:buChar char="q"/>
            </a:pPr>
            <a:r>
              <a:rPr lang="en-US" sz="1200">
                <a:solidFill>
                  <a:schemeClr val="tx1"/>
                </a:solidFill>
                <a:latin typeface="Avenir Next LT Pro" panose="020B0504020202020204" pitchFamily="34" charset="0"/>
              </a:rPr>
              <a:t>Safe House Assessment   </a:t>
            </a:r>
          </a:p>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27</a:t>
            </a:fld>
            <a:endParaRPr lang="en-US"/>
          </a:p>
        </p:txBody>
      </p:sp>
    </p:spTree>
    <p:extLst>
      <p:ext uri="{BB962C8B-B14F-4D97-AF65-F5344CB8AC3E}">
        <p14:creationId xmlns:p14="http://schemas.microsoft.com/office/powerpoint/2010/main" val="956326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099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Participant Guide </a:t>
            </a:r>
          </a:p>
          <a:p>
            <a:endParaRPr lang="en-US"/>
          </a:p>
          <a:p>
            <a:r>
              <a:rPr lang="en-US"/>
              <a:t>Trauma-related behaviors and coping mechanisms shall not be used as a reason to deny a placement request or discharge a youth, unless it can be determined that such behavior will create an imminent risk to the safety or stability of other residents in the home. </a:t>
            </a:r>
          </a:p>
          <a:p>
            <a:r>
              <a:rPr lang="en-US"/>
              <a:t>Running away;</a:t>
            </a:r>
          </a:p>
          <a:p>
            <a:r>
              <a:rPr lang="en-US"/>
              <a:t>Non-violent delinquent offenses (case-by-case basis); </a:t>
            </a:r>
          </a:p>
          <a:p>
            <a:r>
              <a:rPr lang="en-US"/>
              <a:t>Recruitment or similar behaviors; </a:t>
            </a:r>
          </a:p>
          <a:p>
            <a:r>
              <a:rPr lang="en-US"/>
              <a:t>Violent behaviors that do not pose an imminent risk to others; or </a:t>
            </a:r>
          </a:p>
          <a:p>
            <a:r>
              <a:rPr lang="en-US"/>
              <a:t>Mental health diagnoses that do not require a higher level of care</a:t>
            </a:r>
          </a:p>
          <a:p>
            <a:endParaRPr lang="en-US"/>
          </a:p>
          <a:p>
            <a:r>
              <a:rPr lang="en-US"/>
              <a:t>Prior to discharge</a:t>
            </a:r>
          </a:p>
          <a:p>
            <a:r>
              <a:rPr lang="en-US"/>
              <a:t>Re-evaluation of the child’s service/treatment plan </a:t>
            </a:r>
          </a:p>
          <a:p>
            <a:r>
              <a:rPr lang="en-US"/>
              <a:t>Multidisciplinary team staffing with the case management agency and community-based care’s human trafficking liaison. </a:t>
            </a:r>
          </a:p>
          <a:p>
            <a:endParaRPr lang="en-US"/>
          </a:p>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29</a:t>
            </a:fld>
            <a:endParaRPr lang="en-US"/>
          </a:p>
        </p:txBody>
      </p:sp>
    </p:spTree>
    <p:extLst>
      <p:ext uri="{BB962C8B-B14F-4D97-AF65-F5344CB8AC3E}">
        <p14:creationId xmlns:p14="http://schemas.microsoft.com/office/powerpoint/2010/main" val="1805407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968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3</a:t>
            </a:fld>
            <a:endParaRPr lang="en-US"/>
          </a:p>
        </p:txBody>
      </p:sp>
    </p:spTree>
    <p:extLst>
      <p:ext uri="{BB962C8B-B14F-4D97-AF65-F5344CB8AC3E}">
        <p14:creationId xmlns:p14="http://schemas.microsoft.com/office/powerpoint/2010/main" val="800779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335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986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Participant Guide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venir Next LT Pro" panose="020B0504020202020204" pitchFamily="34" charset="0"/>
              </a:rPr>
              <a:t>Programming related to the prevention of sex-trafficking including healthy relationships, interpersonal boundaries, community engagement, </a:t>
            </a:r>
            <a:r>
              <a:rPr lang="en-US" sz="1200" err="1">
                <a:latin typeface="Avenir Next LT Pro" panose="020B0504020202020204" pitchFamily="34" charset="0"/>
              </a:rPr>
              <a:t>etc</a:t>
            </a:r>
            <a:endParaRPr lang="en-US" sz="1200">
              <a:latin typeface="Avenir Next LT Pro" panose="020B05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151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Participant Guide </a:t>
            </a:r>
          </a:p>
          <a:p>
            <a:endParaRPr lang="en-US"/>
          </a:p>
          <a:p>
            <a:r>
              <a:rPr lang="en-US"/>
              <a:t>Population Served : Youth, age 17 and under, who have serious emotional or behavioral disorders or disturbances</a:t>
            </a:r>
          </a:p>
          <a:p>
            <a:endParaRPr lang="en-US"/>
          </a:p>
          <a:p>
            <a:endParaRPr lang="en-US"/>
          </a:p>
          <a:p>
            <a:r>
              <a:rPr lang="en-US"/>
              <a:t>Exclusionary Criteria</a:t>
            </a:r>
          </a:p>
          <a:p>
            <a:r>
              <a:rPr lang="en-US"/>
              <a:t>Emergency placements </a:t>
            </a:r>
          </a:p>
          <a:p>
            <a:r>
              <a:rPr lang="en-US"/>
              <a:t>Secure shelter for the child</a:t>
            </a:r>
          </a:p>
          <a:p>
            <a:r>
              <a:rPr lang="en-US"/>
              <a:t>Acute psychiatric crisis: referred to a crisis stabilization unit </a:t>
            </a:r>
          </a:p>
          <a:p>
            <a:endParaRPr lang="en-US"/>
          </a:p>
          <a:p>
            <a:r>
              <a:rPr lang="en-US"/>
              <a:t>Ensure the emotional safety and recovery are assessed and precautions are taken for children in the same setting</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335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35</a:t>
            </a:fld>
            <a:endParaRPr lang="en-US"/>
          </a:p>
        </p:txBody>
      </p:sp>
    </p:spTree>
    <p:extLst>
      <p:ext uri="{BB962C8B-B14F-4D97-AF65-F5344CB8AC3E}">
        <p14:creationId xmlns:p14="http://schemas.microsoft.com/office/powerpoint/2010/main" val="1591430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36</a:t>
            </a:fld>
            <a:endParaRPr lang="en-US"/>
          </a:p>
        </p:txBody>
      </p:sp>
    </p:spTree>
    <p:extLst>
      <p:ext uri="{BB962C8B-B14F-4D97-AF65-F5344CB8AC3E}">
        <p14:creationId xmlns:p14="http://schemas.microsoft.com/office/powerpoint/2010/main" val="32929957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37</a:t>
            </a:fld>
            <a:endParaRPr lang="en-US"/>
          </a:p>
        </p:txBody>
      </p:sp>
    </p:spTree>
    <p:extLst>
      <p:ext uri="{BB962C8B-B14F-4D97-AF65-F5344CB8AC3E}">
        <p14:creationId xmlns:p14="http://schemas.microsoft.com/office/powerpoint/2010/main" val="41236407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38</a:t>
            </a:fld>
            <a:endParaRPr lang="en-US"/>
          </a:p>
        </p:txBody>
      </p:sp>
    </p:spTree>
    <p:extLst>
      <p:ext uri="{BB962C8B-B14F-4D97-AF65-F5344CB8AC3E}">
        <p14:creationId xmlns:p14="http://schemas.microsoft.com/office/powerpoint/2010/main" val="2923986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39</a:t>
            </a:fld>
            <a:endParaRPr lang="en-US"/>
          </a:p>
        </p:txBody>
      </p:sp>
    </p:spTree>
    <p:extLst>
      <p:ext uri="{BB962C8B-B14F-4D97-AF65-F5344CB8AC3E}">
        <p14:creationId xmlns:p14="http://schemas.microsoft.com/office/powerpoint/2010/main" val="42196394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Participant Guide: </a:t>
            </a:r>
          </a:p>
          <a:p>
            <a:endParaRPr lang="en-US" dirty="0"/>
          </a:p>
          <a:p>
            <a:r>
              <a:rPr lang="en-US" dirty="0"/>
              <a:t>Family Engagement</a:t>
            </a:r>
          </a:p>
          <a:p>
            <a:r>
              <a:rPr lang="en-US" dirty="0"/>
              <a:t>Policy and documentation requirements</a:t>
            </a:r>
          </a:p>
          <a:p>
            <a:r>
              <a:rPr lang="en-US" dirty="0"/>
              <a:t>Treatment program</a:t>
            </a:r>
          </a:p>
          <a:p>
            <a:r>
              <a:rPr lang="en-US" dirty="0"/>
              <a:t>Inclusion in family therapy;</a:t>
            </a:r>
          </a:p>
          <a:p>
            <a:r>
              <a:rPr lang="en-US" dirty="0"/>
              <a:t>Outreach to family members, including siblings;</a:t>
            </a:r>
          </a:p>
          <a:p>
            <a:r>
              <a:rPr lang="en-US" dirty="0"/>
              <a:t>Documentation</a:t>
            </a:r>
          </a:p>
          <a:p>
            <a:r>
              <a:rPr lang="en-US" dirty="0"/>
              <a:t>Family integration into the treatment process and post-discharge</a:t>
            </a:r>
          </a:p>
          <a:p>
            <a:r>
              <a:rPr lang="en-US" dirty="0"/>
              <a:t>Maintaining sibling connections </a:t>
            </a:r>
          </a:p>
          <a:p>
            <a:endParaRPr lang="en-US" dirty="0"/>
          </a:p>
          <a:p>
            <a:r>
              <a:rPr lang="en-US" dirty="0"/>
              <a:t>Capacity</a:t>
            </a:r>
          </a:p>
          <a:p>
            <a:r>
              <a:rPr lang="en-US" dirty="0"/>
              <a:t>Capacity &amp; Institution for Mental Diseases (IMD)</a:t>
            </a:r>
          </a:p>
          <a:p>
            <a:r>
              <a:rPr lang="en-US" dirty="0"/>
              <a:t>16 beds </a:t>
            </a:r>
          </a:p>
          <a:p>
            <a:r>
              <a:rPr lang="en-US" dirty="0"/>
              <a:t>Campus settings with a QRTP cannot have a combined capacity for all setting types that exceeds 16, regardless of the various setting types (maternity, at-risk, etc.).</a:t>
            </a:r>
          </a:p>
          <a:p>
            <a:r>
              <a:rPr lang="en-US" dirty="0"/>
              <a:t>Providers with various locations: Case by Case</a:t>
            </a:r>
          </a:p>
          <a:p>
            <a:r>
              <a:rPr lang="en-US" dirty="0"/>
              <a:t>Separate ownership, CEO, nursing/clinical staff, program requirements (services)</a:t>
            </a:r>
          </a:p>
          <a:p>
            <a:r>
              <a:rPr lang="en-US" dirty="0"/>
              <a:t>Specialized therapeutic group home (STGH) and statewide inpatient psychiatric program (SIPP)</a:t>
            </a:r>
          </a:p>
          <a:p>
            <a:r>
              <a:rPr lang="en-US" dirty="0"/>
              <a:t>SIPP are excluded from IMD (psych under 21)</a:t>
            </a:r>
          </a:p>
          <a:p>
            <a:r>
              <a:rPr lang="en-US" dirty="0"/>
              <a:t>STGH are not excluded from IMD but align with IMD requirements as they are not licensed for more than 12 bed (DCF Rule 65E-9). </a:t>
            </a:r>
          </a:p>
          <a:p>
            <a:r>
              <a:rPr lang="en-US" dirty="0"/>
              <a:t>Providers seeking to add QRTP should discuss options with their licensing AHCA team, as well as their Medicaid liaison. </a:t>
            </a:r>
          </a:p>
          <a:p>
            <a:r>
              <a:rPr lang="en-US" dirty="0"/>
              <a:t>Best practice: providers should inquiry with AHCA about any additional setting types that are not QRTP if they have a STGH on their campus since the STGH is not excluded.</a:t>
            </a:r>
          </a:p>
          <a:p>
            <a:r>
              <a:rPr lang="en-US" dirty="0"/>
              <a:t>Medicaid impact not IV-E impact</a:t>
            </a:r>
          </a:p>
          <a:p>
            <a:endParaRPr lang="en-US" dirty="0"/>
          </a:p>
          <a:p>
            <a:endParaRPr lang="en-US" dirty="0"/>
          </a:p>
        </p:txBody>
      </p:sp>
      <p:sp>
        <p:nvSpPr>
          <p:cNvPr id="4" name="Slide Number Placeholder 3"/>
          <p:cNvSpPr>
            <a:spLocks noGrp="1"/>
          </p:cNvSpPr>
          <p:nvPr>
            <p:ph type="sldNum" sz="quarter" idx="5"/>
          </p:nvPr>
        </p:nvSpPr>
        <p:spPr/>
        <p:txBody>
          <a:bodyPr/>
          <a:lstStyle/>
          <a:p>
            <a:fld id="{9A1BAB48-753E-4FEF-9BA6-520B1319223F}" type="slidenum">
              <a:rPr lang="en-US" smtClean="0"/>
              <a:t>40</a:t>
            </a:fld>
            <a:endParaRPr lang="en-US"/>
          </a:p>
        </p:txBody>
      </p:sp>
    </p:spTree>
    <p:extLst>
      <p:ext uri="{BB962C8B-B14F-4D97-AF65-F5344CB8AC3E}">
        <p14:creationId xmlns:p14="http://schemas.microsoft.com/office/powerpoint/2010/main" val="1110520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9A1BAB48-753E-4FEF-9BA6-520B1319223F}" type="slidenum">
              <a:rPr lang="en-US" smtClean="0"/>
              <a:t>4</a:t>
            </a:fld>
            <a:endParaRPr lang="en-US"/>
          </a:p>
        </p:txBody>
      </p:sp>
    </p:spTree>
    <p:extLst>
      <p:ext uri="{BB962C8B-B14F-4D97-AF65-F5344CB8AC3E}">
        <p14:creationId xmlns:p14="http://schemas.microsoft.com/office/powerpoint/2010/main" val="40737604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41</a:t>
            </a:fld>
            <a:endParaRPr lang="en-US"/>
          </a:p>
        </p:txBody>
      </p:sp>
    </p:spTree>
    <p:extLst>
      <p:ext uri="{BB962C8B-B14F-4D97-AF65-F5344CB8AC3E}">
        <p14:creationId xmlns:p14="http://schemas.microsoft.com/office/powerpoint/2010/main" val="8022265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42</a:t>
            </a:fld>
            <a:endParaRPr lang="en-US"/>
          </a:p>
        </p:txBody>
      </p:sp>
    </p:spTree>
    <p:extLst>
      <p:ext uri="{BB962C8B-B14F-4D97-AF65-F5344CB8AC3E}">
        <p14:creationId xmlns:p14="http://schemas.microsoft.com/office/powerpoint/2010/main" val="28196482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43</a:t>
            </a:fld>
            <a:endParaRPr lang="en-US"/>
          </a:p>
        </p:txBody>
      </p:sp>
    </p:spTree>
    <p:extLst>
      <p:ext uri="{BB962C8B-B14F-4D97-AF65-F5344CB8AC3E}">
        <p14:creationId xmlns:p14="http://schemas.microsoft.com/office/powerpoint/2010/main" val="12542745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3358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45</a:t>
            </a:fld>
            <a:endParaRPr lang="en-US"/>
          </a:p>
        </p:txBody>
      </p:sp>
    </p:spTree>
    <p:extLst>
      <p:ext uri="{BB962C8B-B14F-4D97-AF65-F5344CB8AC3E}">
        <p14:creationId xmlns:p14="http://schemas.microsoft.com/office/powerpoint/2010/main" val="8459787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6941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Participant Guide :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venir Next LT Pro" panose="020B0504020202020204" pitchFamily="34" charset="0"/>
              </a:rPr>
              <a:t>Completed training pertaining to the population of children in the child welfare system. Training topics shall include, but are not limited to, trauma-informed care and human trafficking. </a:t>
            </a:r>
            <a:endParaRPr lang="en-US"/>
          </a:p>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48</a:t>
            </a:fld>
            <a:endParaRPr lang="en-US"/>
          </a:p>
        </p:txBody>
      </p:sp>
    </p:spTree>
    <p:extLst>
      <p:ext uri="{BB962C8B-B14F-4D97-AF65-F5344CB8AC3E}">
        <p14:creationId xmlns:p14="http://schemas.microsoft.com/office/powerpoint/2010/main" val="32601031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Participant Guide: </a:t>
            </a:r>
          </a:p>
          <a:p>
            <a:r>
              <a:rPr lang="en-US"/>
              <a:t>Required Relevant Parties: Guardian ad litem, case manager, current caregiver, the child’s family, Department of Juvenile Justice worker, treating clinical professional, and the permanency team </a:t>
            </a:r>
          </a:p>
          <a:p>
            <a:r>
              <a:rPr lang="en-US"/>
              <a:t>	The treating clinical profession shall be a member of the permanency team</a:t>
            </a:r>
          </a:p>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49</a:t>
            </a:fld>
            <a:endParaRPr lang="en-US"/>
          </a:p>
        </p:txBody>
      </p:sp>
    </p:spTree>
    <p:extLst>
      <p:ext uri="{BB962C8B-B14F-4D97-AF65-F5344CB8AC3E}">
        <p14:creationId xmlns:p14="http://schemas.microsoft.com/office/powerpoint/2010/main" val="9358246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6394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776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2994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0847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53</a:t>
            </a:fld>
            <a:endParaRPr lang="en-US"/>
          </a:p>
        </p:txBody>
      </p:sp>
    </p:spTree>
    <p:extLst>
      <p:ext uri="{BB962C8B-B14F-4D97-AF65-F5344CB8AC3E}">
        <p14:creationId xmlns:p14="http://schemas.microsoft.com/office/powerpoint/2010/main" val="8520998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3825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1821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5241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57</a:t>
            </a:fld>
            <a:endParaRPr lang="en-US"/>
          </a:p>
        </p:txBody>
      </p:sp>
    </p:spTree>
    <p:extLst>
      <p:ext uri="{BB962C8B-B14F-4D97-AF65-F5344CB8AC3E}">
        <p14:creationId xmlns:p14="http://schemas.microsoft.com/office/powerpoint/2010/main" val="16069176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58</a:t>
            </a:fld>
            <a:endParaRPr lang="en-US"/>
          </a:p>
        </p:txBody>
      </p:sp>
    </p:spTree>
    <p:extLst>
      <p:ext uri="{BB962C8B-B14F-4D97-AF65-F5344CB8AC3E}">
        <p14:creationId xmlns:p14="http://schemas.microsoft.com/office/powerpoint/2010/main" val="22395717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FSFN users are required to document a child’s QRTP </a:t>
            </a:r>
            <a:r>
              <a:rPr kumimoji="0" lang="en-US" sz="1200" b="0" i="0" u="none" strike="noStrike" kern="1200" cap="none" spc="0" normalizeH="0" baseline="0" noProof="0">
                <a:ln>
                  <a:noFill/>
                </a:ln>
                <a:solidFill>
                  <a:prstClr val="white"/>
                </a:solidFill>
                <a:effectLst/>
                <a:uLnTx/>
                <a:uFillTx/>
                <a:latin typeface="Trebuchet MS"/>
                <a:ea typeface="+mn-ea"/>
                <a:cs typeface="+mn-cs"/>
              </a:rPr>
              <a:t>suitability assessment </a:t>
            </a:r>
            <a:r>
              <a:rPr lang="en-US">
                <a:solidFill>
                  <a:schemeClr val="tx1"/>
                </a:solidFill>
              </a:rPr>
              <a:t>if placed in a QRTP setting. Documentation is completed under the child’s Medical and Mental Health page. After selecting QRTP as the evaluation type, users can use the text box to document the purpose and evaluator’s information. The date requested shall be entered as well as the date completed. Users can also upload a copy of the evaluation using the “upload” hyperlink.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685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60</a:t>
            </a:fld>
            <a:endParaRPr lang="en-US"/>
          </a:p>
        </p:txBody>
      </p:sp>
    </p:spTree>
    <p:extLst>
      <p:ext uri="{BB962C8B-B14F-4D97-AF65-F5344CB8AC3E}">
        <p14:creationId xmlns:p14="http://schemas.microsoft.com/office/powerpoint/2010/main" val="358447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61</a:t>
            </a:fld>
            <a:endParaRPr lang="en-US"/>
          </a:p>
        </p:txBody>
      </p:sp>
    </p:spTree>
    <p:extLst>
      <p:ext uri="{BB962C8B-B14F-4D97-AF65-F5344CB8AC3E}">
        <p14:creationId xmlns:p14="http://schemas.microsoft.com/office/powerpoint/2010/main" val="578816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Under the prevention services provisions, States have the option to use Title IV-E funding to help prevent children’s entry into foster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Services include in-home parenting, mental health and substance abuse treatment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planning and implementation purposes, Florida elected to take a two year delay, with an effective date of September 28,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Florida has worked in collaboration with Casey Family Programs, the CBCs, and the Florida Institute for Child Welfare to inventory Florida’s service array, identify gaps, and make recommendations on improving the array of community-based services.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7242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62</a:t>
            </a:fld>
            <a:endParaRPr lang="en-US"/>
          </a:p>
        </p:txBody>
      </p:sp>
    </p:spTree>
    <p:extLst>
      <p:ext uri="{BB962C8B-B14F-4D97-AF65-F5344CB8AC3E}">
        <p14:creationId xmlns:p14="http://schemas.microsoft.com/office/powerpoint/2010/main" val="9892561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63</a:t>
            </a:fld>
            <a:endParaRPr lang="en-US"/>
          </a:p>
        </p:txBody>
      </p:sp>
    </p:spTree>
    <p:extLst>
      <p:ext uri="{BB962C8B-B14F-4D97-AF65-F5344CB8AC3E}">
        <p14:creationId xmlns:p14="http://schemas.microsoft.com/office/powerpoint/2010/main" val="2116121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65</a:t>
            </a:fld>
            <a:endParaRPr lang="en-US"/>
          </a:p>
        </p:txBody>
      </p:sp>
    </p:spTree>
    <p:extLst>
      <p:ext uri="{BB962C8B-B14F-4D97-AF65-F5344CB8AC3E}">
        <p14:creationId xmlns:p14="http://schemas.microsoft.com/office/powerpoint/2010/main" val="23008175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PG </a:t>
            </a:r>
          </a:p>
          <a:p>
            <a:pPr lvl="0"/>
            <a:endParaRPr lang="en-US" dirty="0">
              <a:latin typeface="Avenir Next LT Pro" panose="020B0504020202020204" pitchFamily="34" charset="0"/>
            </a:endParaRPr>
          </a:p>
          <a:p>
            <a:pPr lvl="0"/>
            <a:r>
              <a:rPr lang="en-US" dirty="0">
                <a:latin typeface="Avenir Next LT Pro" panose="020B0504020202020204" pitchFamily="34" charset="0"/>
              </a:rPr>
              <a:t>Contact the community-based care lead agency (CBC) or subcontracted agency for coordination of a multidisciplinary team staffing (MDT) and placement into licensed care.</a:t>
            </a:r>
          </a:p>
          <a:p>
            <a:pPr lvl="0"/>
            <a:r>
              <a:rPr lang="en-US" dirty="0">
                <a:latin typeface="Avenir Next LT Pro" panose="020B0504020202020204" pitchFamily="34" charset="0"/>
              </a:rPr>
              <a:t>The MDT shall have a minimum of three individuals currently involved with the child. </a:t>
            </a:r>
          </a:p>
          <a:p>
            <a:endParaRPr lang="en-US" dirty="0"/>
          </a:p>
        </p:txBody>
      </p:sp>
      <p:sp>
        <p:nvSpPr>
          <p:cNvPr id="4" name="Slide Number Placeholder 3"/>
          <p:cNvSpPr>
            <a:spLocks noGrp="1"/>
          </p:cNvSpPr>
          <p:nvPr>
            <p:ph type="sldNum" sz="quarter" idx="5"/>
          </p:nvPr>
        </p:nvSpPr>
        <p:spPr/>
        <p:txBody>
          <a:bodyPr/>
          <a:lstStyle/>
          <a:p>
            <a:fld id="{9A1BAB48-753E-4FEF-9BA6-520B1319223F}" type="slidenum">
              <a:rPr lang="en-US" smtClean="0"/>
              <a:t>66</a:t>
            </a:fld>
            <a:endParaRPr lang="en-US"/>
          </a:p>
        </p:txBody>
      </p:sp>
    </p:spTree>
    <p:extLst>
      <p:ext uri="{BB962C8B-B14F-4D97-AF65-F5344CB8AC3E}">
        <p14:creationId xmlns:p14="http://schemas.microsoft.com/office/powerpoint/2010/main" val="14223246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67</a:t>
            </a:fld>
            <a:endParaRPr lang="en-US"/>
          </a:p>
        </p:txBody>
      </p:sp>
    </p:spTree>
    <p:extLst>
      <p:ext uri="{BB962C8B-B14F-4D97-AF65-F5344CB8AC3E}">
        <p14:creationId xmlns:p14="http://schemas.microsoft.com/office/powerpoint/2010/main" val="17232255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68</a:t>
            </a:fld>
            <a:endParaRPr lang="en-US"/>
          </a:p>
        </p:txBody>
      </p:sp>
    </p:spTree>
    <p:extLst>
      <p:ext uri="{BB962C8B-B14F-4D97-AF65-F5344CB8AC3E}">
        <p14:creationId xmlns:p14="http://schemas.microsoft.com/office/powerpoint/2010/main" val="15508745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Demo </a:t>
            </a:r>
          </a:p>
        </p:txBody>
      </p:sp>
      <p:sp>
        <p:nvSpPr>
          <p:cNvPr id="4" name="Slide Number Placeholder 3"/>
          <p:cNvSpPr>
            <a:spLocks noGrp="1"/>
          </p:cNvSpPr>
          <p:nvPr>
            <p:ph type="sldNum" sz="quarter" idx="5"/>
          </p:nvPr>
        </p:nvSpPr>
        <p:spPr/>
        <p:txBody>
          <a:bodyPr/>
          <a:lstStyle/>
          <a:p>
            <a:fld id="{9A1BAB48-753E-4FEF-9BA6-520B1319223F}" type="slidenum">
              <a:rPr lang="en-US" smtClean="0"/>
              <a:t>69</a:t>
            </a:fld>
            <a:endParaRPr lang="en-US"/>
          </a:p>
        </p:txBody>
      </p:sp>
    </p:spTree>
    <p:extLst>
      <p:ext uri="{BB962C8B-B14F-4D97-AF65-F5344CB8AC3E}">
        <p14:creationId xmlns:p14="http://schemas.microsoft.com/office/powerpoint/2010/main" val="37868583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8851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9478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335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t>The original version introduced in 2015 immediately drew objections from several states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a:p>
          <a:p>
            <a:pPr marL="342900" indent="-342900">
              <a:buFont typeface="Arial" panose="020B0604020202020204" pitchFamily="34" charset="0"/>
              <a:buChar char="•"/>
            </a:pPr>
            <a:r>
              <a:rPr lang="en-US" sz="2000"/>
              <a:t>FFPSA is an extensive piece of legislation that is more than 100 pages long</a:t>
            </a:r>
          </a:p>
          <a:p>
            <a:endParaRPr lang="en-US" sz="600"/>
          </a:p>
          <a:p>
            <a:pPr marL="342900" indent="-342900">
              <a:buFont typeface="Arial" panose="020B0604020202020204" pitchFamily="34" charset="0"/>
              <a:buChar char="•"/>
            </a:pPr>
            <a:r>
              <a:rPr lang="en-US" sz="2000"/>
              <a:t>The act is a bipartisan bill that reformed the child welfare funding streams </a:t>
            </a:r>
          </a:p>
          <a:p>
            <a:endParaRPr lang="en-US"/>
          </a:p>
          <a:p>
            <a:endParaRPr lang="en-US"/>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SEC. 50701</a:t>
            </a:r>
            <a:r>
              <a:rPr lang="en-US" sz="1200" b="0" i="0" u="none" strike="noStrike" kern="1200" baseline="0">
                <a:solidFill>
                  <a:schemeClr val="tx1"/>
                </a:solidFill>
                <a:latin typeface="+mn-lt"/>
                <a:ea typeface="+mn-ea"/>
                <a:cs typeface="+mn-cs"/>
              </a:rPr>
              <a:t>. SHORT TITLE. This subtitle may be cited as the ‘‘Bipartisan Budget Act of 2018’’. </a:t>
            </a:r>
          </a:p>
          <a:p>
            <a:r>
              <a:rPr lang="en-US" sz="1200" b="1" i="0" u="none" strike="noStrike" kern="1200" baseline="0">
                <a:solidFill>
                  <a:schemeClr val="tx1"/>
                </a:solidFill>
                <a:latin typeface="+mn-lt"/>
                <a:ea typeface="+mn-ea"/>
                <a:cs typeface="+mn-cs"/>
              </a:rPr>
              <a:t>SEC. 50702</a:t>
            </a:r>
            <a:r>
              <a:rPr lang="en-US" sz="1200" b="0" i="0" u="none" strike="noStrike" kern="1200" baseline="0">
                <a:solidFill>
                  <a:schemeClr val="tx1"/>
                </a:solidFill>
                <a:latin typeface="+mn-lt"/>
                <a:ea typeface="+mn-ea"/>
                <a:cs typeface="+mn-cs"/>
              </a:rPr>
              <a:t>. PURPOSE. The purpose of this subtitle is to enable States to use Federal funds available under parts B and E of title IV of the Social Security Act to provide enhanced support to children and families and prevent foster care placements through the provision of mental health and substance abuse prevention and treatment services, in-home parent skill-based programs, and kinship navigator services. </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6167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73</a:t>
            </a:fld>
            <a:endParaRPr lang="en-US"/>
          </a:p>
        </p:txBody>
      </p:sp>
    </p:spTree>
    <p:extLst>
      <p:ext uri="{BB962C8B-B14F-4D97-AF65-F5344CB8AC3E}">
        <p14:creationId xmlns:p14="http://schemas.microsoft.com/office/powerpoint/2010/main" val="23305265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5395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0388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7981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BAB48-753E-4FEF-9BA6-520B1319223F}" type="slidenum">
              <a:rPr lang="en-US" smtClean="0"/>
              <a:t>77</a:t>
            </a:fld>
            <a:endParaRPr lang="en-US"/>
          </a:p>
        </p:txBody>
      </p:sp>
    </p:spTree>
    <p:extLst>
      <p:ext uri="{BB962C8B-B14F-4D97-AF65-F5344CB8AC3E}">
        <p14:creationId xmlns:p14="http://schemas.microsoft.com/office/powerpoint/2010/main" val="38830999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79</a:t>
            </a:fld>
            <a:endParaRPr lang="en-US"/>
          </a:p>
        </p:txBody>
      </p:sp>
    </p:spTree>
    <p:extLst>
      <p:ext uri="{BB962C8B-B14F-4D97-AF65-F5344CB8AC3E}">
        <p14:creationId xmlns:p14="http://schemas.microsoft.com/office/powerpoint/2010/main" val="30113885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Participant Guide: </a:t>
            </a:r>
          </a:p>
          <a:p>
            <a:endParaRPr lang="en-US" dirty="0"/>
          </a:p>
          <a:p>
            <a:r>
              <a:rPr lang="en-US" dirty="0">
                <a:latin typeface="Avenir Next LT Pro" panose="020B0504020202020204" pitchFamily="34" charset="0"/>
              </a:rPr>
              <a:t>Requires approval from the RMD or DCF designee. </a:t>
            </a:r>
          </a:p>
          <a:p>
            <a:r>
              <a:rPr lang="en-US" dirty="0">
                <a:latin typeface="Avenir Next LT Pro" panose="020B0504020202020204" pitchFamily="34" charset="0"/>
              </a:rPr>
              <a:t>If providing care or supervision to children for more than 30 calendar days, or in the case of multiple child welfare professionals alternating shifts for more than 30 calendar days, </a:t>
            </a:r>
          </a:p>
          <a:p>
            <a:pPr lvl="1"/>
            <a:r>
              <a:rPr lang="en-US" dirty="0">
                <a:latin typeface="Avenir Next LT Pro" panose="020B0504020202020204" pitchFamily="34" charset="0"/>
              </a:rPr>
              <a:t>Approved background screening through fingerprint submission under Chapter 435 and Chapter 39.0138 of Florida Statute, </a:t>
            </a:r>
          </a:p>
          <a:p>
            <a:pPr lvl="1"/>
            <a:r>
              <a:rPr lang="en-US" dirty="0">
                <a:latin typeface="Avenir Next LT Pro" panose="020B0504020202020204" pitchFamily="34" charset="0"/>
              </a:rPr>
              <a:t>Florida abuse history check, </a:t>
            </a:r>
          </a:p>
          <a:p>
            <a:pPr lvl="1"/>
            <a:r>
              <a:rPr lang="en-US" dirty="0">
                <a:latin typeface="Avenir Next LT Pro" panose="020B0504020202020204" pitchFamily="34" charset="0"/>
              </a:rPr>
              <a:t>Out of state abuse history check </a:t>
            </a:r>
          </a:p>
          <a:p>
            <a:r>
              <a:rPr lang="en-US" dirty="0">
                <a:latin typeface="Avenir Next LT Pro" panose="020B0504020202020204" pitchFamily="34" charset="0"/>
              </a:rPr>
              <a:t>All background screenings must be approved before the 30 calendar days.</a:t>
            </a:r>
          </a:p>
          <a:p>
            <a:r>
              <a:rPr lang="en-US" dirty="0">
                <a:latin typeface="Avenir Next LT Pro" panose="020B0504020202020204" pitchFamily="34" charset="0"/>
              </a:rPr>
              <a:t> A copy of the background screening results must be provided to the regional licensing teams and uploaded into the provider file cabinet.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3825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81</a:t>
            </a:fld>
            <a:endParaRPr lang="en-US"/>
          </a:p>
        </p:txBody>
      </p:sp>
    </p:spTree>
    <p:extLst>
      <p:ext uri="{BB962C8B-B14F-4D97-AF65-F5344CB8AC3E}">
        <p14:creationId xmlns:p14="http://schemas.microsoft.com/office/powerpoint/2010/main" val="15510698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83</a:t>
            </a:fld>
            <a:endParaRPr lang="en-US"/>
          </a:p>
        </p:txBody>
      </p:sp>
    </p:spTree>
    <p:extLst>
      <p:ext uri="{BB962C8B-B14F-4D97-AF65-F5344CB8AC3E}">
        <p14:creationId xmlns:p14="http://schemas.microsoft.com/office/powerpoint/2010/main" val="29101628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84</a:t>
            </a:fld>
            <a:endParaRPr lang="en-US"/>
          </a:p>
        </p:txBody>
      </p:sp>
    </p:spTree>
    <p:extLst>
      <p:ext uri="{BB962C8B-B14F-4D97-AF65-F5344CB8AC3E}">
        <p14:creationId xmlns:p14="http://schemas.microsoft.com/office/powerpoint/2010/main" val="479938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Traditional IV-E reimbursement is based on funding for an eligible child, in an eligible foster care setting</a:t>
            </a:r>
          </a:p>
          <a:p>
            <a:endParaRPr lang="en-US"/>
          </a:p>
          <a:p>
            <a:pPr marL="0" indent="0">
              <a:buNone/>
            </a:pPr>
            <a:r>
              <a:rPr lang="en-US" sz="2400"/>
              <a:t>To be eligible under IV-E, expenditures must be:</a:t>
            </a:r>
          </a:p>
          <a:p>
            <a:pPr>
              <a:buSzPct val="115000"/>
              <a:buFont typeface="Arial" panose="020B0604020202020204" pitchFamily="34" charset="0"/>
              <a:buChar char="•"/>
            </a:pPr>
            <a:r>
              <a:rPr lang="en-US" sz="2400"/>
              <a:t>On behalf of an </a:t>
            </a:r>
            <a:r>
              <a:rPr lang="en-US" sz="2400" b="1">
                <a:solidFill>
                  <a:srgbClr val="990000"/>
                </a:solidFill>
              </a:rPr>
              <a:t>eligible child</a:t>
            </a:r>
            <a:r>
              <a:rPr lang="en-US" sz="2400">
                <a:solidFill>
                  <a:srgbClr val="990000"/>
                </a:solidFill>
              </a:rPr>
              <a:t>:</a:t>
            </a:r>
          </a:p>
          <a:p>
            <a:pPr lvl="1">
              <a:buSzPct val="85000"/>
              <a:buFont typeface="Courier New" panose="02070309020205020404" pitchFamily="49" charset="0"/>
              <a:buChar char="o"/>
            </a:pPr>
            <a:r>
              <a:rPr lang="en-US" sz="2400"/>
              <a:t>Who meets certain removal and placement standards, and </a:t>
            </a:r>
          </a:p>
          <a:p>
            <a:pPr lvl="1">
              <a:buSzPct val="85000"/>
              <a:buFont typeface="Courier New" panose="02070309020205020404" pitchFamily="49" charset="0"/>
              <a:buChar char="o"/>
            </a:pPr>
            <a:r>
              <a:rPr lang="en-US" sz="2400"/>
              <a:t>Who’s family at the time of removal would have been eligible for AFDC on July 16, 1996.</a:t>
            </a:r>
          </a:p>
          <a:p>
            <a:pPr>
              <a:buSzPct val="115000"/>
              <a:buFont typeface="Arial" panose="020B0604020202020204" pitchFamily="34" charset="0"/>
              <a:buChar char="•"/>
            </a:pPr>
            <a:r>
              <a:rPr lang="en-US" sz="2400"/>
              <a:t>Who resides in an </a:t>
            </a:r>
            <a:r>
              <a:rPr lang="en-US" sz="2400" b="1">
                <a:solidFill>
                  <a:srgbClr val="990000"/>
                </a:solidFill>
              </a:rPr>
              <a:t>eligible setting</a:t>
            </a:r>
            <a:r>
              <a:rPr lang="en-US" sz="2400">
                <a:solidFill>
                  <a:srgbClr val="990000"/>
                </a:solidFill>
              </a:rPr>
              <a:t>:</a:t>
            </a:r>
          </a:p>
          <a:p>
            <a:pPr lvl="1">
              <a:buSzPct val="85000"/>
              <a:buFont typeface="Courier New" panose="02070309020205020404" pitchFamily="49" charset="0"/>
              <a:buChar char="o"/>
            </a:pPr>
            <a:r>
              <a:rPr lang="en-US" sz="2400"/>
              <a:t>A licensed family foster home, or</a:t>
            </a:r>
          </a:p>
          <a:p>
            <a:pPr lvl="1">
              <a:buSzPct val="85000"/>
              <a:buFont typeface="Courier New" panose="02070309020205020404" pitchFamily="49" charset="0"/>
              <a:buChar char="o"/>
            </a:pPr>
            <a:r>
              <a:rPr lang="en-US" sz="2400"/>
              <a:t>A licensed child care institution.</a:t>
            </a:r>
          </a:p>
          <a:p>
            <a:endParaRPr lang="en-US"/>
          </a:p>
          <a:p>
            <a:endParaRPr lang="en-US"/>
          </a:p>
          <a:p>
            <a:pPr>
              <a:buFont typeface="Arial" panose="020B0604020202020204" pitchFamily="34" charset="0"/>
              <a:buChar char="•"/>
            </a:pPr>
            <a:r>
              <a:rPr lang="en-US" sz="1200"/>
              <a:t>Maintenance Payments</a:t>
            </a:r>
          </a:p>
          <a:p>
            <a:pPr>
              <a:buFont typeface="Arial" panose="020B0604020202020204" pitchFamily="34" charset="0"/>
              <a:buChar char="•"/>
            </a:pPr>
            <a:r>
              <a:rPr lang="en-US" sz="1200"/>
              <a:t>“Administration”</a:t>
            </a:r>
          </a:p>
          <a:p>
            <a:pPr>
              <a:buFont typeface="Arial" panose="020B0604020202020204" pitchFamily="34" charset="0"/>
              <a:buChar char="•"/>
            </a:pPr>
            <a:r>
              <a:rPr lang="en-US" sz="1200"/>
              <a:t>SACWIS</a:t>
            </a:r>
          </a:p>
          <a:p>
            <a:pPr>
              <a:buFont typeface="Arial" panose="020B0604020202020204" pitchFamily="34" charset="0"/>
              <a:buChar char="•"/>
            </a:pPr>
            <a:r>
              <a:rPr lang="en-US" sz="1200"/>
              <a:t>Training</a:t>
            </a:r>
          </a:p>
          <a:p>
            <a:pPr>
              <a:buFont typeface="Arial" panose="020B0604020202020204" pitchFamily="34" charset="0"/>
              <a:buChar char="•"/>
            </a:pPr>
            <a:r>
              <a:rPr lang="en-US" sz="1200"/>
              <a:t>Demonstrations</a:t>
            </a:r>
          </a:p>
          <a:p>
            <a:endParaRPr lang="en-US"/>
          </a:p>
          <a:p>
            <a:pPr>
              <a:spcBef>
                <a:spcPct val="50000"/>
              </a:spcBef>
              <a:buSzPct val="120000"/>
              <a:buFont typeface="Arial" panose="020B0604020202020204" pitchFamily="34" charset="0"/>
              <a:buChar char="•"/>
            </a:pPr>
            <a:r>
              <a:rPr lang="en-US" sz="1200"/>
              <a:t>Requirements for an “eligible child” and an “eligible placement” were waived so that Title IV-E funds could be spent on any child / family and any child welfare purpose</a:t>
            </a:r>
          </a:p>
          <a:p>
            <a:pPr>
              <a:spcBef>
                <a:spcPct val="50000"/>
              </a:spcBef>
              <a:buSzPct val="120000"/>
              <a:buFont typeface="Arial" panose="020B0604020202020204" pitchFamily="34" charset="0"/>
              <a:buChar char="•"/>
            </a:pPr>
            <a:r>
              <a:rPr lang="en-US" sz="1200"/>
              <a:t>In exchange, Florida agreed to a capped allocation with annual automatic increases plus “triggers” to adjust the allocation if actual levels significantly exceeded estimates </a:t>
            </a:r>
          </a:p>
          <a:p>
            <a:pPr>
              <a:spcBef>
                <a:spcPct val="50000"/>
              </a:spcBef>
              <a:buSzPct val="120000"/>
              <a:buFont typeface="Arial" panose="020B0604020202020204" pitchFamily="34" charset="0"/>
              <a:buChar char="•"/>
            </a:pPr>
            <a:r>
              <a:rPr lang="en-US" sz="1200"/>
              <a:t>All waivers must end 9/30/2019</a:t>
            </a:r>
          </a:p>
          <a:p>
            <a:endParaRPr lang="en-US"/>
          </a:p>
          <a:p>
            <a:pPr marL="0" indent="0">
              <a:buNone/>
            </a:pPr>
            <a:r>
              <a:rPr lang="en-US"/>
              <a:t>When Florida transitioned back to traditional Title IV-E claiming, we were unable to earn $90m of our current Title IV-E Foster Care budget</a:t>
            </a:r>
          </a:p>
          <a:p>
            <a:pPr lvl="1"/>
            <a:r>
              <a:rPr lang="en-US" sz="2000"/>
              <a:t>42% of waiver funds are spent on non-IV-E eligible services – 42% of $188m = $80m we can’t earn</a:t>
            </a:r>
          </a:p>
          <a:p>
            <a:pPr lvl="1"/>
            <a:r>
              <a:rPr lang="en-US" sz="2000"/>
              <a:t>Reduced eligibility rate since waiver began, outdated cost allocation practices results in $10m we can’t earn</a:t>
            </a:r>
          </a:p>
          <a:p>
            <a:endParaRPr lang="en-US"/>
          </a:p>
          <a:p>
            <a:r>
              <a:rPr lang="en-US"/>
              <a:t>Initiatives – “Expanding the IV-E Footprint”</a:t>
            </a:r>
          </a:p>
          <a:p>
            <a:pPr lvl="1"/>
            <a:r>
              <a:rPr lang="en-US" sz="2000"/>
              <a:t>Extended Foster Care – eliminates $7m deficit in Independent Living</a:t>
            </a:r>
          </a:p>
          <a:p>
            <a:pPr lvl="1"/>
            <a:r>
              <a:rPr lang="en-US" sz="2000"/>
              <a:t>Guardianship Assistance – about $20m*</a:t>
            </a:r>
          </a:p>
          <a:p>
            <a:pPr lvl="1"/>
            <a:r>
              <a:rPr lang="en-US" sz="2000"/>
              <a:t>Candidacy – about $40m*</a:t>
            </a:r>
          </a:p>
          <a:p>
            <a:pPr lvl="1"/>
            <a:r>
              <a:rPr lang="en-US" sz="2000"/>
              <a:t>Eligibility rate improvement – about $10m</a:t>
            </a:r>
          </a:p>
          <a:p>
            <a:pPr lvl="1"/>
            <a:r>
              <a:rPr lang="en-US" sz="2000"/>
              <a:t>Remaining $20m gap is included in Department’s LBR</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5727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9689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Participants Guide</a:t>
            </a:r>
          </a:p>
          <a:p>
            <a:endParaRPr lang="en-US" dirty="0"/>
          </a:p>
          <a:p>
            <a:r>
              <a:rPr lang="en-US" dirty="0">
                <a:latin typeface="Avenir Next LT Pro" panose="020B0504020202020204" pitchFamily="34" charset="0"/>
              </a:rPr>
              <a:t>Requires approval from the RMD or DCF designee. </a:t>
            </a:r>
          </a:p>
          <a:p>
            <a:r>
              <a:rPr lang="en-US" dirty="0">
                <a:latin typeface="Avenir Next LT Pro" panose="020B0504020202020204" pitchFamily="34" charset="0"/>
              </a:rPr>
              <a:t>If providing care or supervision to children for more than 30 calendar days, or in the case of multiple child welfare professionals alternating shifts for more than 30 calendar days, </a:t>
            </a:r>
          </a:p>
          <a:p>
            <a:pPr lvl="1"/>
            <a:r>
              <a:rPr lang="en-US" dirty="0">
                <a:latin typeface="Avenir Next LT Pro" panose="020B0504020202020204" pitchFamily="34" charset="0"/>
              </a:rPr>
              <a:t>Approved background screening through fingerprint submission under Chapter 435 and Chapter 39.0138 of Florida Statute, </a:t>
            </a:r>
          </a:p>
          <a:p>
            <a:pPr lvl="1"/>
            <a:r>
              <a:rPr lang="en-US" dirty="0">
                <a:latin typeface="Avenir Next LT Pro" panose="020B0504020202020204" pitchFamily="34" charset="0"/>
              </a:rPr>
              <a:t>Florida abuse history check, </a:t>
            </a:r>
          </a:p>
          <a:p>
            <a:pPr lvl="1"/>
            <a:r>
              <a:rPr lang="en-US" dirty="0">
                <a:latin typeface="Avenir Next LT Pro" panose="020B0504020202020204" pitchFamily="34" charset="0"/>
              </a:rPr>
              <a:t>Out of state abuse history check </a:t>
            </a:r>
          </a:p>
          <a:p>
            <a:r>
              <a:rPr lang="en-US" dirty="0">
                <a:latin typeface="Avenir Next LT Pro" panose="020B0504020202020204" pitchFamily="34" charset="0"/>
              </a:rPr>
              <a:t>All background screenings must be approved before the 30 calendar days.</a:t>
            </a:r>
          </a:p>
          <a:p>
            <a:r>
              <a:rPr lang="en-US" dirty="0">
                <a:latin typeface="Avenir Next LT Pro" panose="020B0504020202020204" pitchFamily="34" charset="0"/>
              </a:rPr>
              <a:t> A copy of the background screening results must be provided to the regional licensing teams and uploaded into the provider file cabinet.</a:t>
            </a:r>
          </a:p>
          <a:p>
            <a:endParaRPr lang="en-US" dirty="0"/>
          </a:p>
        </p:txBody>
      </p:sp>
      <p:sp>
        <p:nvSpPr>
          <p:cNvPr id="4" name="Slide Number Placeholder 3"/>
          <p:cNvSpPr>
            <a:spLocks noGrp="1"/>
          </p:cNvSpPr>
          <p:nvPr>
            <p:ph type="sldNum" sz="quarter" idx="5"/>
          </p:nvPr>
        </p:nvSpPr>
        <p:spPr/>
        <p:txBody>
          <a:bodyPr/>
          <a:lstStyle/>
          <a:p>
            <a:fld id="{9A1BAB48-753E-4FEF-9BA6-520B1319223F}" type="slidenum">
              <a:rPr lang="en-US" smtClean="0"/>
              <a:t>87</a:t>
            </a:fld>
            <a:endParaRPr lang="en-US"/>
          </a:p>
        </p:txBody>
      </p:sp>
    </p:spTree>
    <p:extLst>
      <p:ext uri="{BB962C8B-B14F-4D97-AF65-F5344CB8AC3E}">
        <p14:creationId xmlns:p14="http://schemas.microsoft.com/office/powerpoint/2010/main" val="7432014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88</a:t>
            </a:fld>
            <a:endParaRPr lang="en-US"/>
          </a:p>
        </p:txBody>
      </p:sp>
    </p:spTree>
    <p:extLst>
      <p:ext uri="{BB962C8B-B14F-4D97-AF65-F5344CB8AC3E}">
        <p14:creationId xmlns:p14="http://schemas.microsoft.com/office/powerpoint/2010/main" val="58615889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90</a:t>
            </a:fld>
            <a:endParaRPr lang="en-US"/>
          </a:p>
        </p:txBody>
      </p:sp>
    </p:spTree>
    <p:extLst>
      <p:ext uri="{BB962C8B-B14F-4D97-AF65-F5344CB8AC3E}">
        <p14:creationId xmlns:p14="http://schemas.microsoft.com/office/powerpoint/2010/main" val="38463823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91</a:t>
            </a:fld>
            <a:endParaRPr lang="en-US"/>
          </a:p>
        </p:txBody>
      </p:sp>
    </p:spTree>
    <p:extLst>
      <p:ext uri="{BB962C8B-B14F-4D97-AF65-F5344CB8AC3E}">
        <p14:creationId xmlns:p14="http://schemas.microsoft.com/office/powerpoint/2010/main" val="40675979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92</a:t>
            </a:fld>
            <a:endParaRPr lang="en-US"/>
          </a:p>
        </p:txBody>
      </p:sp>
    </p:spTree>
    <p:extLst>
      <p:ext uri="{BB962C8B-B14F-4D97-AF65-F5344CB8AC3E}">
        <p14:creationId xmlns:p14="http://schemas.microsoft.com/office/powerpoint/2010/main" val="22426555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93</a:t>
            </a:fld>
            <a:endParaRPr lang="en-US"/>
          </a:p>
        </p:txBody>
      </p:sp>
    </p:spTree>
    <p:extLst>
      <p:ext uri="{BB962C8B-B14F-4D97-AF65-F5344CB8AC3E}">
        <p14:creationId xmlns:p14="http://schemas.microsoft.com/office/powerpoint/2010/main" val="20996025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Should this be included in workshop?</a:t>
            </a:r>
          </a:p>
        </p:txBody>
      </p:sp>
      <p:sp>
        <p:nvSpPr>
          <p:cNvPr id="4" name="Slide Number Placeholder 3"/>
          <p:cNvSpPr>
            <a:spLocks noGrp="1"/>
          </p:cNvSpPr>
          <p:nvPr>
            <p:ph type="sldNum" sz="quarter" idx="5"/>
          </p:nvPr>
        </p:nvSpPr>
        <p:spPr/>
        <p:txBody>
          <a:bodyPr/>
          <a:lstStyle/>
          <a:p>
            <a:fld id="{9A1BAB48-753E-4FEF-9BA6-520B1319223F}" type="slidenum">
              <a:rPr lang="en-US" smtClean="0"/>
              <a:t>94</a:t>
            </a:fld>
            <a:endParaRPr lang="en-US"/>
          </a:p>
        </p:txBody>
      </p:sp>
    </p:spTree>
    <p:extLst>
      <p:ext uri="{BB962C8B-B14F-4D97-AF65-F5344CB8AC3E}">
        <p14:creationId xmlns:p14="http://schemas.microsoft.com/office/powerpoint/2010/main" val="22744728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95</a:t>
            </a:fld>
            <a:endParaRPr lang="en-US"/>
          </a:p>
        </p:txBody>
      </p:sp>
    </p:spTree>
    <p:extLst>
      <p:ext uri="{BB962C8B-B14F-4D97-AF65-F5344CB8AC3E}">
        <p14:creationId xmlns:p14="http://schemas.microsoft.com/office/powerpoint/2010/main" val="2022824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96</a:t>
            </a:fld>
            <a:endParaRPr lang="en-US"/>
          </a:p>
        </p:txBody>
      </p:sp>
    </p:spTree>
    <p:extLst>
      <p:ext uri="{BB962C8B-B14F-4D97-AF65-F5344CB8AC3E}">
        <p14:creationId xmlns:p14="http://schemas.microsoft.com/office/powerpoint/2010/main" val="2860287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Under the prevention services provisions, States have the option to use Title IV-E funding to help prevent children’s entry into foster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Services include in-home parenting, mental health and substance abuse treatment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planning and implementation purposes, Florida elected to take a two year delay, with an effective date of September 28,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Florida has worked in collaboration with Casey Family Programs, the CBCs, and the Florida Institute for Child Welfare to inventory Florida’s service array, identify gaps, and make recommendations on improving the array of community-based services.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F78983-C853-B048-AAAB-9BCD56587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1721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97</a:t>
            </a:fld>
            <a:endParaRPr lang="en-US"/>
          </a:p>
        </p:txBody>
      </p:sp>
    </p:spTree>
    <p:extLst>
      <p:ext uri="{BB962C8B-B14F-4D97-AF65-F5344CB8AC3E}">
        <p14:creationId xmlns:p14="http://schemas.microsoft.com/office/powerpoint/2010/main" val="16219053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Demo </a:t>
            </a:r>
          </a:p>
        </p:txBody>
      </p:sp>
      <p:sp>
        <p:nvSpPr>
          <p:cNvPr id="4" name="Slide Number Placeholder 3"/>
          <p:cNvSpPr>
            <a:spLocks noGrp="1"/>
          </p:cNvSpPr>
          <p:nvPr>
            <p:ph type="sldNum" sz="quarter" idx="5"/>
          </p:nvPr>
        </p:nvSpPr>
        <p:spPr/>
        <p:txBody>
          <a:bodyPr/>
          <a:lstStyle/>
          <a:p>
            <a:fld id="{9A1BAB48-753E-4FEF-9BA6-520B1319223F}" type="slidenum">
              <a:rPr lang="en-US" smtClean="0"/>
              <a:t>98</a:t>
            </a:fld>
            <a:endParaRPr lang="en-US"/>
          </a:p>
        </p:txBody>
      </p:sp>
    </p:spTree>
    <p:extLst>
      <p:ext uri="{BB962C8B-B14F-4D97-AF65-F5344CB8AC3E}">
        <p14:creationId xmlns:p14="http://schemas.microsoft.com/office/powerpoint/2010/main" val="27393512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99</a:t>
            </a:fld>
            <a:endParaRPr lang="en-US"/>
          </a:p>
        </p:txBody>
      </p:sp>
    </p:spTree>
    <p:extLst>
      <p:ext uri="{BB962C8B-B14F-4D97-AF65-F5344CB8AC3E}">
        <p14:creationId xmlns:p14="http://schemas.microsoft.com/office/powerpoint/2010/main" val="32452978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100</a:t>
            </a:fld>
            <a:endParaRPr lang="en-US"/>
          </a:p>
        </p:txBody>
      </p:sp>
    </p:spTree>
    <p:extLst>
      <p:ext uri="{BB962C8B-B14F-4D97-AF65-F5344CB8AC3E}">
        <p14:creationId xmlns:p14="http://schemas.microsoft.com/office/powerpoint/2010/main" val="38172047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101</a:t>
            </a:fld>
            <a:endParaRPr lang="en-US"/>
          </a:p>
        </p:txBody>
      </p:sp>
    </p:spTree>
    <p:extLst>
      <p:ext uri="{BB962C8B-B14F-4D97-AF65-F5344CB8AC3E}">
        <p14:creationId xmlns:p14="http://schemas.microsoft.com/office/powerpoint/2010/main" val="219153313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AB48-753E-4FEF-9BA6-520B1319223F}" type="slidenum">
              <a:rPr lang="en-US" smtClean="0"/>
              <a:t>104</a:t>
            </a:fld>
            <a:endParaRPr lang="en-US"/>
          </a:p>
        </p:txBody>
      </p:sp>
    </p:spTree>
    <p:extLst>
      <p:ext uri="{BB962C8B-B14F-4D97-AF65-F5344CB8AC3E}">
        <p14:creationId xmlns:p14="http://schemas.microsoft.com/office/powerpoint/2010/main" val="26359130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Demo </a:t>
            </a:r>
          </a:p>
        </p:txBody>
      </p:sp>
      <p:sp>
        <p:nvSpPr>
          <p:cNvPr id="4" name="Slide Number Placeholder 3"/>
          <p:cNvSpPr>
            <a:spLocks noGrp="1"/>
          </p:cNvSpPr>
          <p:nvPr>
            <p:ph type="sldNum" sz="quarter" idx="5"/>
          </p:nvPr>
        </p:nvSpPr>
        <p:spPr/>
        <p:txBody>
          <a:bodyPr/>
          <a:lstStyle/>
          <a:p>
            <a:fld id="{9A1BAB48-753E-4FEF-9BA6-520B1319223F}" type="slidenum">
              <a:rPr lang="en-US" smtClean="0"/>
              <a:t>105</a:t>
            </a:fld>
            <a:endParaRPr lang="en-US"/>
          </a:p>
        </p:txBody>
      </p:sp>
    </p:spTree>
    <p:extLst>
      <p:ext uri="{BB962C8B-B14F-4D97-AF65-F5344CB8AC3E}">
        <p14:creationId xmlns:p14="http://schemas.microsoft.com/office/powerpoint/2010/main" val="31883725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7732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p>
            <a:r>
              <a:rPr lang="en-US"/>
              <a:t>Under the Disability and Pregnancy tab includes a new data box, “Pregnancy and Parenting Information,” which allows the user to identify when a client is expecting a child and when they are no longer expecting. This also allows the user to identify a client that has fathered or gave birth to a child and if the client is placed with his/her child. The data captured is required for AFCARS reporting and the Family First Prevention Services Act.</a:t>
            </a:r>
          </a:p>
          <a:p>
            <a:r>
              <a:rPr lang="en-US"/>
              <a:t>Notifications: </a:t>
            </a:r>
          </a:p>
          <a:p>
            <a:r>
              <a:rPr lang="en-US"/>
              <a:t>The system will generate a notification pop-up indicating if records indicate that a youth is pregnant and/or placed with their child.</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22008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Child Needs section on Progress Update Template updated to correctly reflect the same language that appears on the Progress Update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1BAB48-753E-4FEF-9BA6-520B13192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920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855467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620332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26221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858832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44645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979054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D6473-DF6D-4702-B328-E0DD40540A4E}"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532540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E3A-B166-407D-9866-32884E7D5B37}"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858677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Titelfoli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E464E10E-763B-46C6-AB64-E1C669D75A84}"/>
              </a:ext>
            </a:extLst>
          </p:cNvPr>
          <p:cNvSpPr/>
          <p:nvPr userDrawn="1"/>
        </p:nvSpPr>
        <p:spPr>
          <a:xfrm>
            <a:off x="0" y="0"/>
            <a:ext cx="10853056" cy="6858000"/>
          </a:xfrm>
          <a:custGeom>
            <a:avLst/>
            <a:gdLst>
              <a:gd name="connsiteX0" fmla="*/ 0 w 10853056"/>
              <a:gd name="connsiteY0" fmla="*/ 0 h 6471558"/>
              <a:gd name="connsiteX1" fmla="*/ 10853056 w 10853056"/>
              <a:gd name="connsiteY1" fmla="*/ 0 h 6471558"/>
              <a:gd name="connsiteX2" fmla="*/ 4381498 w 10853056"/>
              <a:gd name="connsiteY2" fmla="*/ 6471558 h 6471558"/>
              <a:gd name="connsiteX3" fmla="*/ 0 w 10853056"/>
              <a:gd name="connsiteY3" fmla="*/ 6471558 h 6471558"/>
            </a:gdLst>
            <a:ahLst/>
            <a:cxnLst>
              <a:cxn ang="0">
                <a:pos x="connsiteX0" y="connsiteY0"/>
              </a:cxn>
              <a:cxn ang="0">
                <a:pos x="connsiteX1" y="connsiteY1"/>
              </a:cxn>
              <a:cxn ang="0">
                <a:pos x="connsiteX2" y="connsiteY2"/>
              </a:cxn>
              <a:cxn ang="0">
                <a:pos x="connsiteX3" y="connsiteY3"/>
              </a:cxn>
            </a:cxnLst>
            <a:rect l="l" t="t" r="r" b="b"/>
            <a:pathLst>
              <a:path w="10853056" h="6471558">
                <a:moveTo>
                  <a:pt x="0" y="0"/>
                </a:moveTo>
                <a:lnTo>
                  <a:pt x="10853056" y="0"/>
                </a:lnTo>
                <a:lnTo>
                  <a:pt x="4381498" y="6471558"/>
                </a:lnTo>
                <a:lnTo>
                  <a:pt x="0" y="6471558"/>
                </a:lnTo>
                <a:close/>
              </a:path>
            </a:pathLst>
          </a:cu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Picture Placeholder 3">
            <a:extLst>
              <a:ext uri="{FF2B5EF4-FFF2-40B4-BE49-F238E27FC236}">
                <a16:creationId xmlns:a16="http://schemas.microsoft.com/office/drawing/2014/main" id="{F1F94A82-0444-4542-8334-56C4C10E71E7}"/>
              </a:ext>
            </a:extLst>
          </p:cNvPr>
          <p:cNvSpPr>
            <a:spLocks noGrp="1"/>
          </p:cNvSpPr>
          <p:nvPr>
            <p:ph type="pic" sz="quarter" idx="14"/>
          </p:nvPr>
        </p:nvSpPr>
        <p:spPr>
          <a:xfrm>
            <a:off x="2504950" y="1971430"/>
            <a:ext cx="1844938" cy="1844932"/>
          </a:xfrm>
          <a:custGeom>
            <a:avLst/>
            <a:gdLst>
              <a:gd name="connsiteX0" fmla="*/ 663677 w 1327354"/>
              <a:gd name="connsiteY0" fmla="*/ 0 h 1327354"/>
              <a:gd name="connsiteX1" fmla="*/ 1327354 w 1327354"/>
              <a:gd name="connsiteY1" fmla="*/ 663677 h 1327354"/>
              <a:gd name="connsiteX2" fmla="*/ 663677 w 1327354"/>
              <a:gd name="connsiteY2" fmla="*/ 1327354 h 1327354"/>
              <a:gd name="connsiteX3" fmla="*/ 0 w 1327354"/>
              <a:gd name="connsiteY3" fmla="*/ 663677 h 1327354"/>
              <a:gd name="connsiteX4" fmla="*/ 663677 w 1327354"/>
              <a:gd name="connsiteY4" fmla="*/ 0 h 132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4" h="1327354">
                <a:moveTo>
                  <a:pt x="663677" y="0"/>
                </a:moveTo>
                <a:cubicBezTo>
                  <a:pt x="1030216" y="0"/>
                  <a:pt x="1327354" y="297138"/>
                  <a:pt x="1327354" y="663677"/>
                </a:cubicBezTo>
                <a:cubicBezTo>
                  <a:pt x="1327354" y="1030216"/>
                  <a:pt x="1030216" y="1327354"/>
                  <a:pt x="663677" y="1327354"/>
                </a:cubicBezTo>
                <a:cubicBezTo>
                  <a:pt x="297138" y="1327354"/>
                  <a:pt x="0" y="1030216"/>
                  <a:pt x="0" y="663677"/>
                </a:cubicBezTo>
                <a:cubicBezTo>
                  <a:pt x="0" y="297138"/>
                  <a:pt x="297138" y="0"/>
                  <a:pt x="663677" y="0"/>
                </a:cubicBezTo>
                <a:close/>
              </a:path>
            </a:pathLst>
          </a:custGeom>
          <a:solidFill>
            <a:schemeClr val="bg1">
              <a:lumMod val="95000"/>
            </a:schemeClr>
          </a:solidFill>
        </p:spPr>
        <p:txBody>
          <a:bodyPr wrap="square">
            <a:noAutofit/>
          </a:bodyPr>
          <a:lstStyle>
            <a:lvl1pPr marL="0" indent="0" algn="ctr">
              <a:buNone/>
              <a:defRPr sz="12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4006996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472807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72B8F49-E9BD-4D5B-BF82-806751F52330}"/>
              </a:ext>
            </a:extLst>
          </p:cNvPr>
          <p:cNvSpPr>
            <a:spLocks noGrp="1"/>
          </p:cNvSpPr>
          <p:nvPr>
            <p:ph type="pic" sz="quarter" idx="10"/>
          </p:nvPr>
        </p:nvSpPr>
        <p:spPr>
          <a:xfrm>
            <a:off x="0" y="2514600"/>
            <a:ext cx="12192000" cy="4343400"/>
          </a:xfrm>
          <a:prstGeom prst="rect">
            <a:avLst/>
          </a:prstGeom>
        </p:spPr>
        <p:txBody>
          <a:bodyPr/>
          <a:lstStyle/>
          <a:p>
            <a:endParaRPr lang="en-US"/>
          </a:p>
        </p:txBody>
      </p:sp>
    </p:spTree>
    <p:custDataLst>
      <p:tags r:id="rId1"/>
    </p:custDataLst>
    <p:extLst>
      <p:ext uri="{BB962C8B-B14F-4D97-AF65-F5344CB8AC3E}">
        <p14:creationId xmlns:p14="http://schemas.microsoft.com/office/powerpoint/2010/main" val="4073985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FC5F6-F338-4AE4-BB23-26385BCFC423}"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a:p>
        </p:txBody>
      </p:sp>
    </p:spTree>
    <p:extLst>
      <p:ext uri="{BB962C8B-B14F-4D97-AF65-F5344CB8AC3E}">
        <p14:creationId xmlns:p14="http://schemas.microsoft.com/office/powerpoint/2010/main" val="3990641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9BA7DBF-5FF6-461C-AB0A-2C1075F7218E}"/>
              </a:ext>
            </a:extLst>
          </p:cNvPr>
          <p:cNvSpPr>
            <a:spLocks noGrp="1"/>
          </p:cNvSpPr>
          <p:nvPr>
            <p:ph type="pic" sz="quarter" idx="10"/>
          </p:nvPr>
        </p:nvSpPr>
        <p:spPr>
          <a:xfrm>
            <a:off x="0" y="1"/>
            <a:ext cx="12192000" cy="6180083"/>
          </a:xfrm>
          <a:custGeom>
            <a:avLst/>
            <a:gdLst>
              <a:gd name="connsiteX0" fmla="*/ 0 w 12192000"/>
              <a:gd name="connsiteY0" fmla="*/ 0 h 6180083"/>
              <a:gd name="connsiteX1" fmla="*/ 12192000 w 12192000"/>
              <a:gd name="connsiteY1" fmla="*/ 0 h 6180083"/>
              <a:gd name="connsiteX2" fmla="*/ 12192000 w 12192000"/>
              <a:gd name="connsiteY2" fmla="*/ 6180083 h 6180083"/>
              <a:gd name="connsiteX3" fmla="*/ 0 w 12192000"/>
              <a:gd name="connsiteY3" fmla="*/ 6180083 h 6180083"/>
            </a:gdLst>
            <a:ahLst/>
            <a:cxnLst>
              <a:cxn ang="0">
                <a:pos x="connsiteX0" y="connsiteY0"/>
              </a:cxn>
              <a:cxn ang="0">
                <a:pos x="connsiteX1" y="connsiteY1"/>
              </a:cxn>
              <a:cxn ang="0">
                <a:pos x="connsiteX2" y="connsiteY2"/>
              </a:cxn>
              <a:cxn ang="0">
                <a:pos x="connsiteX3" y="connsiteY3"/>
              </a:cxn>
            </a:cxnLst>
            <a:rect l="l" t="t" r="r" b="b"/>
            <a:pathLst>
              <a:path w="12192000" h="6180083">
                <a:moveTo>
                  <a:pt x="0" y="0"/>
                </a:moveTo>
                <a:lnTo>
                  <a:pt x="12192000" y="0"/>
                </a:lnTo>
                <a:lnTo>
                  <a:pt x="12192000" y="6180083"/>
                </a:lnTo>
                <a:lnTo>
                  <a:pt x="0" y="6180083"/>
                </a:lnTo>
                <a:close/>
              </a:path>
            </a:pathLst>
          </a:custGeom>
        </p:spPr>
        <p:txBody>
          <a:bodyPr wrap="square">
            <a:noAutofit/>
          </a:bodyPr>
          <a:lstStyle/>
          <a:p>
            <a:endParaRPr lang="en-GB"/>
          </a:p>
        </p:txBody>
      </p:sp>
    </p:spTree>
    <p:extLst>
      <p:ext uri="{BB962C8B-B14F-4D97-AF65-F5344CB8AC3E}">
        <p14:creationId xmlns:p14="http://schemas.microsoft.com/office/powerpoint/2010/main" val="2880929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72B8F49-E9BD-4D5B-BF82-806751F52330}"/>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916813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8" name="Freeform: Shape 7"/>
          <p:cNvSpPr/>
          <p:nvPr userDrawn="1"/>
        </p:nvSpPr>
        <p:spPr>
          <a:xfrm>
            <a:off x="9155502" y="0"/>
            <a:ext cx="12700" cy="12700"/>
          </a:xfrm>
          <a:custGeom>
            <a:avLst/>
            <a:gdLst>
              <a:gd name="connsiteX0" fmla="*/ 0 w 12700"/>
              <a:gd name="connsiteY0" fmla="*/ 0 h 12700"/>
              <a:gd name="connsiteX1" fmla="*/ 1 w 12700"/>
              <a:gd name="connsiteY1" fmla="*/ 0 h 12700"/>
              <a:gd name="connsiteX2" fmla="*/ 12700 w 12700"/>
              <a:gd name="connsiteY2" fmla="*/ 0 h 12700"/>
              <a:gd name="connsiteX3" fmla="*/ 12700 w 12700"/>
              <a:gd name="connsiteY3" fmla="*/ 12700 h 12700"/>
              <a:gd name="connsiteX4" fmla="*/ 0 w 12700"/>
              <a:gd name="connsiteY4" fmla="*/ 0 h 1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0" h="12700">
                <a:moveTo>
                  <a:pt x="0" y="0"/>
                </a:moveTo>
                <a:lnTo>
                  <a:pt x="1" y="0"/>
                </a:lnTo>
                <a:lnTo>
                  <a:pt x="12700" y="0"/>
                </a:lnTo>
                <a:lnTo>
                  <a:pt x="12700" y="127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Freeform: Shape 5"/>
          <p:cNvSpPr/>
          <p:nvPr userDrawn="1"/>
        </p:nvSpPr>
        <p:spPr>
          <a:xfrm>
            <a:off x="9155502" y="6845300"/>
            <a:ext cx="12700" cy="12700"/>
          </a:xfrm>
          <a:custGeom>
            <a:avLst/>
            <a:gdLst>
              <a:gd name="connsiteX0" fmla="*/ 12700 w 12700"/>
              <a:gd name="connsiteY0" fmla="*/ 0 h 12700"/>
              <a:gd name="connsiteX1" fmla="*/ 12700 w 12700"/>
              <a:gd name="connsiteY1" fmla="*/ 12700 h 12700"/>
              <a:gd name="connsiteX2" fmla="*/ 0 w 12700"/>
              <a:gd name="connsiteY2" fmla="*/ 12700 h 12700"/>
              <a:gd name="connsiteX3" fmla="*/ 12700 w 12700"/>
              <a:gd name="connsiteY3" fmla="*/ 0 h 12700"/>
            </a:gdLst>
            <a:ahLst/>
            <a:cxnLst>
              <a:cxn ang="0">
                <a:pos x="connsiteX0" y="connsiteY0"/>
              </a:cxn>
              <a:cxn ang="0">
                <a:pos x="connsiteX1" y="connsiteY1"/>
              </a:cxn>
              <a:cxn ang="0">
                <a:pos x="connsiteX2" y="connsiteY2"/>
              </a:cxn>
              <a:cxn ang="0">
                <a:pos x="connsiteX3" y="connsiteY3"/>
              </a:cxn>
            </a:cxnLst>
            <a:rect l="l" t="t" r="r" b="b"/>
            <a:pathLst>
              <a:path w="12700" h="12700">
                <a:moveTo>
                  <a:pt x="12700" y="0"/>
                </a:moveTo>
                <a:lnTo>
                  <a:pt x="12700" y="12700"/>
                </a:lnTo>
                <a:lnTo>
                  <a:pt x="0" y="12700"/>
                </a:lnTo>
                <a:lnTo>
                  <a:pt x="1270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Picture Placeholder 10">
            <a:extLst>
              <a:ext uri="{FF2B5EF4-FFF2-40B4-BE49-F238E27FC236}">
                <a16:creationId xmlns:a16="http://schemas.microsoft.com/office/drawing/2014/main" id="{77C95E76-B98E-4A45-ABEF-7F031700EA52}"/>
              </a:ext>
            </a:extLst>
          </p:cNvPr>
          <p:cNvSpPr>
            <a:spLocks noGrp="1"/>
          </p:cNvSpPr>
          <p:nvPr>
            <p:ph type="pic" sz="quarter" idx="10"/>
          </p:nvPr>
        </p:nvSpPr>
        <p:spPr>
          <a:xfrm>
            <a:off x="983414" y="717198"/>
            <a:ext cx="10225173" cy="5423605"/>
          </a:xfrm>
          <a:custGeom>
            <a:avLst/>
            <a:gdLst>
              <a:gd name="connsiteX0" fmla="*/ 61666 w 10225173"/>
              <a:gd name="connsiteY0" fmla="*/ 0 h 5423605"/>
              <a:gd name="connsiteX1" fmla="*/ 10163507 w 10225173"/>
              <a:gd name="connsiteY1" fmla="*/ 0 h 5423605"/>
              <a:gd name="connsiteX2" fmla="*/ 10225173 w 10225173"/>
              <a:gd name="connsiteY2" fmla="*/ 61666 h 5423605"/>
              <a:gd name="connsiteX3" fmla="*/ 10225173 w 10225173"/>
              <a:gd name="connsiteY3" fmla="*/ 5361939 h 5423605"/>
              <a:gd name="connsiteX4" fmla="*/ 10163507 w 10225173"/>
              <a:gd name="connsiteY4" fmla="*/ 5423605 h 5423605"/>
              <a:gd name="connsiteX5" fmla="*/ 61666 w 10225173"/>
              <a:gd name="connsiteY5" fmla="*/ 5423605 h 5423605"/>
              <a:gd name="connsiteX6" fmla="*/ 0 w 10225173"/>
              <a:gd name="connsiteY6" fmla="*/ 5361939 h 5423605"/>
              <a:gd name="connsiteX7" fmla="*/ 0 w 10225173"/>
              <a:gd name="connsiteY7" fmla="*/ 61666 h 5423605"/>
              <a:gd name="connsiteX8" fmla="*/ 61666 w 10225173"/>
              <a:gd name="connsiteY8" fmla="*/ 0 h 542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5173" h="5423605">
                <a:moveTo>
                  <a:pt x="61666" y="0"/>
                </a:moveTo>
                <a:lnTo>
                  <a:pt x="10163507" y="0"/>
                </a:lnTo>
                <a:cubicBezTo>
                  <a:pt x="10197564" y="0"/>
                  <a:pt x="10225173" y="27609"/>
                  <a:pt x="10225173" y="61666"/>
                </a:cubicBezTo>
                <a:lnTo>
                  <a:pt x="10225173" y="5361939"/>
                </a:lnTo>
                <a:cubicBezTo>
                  <a:pt x="10225173" y="5395996"/>
                  <a:pt x="10197564" y="5423605"/>
                  <a:pt x="10163507" y="5423605"/>
                </a:cubicBezTo>
                <a:lnTo>
                  <a:pt x="61666" y="5423605"/>
                </a:lnTo>
                <a:cubicBezTo>
                  <a:pt x="27609" y="5423605"/>
                  <a:pt x="0" y="5395996"/>
                  <a:pt x="0" y="5361939"/>
                </a:cubicBezTo>
                <a:lnTo>
                  <a:pt x="0" y="61666"/>
                </a:lnTo>
                <a:cubicBezTo>
                  <a:pt x="0" y="27609"/>
                  <a:pt x="27609" y="0"/>
                  <a:pt x="61666" y="0"/>
                </a:cubicBez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367162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AA1AC866-E057-47A7-B929-4112A18B4F2A}"/>
              </a:ext>
            </a:extLst>
          </p:cNvPr>
          <p:cNvSpPr>
            <a:spLocks noGrp="1"/>
          </p:cNvSpPr>
          <p:nvPr>
            <p:ph type="pic" sz="quarter" idx="10"/>
          </p:nvPr>
        </p:nvSpPr>
        <p:spPr>
          <a:xfrm>
            <a:off x="0" y="0"/>
            <a:ext cx="12192000" cy="6470649"/>
          </a:xfrm>
          <a:prstGeom prst="rect">
            <a:avLst/>
          </a:prstGeom>
          <a:solidFill>
            <a:schemeClr val="bg1">
              <a:lumMod val="95000"/>
            </a:schemeClr>
          </a:solidFill>
        </p:spPr>
        <p:txBody>
          <a:bodyPr/>
          <a:lstStyle>
            <a:lvl1pPr marL="0" indent="0" algn="ctr">
              <a:buNone/>
              <a:defRPr sz="1600">
                <a:solidFill>
                  <a:schemeClr val="bg1">
                    <a:lumMod val="50000"/>
                  </a:schemeClr>
                </a:solidFill>
              </a:defRPr>
            </a:lvl1pPr>
          </a:lstStyle>
          <a:p>
            <a:endParaRPr lang="id-ID"/>
          </a:p>
        </p:txBody>
      </p:sp>
    </p:spTree>
    <p:extLst>
      <p:ext uri="{BB962C8B-B14F-4D97-AF65-F5344CB8AC3E}">
        <p14:creationId xmlns:p14="http://schemas.microsoft.com/office/powerpoint/2010/main" val="1832551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2ABDF288-3F61-41D1-81BA-92B10676E4F6}"/>
              </a:ext>
            </a:extLst>
          </p:cNvPr>
          <p:cNvSpPr>
            <a:spLocks noGrp="1"/>
          </p:cNvSpPr>
          <p:nvPr>
            <p:ph type="pic" sz="quarter" idx="10" hasCustomPrompt="1"/>
          </p:nvPr>
        </p:nvSpPr>
        <p:spPr>
          <a:xfrm>
            <a:off x="5680201" y="1"/>
            <a:ext cx="6511798" cy="6873765"/>
          </a:xfrm>
          <a:custGeom>
            <a:avLst/>
            <a:gdLst>
              <a:gd name="connsiteX0" fmla="*/ 2317530 w 6511798"/>
              <a:gd name="connsiteY0" fmla="*/ 0 h 6873765"/>
              <a:gd name="connsiteX1" fmla="*/ 3257281 w 6511798"/>
              <a:gd name="connsiteY1" fmla="*/ 0 h 6873765"/>
              <a:gd name="connsiteX2" fmla="*/ 5572047 w 6511798"/>
              <a:gd name="connsiteY2" fmla="*/ 0 h 6873765"/>
              <a:gd name="connsiteX3" fmla="*/ 6511798 w 6511798"/>
              <a:gd name="connsiteY3" fmla="*/ 0 h 6873765"/>
              <a:gd name="connsiteX4" fmla="*/ 6511798 w 6511798"/>
              <a:gd name="connsiteY4" fmla="*/ 6873765 h 6873765"/>
              <a:gd name="connsiteX5" fmla="*/ 5572047 w 6511798"/>
              <a:gd name="connsiteY5" fmla="*/ 6873765 h 6873765"/>
              <a:gd name="connsiteX6" fmla="*/ 939751 w 6511798"/>
              <a:gd name="connsiteY6" fmla="*/ 6873765 h 6873765"/>
              <a:gd name="connsiteX7" fmla="*/ 0 w 6511798"/>
              <a:gd name="connsiteY7" fmla="*/ 6873765 h 687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1798" h="6873765">
                <a:moveTo>
                  <a:pt x="2317530" y="0"/>
                </a:moveTo>
                <a:lnTo>
                  <a:pt x="3257281" y="0"/>
                </a:lnTo>
                <a:lnTo>
                  <a:pt x="5572047" y="0"/>
                </a:lnTo>
                <a:lnTo>
                  <a:pt x="6511798" y="0"/>
                </a:lnTo>
                <a:lnTo>
                  <a:pt x="6511798" y="6873765"/>
                </a:lnTo>
                <a:lnTo>
                  <a:pt x="5572047" y="6873765"/>
                </a:lnTo>
                <a:lnTo>
                  <a:pt x="939751" y="6873765"/>
                </a:lnTo>
                <a:lnTo>
                  <a:pt x="0" y="6873765"/>
                </a:lnTo>
                <a:close/>
              </a:path>
            </a:pathLst>
          </a:custGeom>
        </p:spPr>
        <p:txBody>
          <a:bodyPr wrap="square">
            <a:noAutofit/>
          </a:bodyPr>
          <a:lstStyle>
            <a:lvl1pPr marL="0" marR="0" indent="0" algn="l" defTabSz="912971" rtl="0" eaLnBrk="1" fontAlgn="auto" latinLnBrk="0" hangingPunct="1">
              <a:lnSpc>
                <a:spcPct val="90000"/>
              </a:lnSpc>
              <a:spcBef>
                <a:spcPts val="999"/>
              </a:spcBef>
              <a:spcAft>
                <a:spcPts val="0"/>
              </a:spcAft>
              <a:buClrTx/>
              <a:buSzTx/>
              <a:buFont typeface="Arial" panose="020B0604020202020204" pitchFamily="34" charset="0"/>
              <a:buNone/>
              <a:tabLst/>
              <a:defRPr sz="1500">
                <a:solidFill>
                  <a:schemeClr val="bg1">
                    <a:lumMod val="75000"/>
                  </a:schemeClr>
                </a:solidFill>
              </a:defRPr>
            </a:lvl1pPr>
          </a:lstStyle>
          <a:p>
            <a:pPr marL="0" marR="0" lvl="0" indent="0" algn="l" defTabSz="912971" rtl="0" eaLnBrk="1" fontAlgn="auto" latinLnBrk="0" hangingPunct="1">
              <a:lnSpc>
                <a:spcPct val="90000"/>
              </a:lnSpc>
              <a:spcBef>
                <a:spcPts val="999"/>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378364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2483237-672D-4B8A-8398-36F2CBCA7E54}"/>
              </a:ext>
            </a:extLst>
          </p:cNvPr>
          <p:cNvSpPr>
            <a:spLocks noGrp="1"/>
          </p:cNvSpPr>
          <p:nvPr>
            <p:ph type="pic" sz="quarter" idx="10"/>
          </p:nvPr>
        </p:nvSpPr>
        <p:spPr>
          <a:xfrm>
            <a:off x="796411" y="818536"/>
            <a:ext cx="5299589" cy="5220929"/>
          </a:xfrm>
          <a:prstGeom prst="rect">
            <a:avLst/>
          </a:prstGeom>
          <a:noFill/>
          <a:effectLst>
            <a:outerShdw blurRad="1016000" dist="825500" dir="5400000" sx="86000" sy="86000" algn="t" rotWithShape="0">
              <a:prstClr val="black">
                <a:alpha val="30000"/>
              </a:prstClr>
            </a:outerShdw>
          </a:effectLst>
        </p:spPr>
        <p:txBody>
          <a:bodyPr wrap="square">
            <a:noAutofit/>
          </a:bodyPr>
          <a:lstStyle>
            <a:lvl1pPr marL="0" indent="0" algn="ctr">
              <a:buNone/>
              <a:defRPr>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4116567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BB85B06C-9A8E-40FE-AE2B-6D37D925E184}"/>
              </a:ext>
            </a:extLst>
          </p:cNvPr>
          <p:cNvSpPr>
            <a:spLocks noGrp="1"/>
          </p:cNvSpPr>
          <p:nvPr>
            <p:ph type="pic" sz="quarter" idx="10" hasCustomPrompt="1"/>
          </p:nvPr>
        </p:nvSpPr>
        <p:spPr>
          <a:xfrm>
            <a:off x="276225" y="261937"/>
            <a:ext cx="11639550" cy="6334125"/>
          </a:xfrm>
          <a:prstGeom prst="rect">
            <a:avLst/>
          </a:prstGeom>
        </p:spPr>
        <p:txBody>
          <a:bodyPr/>
          <a:lstStyle>
            <a:lvl1pPr marL="0" indent="0">
              <a:buNone/>
              <a:defRPr sz="1600">
                <a:solidFill>
                  <a:schemeClr val="bg1">
                    <a:lumMod val="75000"/>
                  </a:schemeClr>
                </a:solidFill>
              </a:defRPr>
            </a:lvl1pPr>
          </a:lstStyle>
          <a:p>
            <a:r>
              <a:rPr lang="en-US"/>
              <a:t>Image Placeholder</a:t>
            </a:r>
          </a:p>
        </p:txBody>
      </p:sp>
    </p:spTree>
    <p:extLst>
      <p:ext uri="{BB962C8B-B14F-4D97-AF65-F5344CB8AC3E}">
        <p14:creationId xmlns:p14="http://schemas.microsoft.com/office/powerpoint/2010/main" val="42173476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18C30DC-1BFB-4623-89B7-5484F23D552A}"/>
              </a:ext>
            </a:extLst>
          </p:cNvPr>
          <p:cNvSpPr>
            <a:spLocks noGrp="1"/>
          </p:cNvSpPr>
          <p:nvPr>
            <p:ph type="pic" sz="quarter" idx="10" hasCustomPrompt="1"/>
          </p:nvPr>
        </p:nvSpPr>
        <p:spPr>
          <a:xfrm>
            <a:off x="0" y="621000"/>
            <a:ext cx="12192000" cy="5616000"/>
          </a:xfrm>
          <a:custGeom>
            <a:avLst/>
            <a:gdLst>
              <a:gd name="connsiteX0" fmla="*/ 0 w 12192000"/>
              <a:gd name="connsiteY0" fmla="*/ 0 h 5616000"/>
              <a:gd name="connsiteX1" fmla="*/ 12192000 w 12192000"/>
              <a:gd name="connsiteY1" fmla="*/ 0 h 5616000"/>
              <a:gd name="connsiteX2" fmla="*/ 12192000 w 12192000"/>
              <a:gd name="connsiteY2" fmla="*/ 5616000 h 5616000"/>
              <a:gd name="connsiteX3" fmla="*/ 0 w 12192000"/>
              <a:gd name="connsiteY3" fmla="*/ 5616000 h 5616000"/>
            </a:gdLst>
            <a:ahLst/>
            <a:cxnLst>
              <a:cxn ang="0">
                <a:pos x="connsiteX0" y="connsiteY0"/>
              </a:cxn>
              <a:cxn ang="0">
                <a:pos x="connsiteX1" y="connsiteY1"/>
              </a:cxn>
              <a:cxn ang="0">
                <a:pos x="connsiteX2" y="connsiteY2"/>
              </a:cxn>
              <a:cxn ang="0">
                <a:pos x="connsiteX3" y="connsiteY3"/>
              </a:cxn>
            </a:cxnLst>
            <a:rect l="l" t="t" r="r" b="b"/>
            <a:pathLst>
              <a:path w="12192000" h="5616000">
                <a:moveTo>
                  <a:pt x="0" y="0"/>
                </a:moveTo>
                <a:lnTo>
                  <a:pt x="12192000" y="0"/>
                </a:lnTo>
                <a:lnTo>
                  <a:pt x="12192000" y="5616000"/>
                </a:lnTo>
                <a:lnTo>
                  <a:pt x="0" y="5616000"/>
                </a:lnTo>
                <a:close/>
              </a:path>
            </a:pathLst>
          </a:custGeom>
        </p:spPr>
        <p:txBody>
          <a:bodyPr wrap="square">
            <a:noAutofit/>
          </a:bodyPr>
          <a:lstStyle>
            <a:lvl1pPr marL="0" indent="0">
              <a:buNone/>
              <a:defRPr sz="1600">
                <a:solidFill>
                  <a:schemeClr val="bg1">
                    <a:lumMod val="75000"/>
                  </a:schemeClr>
                </a:solidFill>
              </a:defRPr>
            </a:lvl1pPr>
          </a:lstStyle>
          <a:p>
            <a:r>
              <a:rPr lang="en-US"/>
              <a:t>Image Placeholder</a:t>
            </a:r>
          </a:p>
        </p:txBody>
      </p:sp>
    </p:spTree>
    <p:extLst>
      <p:ext uri="{BB962C8B-B14F-4D97-AF65-F5344CB8AC3E}">
        <p14:creationId xmlns:p14="http://schemas.microsoft.com/office/powerpoint/2010/main" val="3431838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2C92EBF-3886-4742-AEA2-46BDB6CAC9B2}"/>
              </a:ext>
            </a:extLst>
          </p:cNvPr>
          <p:cNvSpPr>
            <a:spLocks noGrp="1"/>
          </p:cNvSpPr>
          <p:nvPr>
            <p:ph type="pic" sz="quarter" idx="10" hasCustomPrompt="1"/>
          </p:nvPr>
        </p:nvSpPr>
        <p:spPr>
          <a:xfrm>
            <a:off x="1173480" y="1401574"/>
            <a:ext cx="3260868" cy="3995863"/>
          </a:xfrm>
          <a:custGeom>
            <a:avLst/>
            <a:gdLst>
              <a:gd name="connsiteX0" fmla="*/ 121402 w 3260868"/>
              <a:gd name="connsiteY0" fmla="*/ 0 h 3995863"/>
              <a:gd name="connsiteX1" fmla="*/ 3139466 w 3260868"/>
              <a:gd name="connsiteY1" fmla="*/ 0 h 3995863"/>
              <a:gd name="connsiteX2" fmla="*/ 3260868 w 3260868"/>
              <a:gd name="connsiteY2" fmla="*/ 121402 h 3995863"/>
              <a:gd name="connsiteX3" fmla="*/ 3260868 w 3260868"/>
              <a:gd name="connsiteY3" fmla="*/ 3874461 h 3995863"/>
              <a:gd name="connsiteX4" fmla="*/ 3139466 w 3260868"/>
              <a:gd name="connsiteY4" fmla="*/ 3995863 h 3995863"/>
              <a:gd name="connsiteX5" fmla="*/ 121402 w 3260868"/>
              <a:gd name="connsiteY5" fmla="*/ 3995863 h 3995863"/>
              <a:gd name="connsiteX6" fmla="*/ 0 w 3260868"/>
              <a:gd name="connsiteY6" fmla="*/ 3874461 h 3995863"/>
              <a:gd name="connsiteX7" fmla="*/ 0 w 3260868"/>
              <a:gd name="connsiteY7" fmla="*/ 121402 h 3995863"/>
              <a:gd name="connsiteX8" fmla="*/ 121402 w 3260868"/>
              <a:gd name="connsiteY8" fmla="*/ 0 h 399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0868" h="3995863">
                <a:moveTo>
                  <a:pt x="121402" y="0"/>
                </a:moveTo>
                <a:lnTo>
                  <a:pt x="3139466" y="0"/>
                </a:lnTo>
                <a:cubicBezTo>
                  <a:pt x="3206514" y="0"/>
                  <a:pt x="3260868" y="54354"/>
                  <a:pt x="3260868" y="121402"/>
                </a:cubicBezTo>
                <a:lnTo>
                  <a:pt x="3260868" y="3874461"/>
                </a:lnTo>
                <a:cubicBezTo>
                  <a:pt x="3260868" y="3941509"/>
                  <a:pt x="3206514" y="3995863"/>
                  <a:pt x="3139466" y="3995863"/>
                </a:cubicBezTo>
                <a:lnTo>
                  <a:pt x="121402" y="3995863"/>
                </a:lnTo>
                <a:cubicBezTo>
                  <a:pt x="54354" y="3995863"/>
                  <a:pt x="0" y="3941509"/>
                  <a:pt x="0" y="3874461"/>
                </a:cubicBezTo>
                <a:lnTo>
                  <a:pt x="0" y="121402"/>
                </a:lnTo>
                <a:cubicBezTo>
                  <a:pt x="0" y="54354"/>
                  <a:pt x="54354" y="0"/>
                  <a:pt x="121402" y="0"/>
                </a:cubicBezTo>
                <a:close/>
              </a:path>
            </a:pathLst>
          </a:custGeom>
          <a:ln w="50800">
            <a:solidFill>
              <a:schemeClr val="bg1"/>
            </a:solidFill>
          </a:ln>
        </p:spPr>
        <p:txBody>
          <a:bodyPr wrap="square">
            <a:noAutofit/>
          </a:bodyPr>
          <a:lstStyle>
            <a:lvl1pPr marL="0" indent="0">
              <a:buNone/>
              <a:defRPr sz="1600">
                <a:solidFill>
                  <a:schemeClr val="bg1">
                    <a:lumMod val="75000"/>
                  </a:schemeClr>
                </a:solidFill>
              </a:defRPr>
            </a:lvl1pPr>
          </a:lstStyle>
          <a:p>
            <a:r>
              <a:rPr lang="en-US"/>
              <a:t>Image Placeholder</a:t>
            </a:r>
          </a:p>
        </p:txBody>
      </p:sp>
    </p:spTree>
    <p:extLst>
      <p:ext uri="{BB962C8B-B14F-4D97-AF65-F5344CB8AC3E}">
        <p14:creationId xmlns:p14="http://schemas.microsoft.com/office/powerpoint/2010/main" val="2216276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6782833-5668-4E6E-9E86-DB0FF245052F}"/>
              </a:ext>
            </a:extLst>
          </p:cNvPr>
          <p:cNvSpPr>
            <a:spLocks noGrp="1"/>
          </p:cNvSpPr>
          <p:nvPr>
            <p:ph type="pic" sz="quarter" idx="10" hasCustomPrompt="1"/>
          </p:nvPr>
        </p:nvSpPr>
        <p:spPr>
          <a:xfrm>
            <a:off x="0" y="2"/>
            <a:ext cx="12192000" cy="5676903"/>
          </a:xfrm>
          <a:custGeom>
            <a:avLst/>
            <a:gdLst>
              <a:gd name="connsiteX0" fmla="*/ 0 w 12192000"/>
              <a:gd name="connsiteY0" fmla="*/ 0 h 5676903"/>
              <a:gd name="connsiteX1" fmla="*/ 12192000 w 12192000"/>
              <a:gd name="connsiteY1" fmla="*/ 0 h 5676903"/>
              <a:gd name="connsiteX2" fmla="*/ 12192000 w 12192000"/>
              <a:gd name="connsiteY2" fmla="*/ 4521710 h 5676903"/>
              <a:gd name="connsiteX3" fmla="*/ 6096000 w 12192000"/>
              <a:gd name="connsiteY3" fmla="*/ 5676903 h 5676903"/>
              <a:gd name="connsiteX4" fmla="*/ 0 w 12192000"/>
              <a:gd name="connsiteY4" fmla="*/ 4521710 h 5676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676903">
                <a:moveTo>
                  <a:pt x="0" y="0"/>
                </a:moveTo>
                <a:lnTo>
                  <a:pt x="12192000" y="0"/>
                </a:lnTo>
                <a:lnTo>
                  <a:pt x="12192000" y="4521710"/>
                </a:lnTo>
                <a:lnTo>
                  <a:pt x="6096000" y="5676903"/>
                </a:lnTo>
                <a:lnTo>
                  <a:pt x="0" y="4521710"/>
                </a:lnTo>
                <a:close/>
              </a:path>
            </a:pathLst>
          </a:custGeom>
        </p:spPr>
        <p:txBody>
          <a:bodyPr wrap="square">
            <a:noAutofit/>
          </a:bodyPr>
          <a:lstStyle>
            <a:lvl1pPr marL="0" indent="0">
              <a:buNone/>
              <a:defRPr sz="1600">
                <a:solidFill>
                  <a:schemeClr val="bg1">
                    <a:lumMod val="75000"/>
                  </a:schemeClr>
                </a:solidFill>
              </a:defRPr>
            </a:lvl1pPr>
          </a:lstStyle>
          <a:p>
            <a:r>
              <a:rPr lang="en-US"/>
              <a:t>Image Placeholder</a:t>
            </a:r>
          </a:p>
        </p:txBody>
      </p:sp>
    </p:spTree>
    <p:extLst>
      <p:ext uri="{BB962C8B-B14F-4D97-AF65-F5344CB8AC3E}">
        <p14:creationId xmlns:p14="http://schemas.microsoft.com/office/powerpoint/2010/main" val="1958185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833222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5CE69-18BA-49F3-AF3C-6E05A94DCEB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6720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263E840C-DC1B-5F40-A63A-98D9FD12F0C0}"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CF664-409C-5345-B29B-5409B3D8B8E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6310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3E840C-DC1B-5F40-A63A-98D9FD12F0C0}"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CF664-409C-5345-B29B-5409B3D8B8EF}" type="slidenum">
              <a:rPr lang="en-US" smtClean="0"/>
              <a:t>‹#›</a:t>
            </a:fld>
            <a:endParaRPr lang="en-US"/>
          </a:p>
        </p:txBody>
      </p:sp>
    </p:spTree>
    <p:extLst>
      <p:ext uri="{BB962C8B-B14F-4D97-AF65-F5344CB8AC3E}">
        <p14:creationId xmlns:p14="http://schemas.microsoft.com/office/powerpoint/2010/main" val="15127101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3E840C-DC1B-5F40-A63A-98D9FD12F0C0}"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CF664-409C-5345-B29B-5409B3D8B8E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02758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3E840C-DC1B-5F40-A63A-98D9FD12F0C0}" type="datetimeFigureOut">
              <a:rPr lang="en-US" smtClean="0"/>
              <a:t>5/6/2021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CF664-409C-5345-B29B-5409B3D8B8EF}" type="slidenum">
              <a:rPr lang="en-US" smtClean="0"/>
              <a:t>‹#›</a:t>
            </a:fld>
            <a:endParaRPr lang="en-US"/>
          </a:p>
        </p:txBody>
      </p:sp>
    </p:spTree>
    <p:extLst>
      <p:ext uri="{BB962C8B-B14F-4D97-AF65-F5344CB8AC3E}">
        <p14:creationId xmlns:p14="http://schemas.microsoft.com/office/powerpoint/2010/main" val="19614426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3E840C-DC1B-5F40-A63A-98D9FD12F0C0}" type="datetimeFigureOut">
              <a:rPr lang="en-US" smtClean="0"/>
              <a:t>5/6/2021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FCF664-409C-5345-B29B-5409B3D8B8EF}" type="slidenum">
              <a:rPr lang="en-US" smtClean="0"/>
              <a:t>‹#›</a:t>
            </a:fld>
            <a:endParaRPr lang="en-US"/>
          </a:p>
        </p:txBody>
      </p:sp>
    </p:spTree>
    <p:extLst>
      <p:ext uri="{BB962C8B-B14F-4D97-AF65-F5344CB8AC3E}">
        <p14:creationId xmlns:p14="http://schemas.microsoft.com/office/powerpoint/2010/main" val="22356427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3E840C-DC1B-5F40-A63A-98D9FD12F0C0}" type="datetimeFigureOut">
              <a:rPr lang="en-US" smtClean="0"/>
              <a:t>5/6/2021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FCF664-409C-5345-B29B-5409B3D8B8EF}" type="slidenum">
              <a:rPr lang="en-US" smtClean="0"/>
              <a:t>‹#›</a:t>
            </a:fld>
            <a:endParaRPr lang="en-US"/>
          </a:p>
        </p:txBody>
      </p:sp>
    </p:spTree>
    <p:extLst>
      <p:ext uri="{BB962C8B-B14F-4D97-AF65-F5344CB8AC3E}">
        <p14:creationId xmlns:p14="http://schemas.microsoft.com/office/powerpoint/2010/main" val="29226376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63E840C-DC1B-5F40-A63A-98D9FD12F0C0}" type="datetimeFigureOut">
              <a:rPr lang="en-US" smtClean="0"/>
              <a:t>5/6/2021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9FCF664-409C-5345-B29B-5409B3D8B8EF}" type="slidenum">
              <a:rPr lang="en-US" smtClean="0"/>
              <a:t>‹#›</a:t>
            </a:fld>
            <a:endParaRPr lang="en-US"/>
          </a:p>
        </p:txBody>
      </p:sp>
    </p:spTree>
    <p:extLst>
      <p:ext uri="{BB962C8B-B14F-4D97-AF65-F5344CB8AC3E}">
        <p14:creationId xmlns:p14="http://schemas.microsoft.com/office/powerpoint/2010/main" val="17094254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63E840C-DC1B-5F40-A63A-98D9FD12F0C0}" type="datetimeFigureOut">
              <a:rPr lang="en-US" smtClean="0"/>
              <a:t>5/6/2021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9FCF664-409C-5345-B29B-5409B3D8B8EF}" type="slidenum">
              <a:rPr lang="en-US" smtClean="0"/>
              <a:t>‹#›</a:t>
            </a:fld>
            <a:endParaRPr lang="en-US"/>
          </a:p>
        </p:txBody>
      </p:sp>
    </p:spTree>
    <p:extLst>
      <p:ext uri="{BB962C8B-B14F-4D97-AF65-F5344CB8AC3E}">
        <p14:creationId xmlns:p14="http://schemas.microsoft.com/office/powerpoint/2010/main" val="27258591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63E840C-DC1B-5F40-A63A-98D9FD12F0C0}" type="datetimeFigureOut">
              <a:rPr lang="en-US" smtClean="0"/>
              <a:t>5/6/2021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CF664-409C-5345-B29B-5409B3D8B8EF}" type="slidenum">
              <a:rPr lang="en-US" smtClean="0"/>
              <a:t>‹#›</a:t>
            </a:fld>
            <a:endParaRPr lang="en-US"/>
          </a:p>
        </p:txBody>
      </p:sp>
    </p:spTree>
    <p:extLst>
      <p:ext uri="{BB962C8B-B14F-4D97-AF65-F5344CB8AC3E}">
        <p14:creationId xmlns:p14="http://schemas.microsoft.com/office/powerpoint/2010/main" val="1481539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B4D41-86C1-4908-B66A-0B50CEB3BF29}" type="datetimeFigureOut">
              <a:rPr lang="en-US" smtClean="0"/>
              <a:t>5/6/2021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129106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3E840C-DC1B-5F40-A63A-98D9FD12F0C0}"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CF664-409C-5345-B29B-5409B3D8B8EF}" type="slidenum">
              <a:rPr lang="en-US" smtClean="0"/>
              <a:t>‹#›</a:t>
            </a:fld>
            <a:endParaRPr lang="en-US"/>
          </a:p>
        </p:txBody>
      </p:sp>
    </p:spTree>
    <p:extLst>
      <p:ext uri="{BB962C8B-B14F-4D97-AF65-F5344CB8AC3E}">
        <p14:creationId xmlns:p14="http://schemas.microsoft.com/office/powerpoint/2010/main" val="16453353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3E840C-DC1B-5F40-A63A-98D9FD12F0C0}"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CF664-409C-5345-B29B-5409B3D8B8EF}" type="slidenum">
              <a:rPr lang="en-US" smtClean="0"/>
              <a:t>‹#›</a:t>
            </a:fld>
            <a:endParaRPr lang="en-US"/>
          </a:p>
        </p:txBody>
      </p:sp>
    </p:spTree>
    <p:extLst>
      <p:ext uri="{BB962C8B-B14F-4D97-AF65-F5344CB8AC3E}">
        <p14:creationId xmlns:p14="http://schemas.microsoft.com/office/powerpoint/2010/main" val="23768585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137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26E2C-56C1-4E0D-A793-0088A7FDD37E}" type="datetimeFigureOut">
              <a:rPr lang="en-US" smtClean="0"/>
              <a:t>5/6/2021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241724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smtClean="0"/>
              <a:t>5/6/2021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756267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FD354C-2441-40E3-82E3-EA403A87EAA1}" type="datetime1">
              <a:rPr lang="en-US" smtClean="0"/>
              <a:t>5/6/2021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7098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5/6/2021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873777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
        <p:nvSpPr>
          <p:cNvPr id="5" name="Date Placeholder 4"/>
          <p:cNvSpPr>
            <a:spLocks noGrp="1"/>
          </p:cNvSpPr>
          <p:nvPr>
            <p:ph type="dt" sz="half" idx="10"/>
          </p:nvPr>
        </p:nvSpPr>
        <p:spPr/>
        <p:txBody>
          <a:bodyPr/>
          <a:lstStyle/>
          <a:p>
            <a:fld id="{C9CAD897-D46E-4AD2-BD9B-49DD3E640873}" type="datetimeFigureOut">
              <a:rPr lang="en-US" smtClean="0"/>
              <a:t>5/6/2021</a:t>
            </a:fld>
            <a:endParaRPr lang="en-US"/>
          </a:p>
        </p:txBody>
      </p:sp>
    </p:spTree>
    <p:extLst>
      <p:ext uri="{BB962C8B-B14F-4D97-AF65-F5344CB8AC3E}">
        <p14:creationId xmlns:p14="http://schemas.microsoft.com/office/powerpoint/2010/main" val="1730294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8624D31-43A5-475A-80CF-332C9F6DCF35}" type="datetimeFigureOut">
              <a:rPr lang="en-US" smtClean="0"/>
              <a:t>5/6/2021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FAB73BC-B049-4115-A692-8D63A059BFB8}" type="slidenum">
              <a:rPr lang="en-US" smtClean="0"/>
              <a:pPr/>
              <a:t>‹#›</a:t>
            </a:fld>
            <a:endParaRPr lang="en-US"/>
          </a:p>
        </p:txBody>
      </p:sp>
      <p:sp>
        <p:nvSpPr>
          <p:cNvPr id="18" name="TextBox 17">
            <a:extLst>
              <a:ext uri="{FF2B5EF4-FFF2-40B4-BE49-F238E27FC236}">
                <a16:creationId xmlns:a16="http://schemas.microsoft.com/office/drawing/2014/main" id="{0F7F6EE0-6C70-4201-A0D9-D20E5844CC0A}"/>
              </a:ext>
            </a:extLst>
          </p:cNvPr>
          <p:cNvSpPr txBox="1"/>
          <p:nvPr userDrawn="1"/>
        </p:nvSpPr>
        <p:spPr>
          <a:xfrm rot="10800000" flipV="1">
            <a:off x="11404230" y="6349263"/>
            <a:ext cx="529808" cy="307777"/>
          </a:xfrm>
          <a:prstGeom prst="rect">
            <a:avLst/>
          </a:prstGeom>
          <a:noFill/>
        </p:spPr>
        <p:txBody>
          <a:bodyPr wrap="square" rtlCol="0">
            <a:spAutoFit/>
          </a:bodyPr>
          <a:lstStyle/>
          <a:p>
            <a:pPr algn="ctr"/>
            <a:fld id="{260E2A6B-A809-4840-BF14-8648BC0BDF87}" type="slidenum">
              <a:rPr lang="id-ID" sz="1400" i="0" smtClean="0">
                <a:solidFill>
                  <a:schemeClr val="tx1">
                    <a:lumMod val="50000"/>
                    <a:lumOff val="50000"/>
                  </a:schemeClr>
                </a:solidFill>
                <a:latin typeface="+mj-lt"/>
                <a:ea typeface="Lato" panose="020F0502020204030203" pitchFamily="34" charset="0"/>
                <a:cs typeface="Segoe UI" panose="020B0502040204020203" pitchFamily="34" charset="0"/>
              </a:rPr>
              <a:pPr algn="ctr"/>
              <a:t>‹#›</a:t>
            </a:fld>
            <a:endParaRPr lang="id-ID" sz="3200" i="0">
              <a:solidFill>
                <a:schemeClr val="tx1">
                  <a:lumMod val="50000"/>
                  <a:lumOff val="50000"/>
                </a:schemeClr>
              </a:solidFill>
              <a:latin typeface="+mj-lt"/>
              <a:ea typeface="Lato" panose="020F0502020204030203" pitchFamily="34" charset="0"/>
              <a:cs typeface="Segoe UI" panose="020B0502040204020203" pitchFamily="34" charset="0"/>
            </a:endParaRPr>
          </a:p>
        </p:txBody>
      </p:sp>
      <p:sp>
        <p:nvSpPr>
          <p:cNvPr id="29" name="TextBox 28">
            <a:extLst>
              <a:ext uri="{FF2B5EF4-FFF2-40B4-BE49-F238E27FC236}">
                <a16:creationId xmlns:a16="http://schemas.microsoft.com/office/drawing/2014/main" id="{4F549F43-6071-41E5-B55F-14C6C531B155}"/>
              </a:ext>
            </a:extLst>
          </p:cNvPr>
          <p:cNvSpPr txBox="1"/>
          <p:nvPr userDrawn="1"/>
        </p:nvSpPr>
        <p:spPr>
          <a:xfrm>
            <a:off x="10781501" y="6349263"/>
            <a:ext cx="682687" cy="307777"/>
          </a:xfrm>
          <a:prstGeom prst="rect">
            <a:avLst/>
          </a:prstGeom>
          <a:noFill/>
        </p:spPr>
        <p:txBody>
          <a:bodyPr wrap="none" rtlCol="0">
            <a:spAutoFit/>
          </a:bodyPr>
          <a:lstStyle/>
          <a:p>
            <a:pPr algn="ctr"/>
            <a:r>
              <a:rPr lang="en-US" sz="1400" spc="300">
                <a:solidFill>
                  <a:schemeClr val="tx1">
                    <a:lumMod val="50000"/>
                    <a:lumOff val="50000"/>
                  </a:schemeClr>
                </a:solidFill>
                <a:latin typeface="+mj-lt"/>
                <a:ea typeface="Lato" panose="020F0502020204030203" pitchFamily="34" charset="0"/>
                <a:cs typeface="Segoe UI" panose="020B0502040204020203" pitchFamily="34" charset="0"/>
              </a:rPr>
              <a:t>Page</a:t>
            </a:r>
            <a:endParaRPr lang="id-ID" sz="1400" spc="300">
              <a:solidFill>
                <a:schemeClr val="tx1">
                  <a:lumMod val="50000"/>
                  <a:lumOff val="50000"/>
                </a:schemeClr>
              </a:solidFill>
              <a:latin typeface="+mj-lt"/>
              <a:ea typeface="Lato" panose="020F0502020204030203" pitchFamily="34" charset="0"/>
              <a:cs typeface="Segoe UI" panose="020B0502040204020203" pitchFamily="34" charset="0"/>
            </a:endParaRPr>
          </a:p>
        </p:txBody>
      </p:sp>
    </p:spTree>
    <p:extLst>
      <p:ext uri="{BB962C8B-B14F-4D97-AF65-F5344CB8AC3E}">
        <p14:creationId xmlns:p14="http://schemas.microsoft.com/office/powerpoint/2010/main" val="794899071"/>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4" r:id="rId17"/>
    <p:sldLayoutId id="2147483915" r:id="rId18"/>
    <p:sldLayoutId id="2147483916" r:id="rId19"/>
    <p:sldLayoutId id="2147483681" r:id="rId20"/>
    <p:sldLayoutId id="2147483650" r:id="rId21"/>
    <p:sldLayoutId id="2147483651" r:id="rId22"/>
    <p:sldLayoutId id="2147483654" r:id="rId23"/>
    <p:sldLayoutId id="2147483682" r:id="rId24"/>
    <p:sldLayoutId id="2147483683" r:id="rId25"/>
    <p:sldLayoutId id="2147483684" r:id="rId26"/>
    <p:sldLayoutId id="2147483685" r:id="rId27"/>
    <p:sldLayoutId id="2147483686" r:id="rId28"/>
    <p:sldLayoutId id="2147483687" r:id="rId29"/>
    <p:sldLayoutId id="2147483920" r:id="rId30"/>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63E840C-DC1B-5F40-A63A-98D9FD12F0C0}" type="datetimeFigureOut">
              <a:rPr lang="en-US" smtClean="0"/>
              <a:t>5/6/2021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9FCF664-409C-5345-B29B-5409B3D8B8E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740320"/>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tags" Target="../tags/tag4.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0.xml.rels><?xml version="1.0" encoding="UTF-8" standalone="yes"?>
<Relationships xmlns="http://schemas.openxmlformats.org/package/2006/relationships"><Relationship Id="rId8" Type="http://schemas.openxmlformats.org/officeDocument/2006/relationships/diagramData" Target="../diagrams/data41.xml"/><Relationship Id="rId3" Type="http://schemas.openxmlformats.org/officeDocument/2006/relationships/diagramData" Target="../diagrams/data40.xml"/><Relationship Id="rId7" Type="http://schemas.microsoft.com/office/2007/relationships/diagramDrawing" Target="../diagrams/drawing40.xml"/><Relationship Id="rId12" Type="http://schemas.microsoft.com/office/2007/relationships/diagramDrawing" Target="../diagrams/drawing41.xml"/><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diagramColors" Target="../diagrams/colors40.xml"/><Relationship Id="rId11" Type="http://schemas.openxmlformats.org/officeDocument/2006/relationships/diagramColors" Target="../diagrams/colors41.xml"/><Relationship Id="rId5" Type="http://schemas.openxmlformats.org/officeDocument/2006/relationships/diagramQuickStyle" Target="../diagrams/quickStyle40.xml"/><Relationship Id="rId10" Type="http://schemas.openxmlformats.org/officeDocument/2006/relationships/diagramQuickStyle" Target="../diagrams/quickStyle41.xml"/><Relationship Id="rId4" Type="http://schemas.openxmlformats.org/officeDocument/2006/relationships/diagramLayout" Target="../diagrams/layout40.xml"/><Relationship Id="rId9" Type="http://schemas.openxmlformats.org/officeDocument/2006/relationships/diagramLayout" Target="../diagrams/layout41.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40.svg"/><Relationship Id="rId7" Type="http://schemas.openxmlformats.org/officeDocument/2006/relationships/image" Target="../media/image144.svg"/><Relationship Id="rId2" Type="http://schemas.openxmlformats.org/officeDocument/2006/relationships/image" Target="../media/image97.png"/><Relationship Id="rId1" Type="http://schemas.openxmlformats.org/officeDocument/2006/relationships/slideLayout" Target="../slideLayouts/slideLayout30.xml"/><Relationship Id="rId6" Type="http://schemas.openxmlformats.org/officeDocument/2006/relationships/image" Target="../media/image99.png"/><Relationship Id="rId5" Type="http://schemas.openxmlformats.org/officeDocument/2006/relationships/image" Target="../media/image142.svg"/><Relationship Id="rId4" Type="http://schemas.openxmlformats.org/officeDocument/2006/relationships/image" Target="../media/image98.png"/></Relationships>
</file>

<file path=ppt/slides/_rels/slide10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5.xml"/><Relationship Id="rId1" Type="http://schemas.openxmlformats.org/officeDocument/2006/relationships/slideLayout" Target="../slideLayouts/slideLayout30.xml"/><Relationship Id="rId6" Type="http://schemas.openxmlformats.org/officeDocument/2006/relationships/image" Target="../media/image148.svg"/><Relationship Id="rId5" Type="http://schemas.openxmlformats.org/officeDocument/2006/relationships/image" Target="../media/image101.png"/><Relationship Id="rId4" Type="http://schemas.openxmlformats.org/officeDocument/2006/relationships/image" Target="../media/image146.sv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9.xml"/><Relationship Id="rId1" Type="http://schemas.openxmlformats.org/officeDocument/2006/relationships/tags" Target="../tags/tag24.xml"/><Relationship Id="rId4" Type="http://schemas.openxmlformats.org/officeDocument/2006/relationships/image" Target="../media/image10.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102.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103.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7.xml"/><Relationship Id="rId1" Type="http://schemas.openxmlformats.org/officeDocument/2006/relationships/tags" Target="../tags/tag28.xml"/><Relationship Id="rId5" Type="http://schemas.microsoft.com/office/2007/relationships/hdphoto" Target="../media/hdphoto5.wdp"/><Relationship Id="rId4" Type="http://schemas.openxmlformats.org/officeDocument/2006/relationships/image" Target="../media/image107.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hyperlink" Target="http://www.thecryptocrew.com/2013/03/a-list-of-questionable-publishers.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9.pn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hyperlink" Target="http://www.freestockphotos.biz/stockphoto/14425" TargetMode="Externa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2.xml"/><Relationship Id="rId7" Type="http://schemas.openxmlformats.org/officeDocument/2006/relationships/diagramColors" Target="../diagrams/colors7.xml"/><Relationship Id="rId2" Type="http://schemas.openxmlformats.org/officeDocument/2006/relationships/slideLayout" Target="../slideLayouts/slideLayout18.xml"/><Relationship Id="rId1" Type="http://schemas.openxmlformats.org/officeDocument/2006/relationships/tags" Target="../tags/tag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23.xml"/><Relationship Id="rId7" Type="http://schemas.openxmlformats.org/officeDocument/2006/relationships/diagramColors" Target="../diagrams/colors8.xml"/><Relationship Id="rId2" Type="http://schemas.openxmlformats.org/officeDocument/2006/relationships/slideLayout" Target="../slideLayouts/slideLayout18.xml"/><Relationship Id="rId1" Type="http://schemas.openxmlformats.org/officeDocument/2006/relationships/tags" Target="../tags/tag9.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24.xml"/><Relationship Id="rId7" Type="http://schemas.openxmlformats.org/officeDocument/2006/relationships/diagramColors" Target="../diagrams/colors9.xml"/><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25.xml"/><Relationship Id="rId7" Type="http://schemas.openxmlformats.org/officeDocument/2006/relationships/diagramColors" Target="../diagrams/colors10.xml"/><Relationship Id="rId2" Type="http://schemas.openxmlformats.org/officeDocument/2006/relationships/slideLayout" Target="../slideLayouts/slideLayout18.xml"/><Relationship Id="rId1" Type="http://schemas.openxmlformats.org/officeDocument/2006/relationships/tags" Target="../tags/tag1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6.png"/><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image" Target="../media/image13.svg"/><Relationship Id="rId5" Type="http://schemas.openxmlformats.org/officeDocument/2006/relationships/image" Target="../media/image11.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notesSlide" Target="../notesSlides/notesSlide28.xml"/><Relationship Id="rId7" Type="http://schemas.openxmlformats.org/officeDocument/2006/relationships/diagramQuickStyle" Target="../diagrams/quickStyle12.xml"/><Relationship Id="rId2" Type="http://schemas.openxmlformats.org/officeDocument/2006/relationships/slideLayout" Target="../slideLayouts/slideLayout30.xml"/><Relationship Id="rId1" Type="http://schemas.openxmlformats.org/officeDocument/2006/relationships/tags" Target="../tags/tag13.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12.png"/><Relationship Id="rId9" Type="http://schemas.microsoft.com/office/2007/relationships/diagramDrawing" Target="../diagrams/drawing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1.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6.png"/><Relationship Id="rId7" Type="http://schemas.openxmlformats.org/officeDocument/2006/relationships/diagramColors" Target="../diagrams/colors14.xml"/><Relationship Id="rId2" Type="http://schemas.openxmlformats.org/officeDocument/2006/relationships/notesSlide" Target="../notesSlides/notesSlide30.xml"/><Relationship Id="rId1" Type="http://schemas.openxmlformats.org/officeDocument/2006/relationships/slideLayout" Target="../slideLayouts/slideLayout30.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4.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6.png"/><Relationship Id="rId7" Type="http://schemas.openxmlformats.org/officeDocument/2006/relationships/diagramColors" Target="../diagrams/colors1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notesSlide" Target="../notesSlides/notesSlide37.xml"/><Relationship Id="rId7" Type="http://schemas.openxmlformats.org/officeDocument/2006/relationships/diagramColors" Target="../diagrams/colors19.xml"/><Relationship Id="rId2" Type="http://schemas.openxmlformats.org/officeDocument/2006/relationships/slideLayout" Target="../slideLayouts/slideLayout30.xml"/><Relationship Id="rId1" Type="http://schemas.openxmlformats.org/officeDocument/2006/relationships/tags" Target="../tags/tag14.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39.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37.png"/><Relationship Id="rId18" Type="http://schemas.openxmlformats.org/officeDocument/2006/relationships/image" Target="../media/image57.sv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51.svg"/><Relationship Id="rId17" Type="http://schemas.openxmlformats.org/officeDocument/2006/relationships/image" Target="../media/image39.png"/><Relationship Id="rId2" Type="http://schemas.openxmlformats.org/officeDocument/2006/relationships/notesSlide" Target="../notesSlides/notesSlide38.xml"/><Relationship Id="rId16" Type="http://schemas.openxmlformats.org/officeDocument/2006/relationships/image" Target="../media/image55.svg"/><Relationship Id="rId1" Type="http://schemas.openxmlformats.org/officeDocument/2006/relationships/slideLayout" Target="../slideLayouts/slideLayout30.xml"/><Relationship Id="rId6" Type="http://schemas.openxmlformats.org/officeDocument/2006/relationships/image" Target="../media/image45.svg"/><Relationship Id="rId11" Type="http://schemas.openxmlformats.org/officeDocument/2006/relationships/image" Target="../media/image36.png"/><Relationship Id="rId5" Type="http://schemas.openxmlformats.org/officeDocument/2006/relationships/image" Target="../media/image33.png"/><Relationship Id="rId15" Type="http://schemas.openxmlformats.org/officeDocument/2006/relationships/image" Target="../media/image38.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35.png"/><Relationship Id="rId14" Type="http://schemas.openxmlformats.org/officeDocument/2006/relationships/image" Target="../media/image53.sv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notesSlide" Target="../notesSlides/notesSlide41.xml"/><Relationship Id="rId7" Type="http://schemas.openxmlformats.org/officeDocument/2006/relationships/diagramColors" Target="../diagrams/colors21.xml"/><Relationship Id="rId2" Type="http://schemas.openxmlformats.org/officeDocument/2006/relationships/slideLayout" Target="../slideLayouts/slideLayout30.xml"/><Relationship Id="rId1" Type="http://schemas.openxmlformats.org/officeDocument/2006/relationships/tags" Target="../tags/tag15.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image" Target="../media/image43.png"/><Relationship Id="rId7" Type="http://schemas.openxmlformats.org/officeDocument/2006/relationships/diagramQuickStyle" Target="../diagrams/quickStyle22.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Layout" Target="../diagrams/layout22.xml"/><Relationship Id="rId5" Type="http://schemas.openxmlformats.org/officeDocument/2006/relationships/diagramData" Target="../diagrams/data22.xml"/><Relationship Id="rId4" Type="http://schemas.microsoft.com/office/2007/relationships/hdphoto" Target="../media/hdphoto1.wdp"/><Relationship Id="rId9" Type="http://schemas.microsoft.com/office/2007/relationships/diagramDrawing" Target="../diagrams/drawing22.xml"/></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6.png"/><Relationship Id="rId3" Type="http://schemas.openxmlformats.org/officeDocument/2006/relationships/diagramData" Target="../diagrams/data23.xml"/><Relationship Id="rId7" Type="http://schemas.microsoft.com/office/2007/relationships/diagramDrawing" Target="../diagrams/drawing23.xml"/><Relationship Id="rId12" Type="http://schemas.openxmlformats.org/officeDocument/2006/relationships/image" Target="../media/image65.svg"/><Relationship Id="rId2" Type="http://schemas.openxmlformats.org/officeDocument/2006/relationships/notesSlide" Target="../notesSlides/notesSlide43.xml"/><Relationship Id="rId16" Type="http://schemas.openxmlformats.org/officeDocument/2006/relationships/image" Target="../media/image69.svg"/><Relationship Id="rId1" Type="http://schemas.openxmlformats.org/officeDocument/2006/relationships/slideLayout" Target="../slideLayouts/slideLayout30.xml"/><Relationship Id="rId6" Type="http://schemas.openxmlformats.org/officeDocument/2006/relationships/diagramColors" Target="../diagrams/colors23.xml"/><Relationship Id="rId11" Type="http://schemas.openxmlformats.org/officeDocument/2006/relationships/image" Target="../media/image45.png"/><Relationship Id="rId5" Type="http://schemas.openxmlformats.org/officeDocument/2006/relationships/diagramQuickStyle" Target="../diagrams/quickStyle23.xml"/><Relationship Id="rId15" Type="http://schemas.openxmlformats.org/officeDocument/2006/relationships/image" Target="../media/image47.png"/><Relationship Id="rId10" Type="http://schemas.openxmlformats.org/officeDocument/2006/relationships/image" Target="../media/image63.svg"/><Relationship Id="rId4" Type="http://schemas.openxmlformats.org/officeDocument/2006/relationships/diagramLayout" Target="../diagrams/layout23.xml"/><Relationship Id="rId9" Type="http://schemas.openxmlformats.org/officeDocument/2006/relationships/image" Target="../media/image44.png"/><Relationship Id="rId14" Type="http://schemas.openxmlformats.org/officeDocument/2006/relationships/image" Target="../media/image67.sv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10" Type="http://schemas.openxmlformats.org/officeDocument/2006/relationships/image" Target="../media/image9.png"/><Relationship Id="rId4" Type="http://schemas.openxmlformats.org/officeDocument/2006/relationships/diagramLayout" Target="../diagrams/layout25.xml"/><Relationship Id="rId9" Type="http://schemas.microsoft.com/office/2007/relationships/hdphoto" Target="../media/hdphoto2.wdp"/></Relationships>
</file>

<file path=ppt/slides/_rels/slide49.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4.png"/><Relationship Id="rId12" Type="http://schemas.openxmlformats.org/officeDocument/2006/relationships/image" Target="../media/image83.sv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7.svg"/><Relationship Id="rId11" Type="http://schemas.openxmlformats.org/officeDocument/2006/relationships/image" Target="../media/image56.png"/><Relationship Id="rId5" Type="http://schemas.openxmlformats.org/officeDocument/2006/relationships/image" Target="../media/image53.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55.png"/><Relationship Id="rId14" Type="http://schemas.openxmlformats.org/officeDocument/2006/relationships/image" Target="../media/image8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91.svg"/><Relationship Id="rId3" Type="http://schemas.openxmlformats.org/officeDocument/2006/relationships/diagramData" Target="../diagrams/data26.xml"/><Relationship Id="rId7" Type="http://schemas.microsoft.com/office/2007/relationships/diagramDrawing" Target="../diagrams/drawing26.xml"/><Relationship Id="rId12"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30.xml"/><Relationship Id="rId6" Type="http://schemas.openxmlformats.org/officeDocument/2006/relationships/diagramColors" Target="../diagrams/colors26.xml"/><Relationship Id="rId11" Type="http://schemas.openxmlformats.org/officeDocument/2006/relationships/image" Target="../media/image89.svg"/><Relationship Id="rId5" Type="http://schemas.openxmlformats.org/officeDocument/2006/relationships/diagramQuickStyle" Target="../diagrams/quickStyle26.xml"/><Relationship Id="rId10" Type="http://schemas.openxmlformats.org/officeDocument/2006/relationships/image" Target="../media/image59.png"/><Relationship Id="rId4" Type="http://schemas.openxmlformats.org/officeDocument/2006/relationships/diagramLayout" Target="../diagrams/layout26.xml"/><Relationship Id="rId9" Type="http://schemas.openxmlformats.org/officeDocument/2006/relationships/image" Target="../media/image87.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50.xml"/><Relationship Id="rId1" Type="http://schemas.openxmlformats.org/officeDocument/2006/relationships/slideLayout" Target="../slideLayouts/slideLayout30.xml"/><Relationship Id="rId6" Type="http://schemas.openxmlformats.org/officeDocument/2006/relationships/diagramColors" Target="../diagrams/colors27.xml"/><Relationship Id="rId11" Type="http://schemas.openxmlformats.org/officeDocument/2006/relationships/image" Target="../media/image95.svg"/><Relationship Id="rId5" Type="http://schemas.openxmlformats.org/officeDocument/2006/relationships/diagramQuickStyle" Target="../diagrams/quickStyle27.xml"/><Relationship Id="rId10" Type="http://schemas.openxmlformats.org/officeDocument/2006/relationships/image" Target="../media/image62.png"/><Relationship Id="rId4" Type="http://schemas.openxmlformats.org/officeDocument/2006/relationships/diagramLayout" Target="../diagrams/layout27.xml"/><Relationship Id="rId9" Type="http://schemas.openxmlformats.org/officeDocument/2006/relationships/image" Target="../media/image93.svg"/></Relationships>
</file>

<file path=ppt/slides/_rels/slide5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9.xml"/><Relationship Id="rId1" Type="http://schemas.openxmlformats.org/officeDocument/2006/relationships/tags" Target="../tags/tag16.xml"/><Relationship Id="rId4" Type="http://schemas.openxmlformats.org/officeDocument/2006/relationships/image" Target="../media/image10.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9.xml"/><Relationship Id="rId1" Type="http://schemas.openxmlformats.org/officeDocument/2006/relationships/tags" Target="../tags/tag1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91.svg"/><Relationship Id="rId3" Type="http://schemas.openxmlformats.org/officeDocument/2006/relationships/diagramData" Target="../diagrams/data30.xml"/><Relationship Id="rId7" Type="http://schemas.microsoft.com/office/2007/relationships/diagramDrawing" Target="../diagrams/drawing30.xml"/><Relationship Id="rId12"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30.xml"/><Relationship Id="rId6" Type="http://schemas.openxmlformats.org/officeDocument/2006/relationships/diagramColors" Target="../diagrams/colors30.xml"/><Relationship Id="rId11" Type="http://schemas.openxmlformats.org/officeDocument/2006/relationships/image" Target="../media/image89.svg"/><Relationship Id="rId5" Type="http://schemas.openxmlformats.org/officeDocument/2006/relationships/diagramQuickStyle" Target="../diagrams/quickStyle30.xml"/><Relationship Id="rId10" Type="http://schemas.openxmlformats.org/officeDocument/2006/relationships/image" Target="../media/image59.png"/><Relationship Id="rId4" Type="http://schemas.openxmlformats.org/officeDocument/2006/relationships/diagramLayout" Target="../diagrams/layout30.xml"/><Relationship Id="rId9" Type="http://schemas.openxmlformats.org/officeDocument/2006/relationships/image" Target="../media/image87.sv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image" Target="../media/image6.png"/><Relationship Id="rId7" Type="http://schemas.openxmlformats.org/officeDocument/2006/relationships/diagramColors" Target="../diagrams/colors31.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s>
</file>

<file path=ppt/slides/_rels/slide7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8.xml"/><Relationship Id="rId1" Type="http://schemas.openxmlformats.org/officeDocument/2006/relationships/tags" Target="../tags/tag19.xml"/><Relationship Id="rId5" Type="http://schemas.openxmlformats.org/officeDocument/2006/relationships/image" Target="../media/image105.svg"/><Relationship Id="rId4" Type="http://schemas.openxmlformats.org/officeDocument/2006/relationships/image" Target="../media/image71.png"/></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9.xml"/><Relationship Id="rId1" Type="http://schemas.openxmlformats.org/officeDocument/2006/relationships/tags" Target="../tags/tag20.xml"/></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80.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10.svg"/><Relationship Id="rId5" Type="http://schemas.openxmlformats.org/officeDocument/2006/relationships/image" Target="../media/image74.png"/><Relationship Id="rId4" Type="http://schemas.openxmlformats.org/officeDocument/2006/relationships/image" Target="../media/image108.svg"/></Relationships>
</file>

<file path=ppt/slides/_rels/slide81.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16.svg"/><Relationship Id="rId5" Type="http://schemas.openxmlformats.org/officeDocument/2006/relationships/image" Target="../media/image77.png"/><Relationship Id="rId4" Type="http://schemas.openxmlformats.org/officeDocument/2006/relationships/image" Target="../media/image114.sv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notesSlide" Target="../notesSlides/notesSlide78.xml"/><Relationship Id="rId7" Type="http://schemas.openxmlformats.org/officeDocument/2006/relationships/diagramColors" Target="../diagrams/colors33.xml"/><Relationship Id="rId12" Type="http://schemas.openxmlformats.org/officeDocument/2006/relationships/image" Target="../media/image80.png"/><Relationship Id="rId2" Type="http://schemas.openxmlformats.org/officeDocument/2006/relationships/slideLayout" Target="../slideLayouts/slideLayout30.xml"/><Relationship Id="rId1" Type="http://schemas.openxmlformats.org/officeDocument/2006/relationships/tags" Target="../tags/tag21.xml"/><Relationship Id="rId6" Type="http://schemas.openxmlformats.org/officeDocument/2006/relationships/diagramQuickStyle" Target="../diagrams/quickStyle33.xml"/><Relationship Id="rId11" Type="http://schemas.openxmlformats.org/officeDocument/2006/relationships/image" Target="../media/image120.svg"/><Relationship Id="rId5" Type="http://schemas.openxmlformats.org/officeDocument/2006/relationships/diagramLayout" Target="../diagrams/layout33.xml"/><Relationship Id="rId10" Type="http://schemas.openxmlformats.org/officeDocument/2006/relationships/image" Target="../media/image79.png"/><Relationship Id="rId4" Type="http://schemas.openxmlformats.org/officeDocument/2006/relationships/diagramData" Target="../diagrams/data33.xml"/><Relationship Id="rId9" Type="http://schemas.openxmlformats.org/officeDocument/2006/relationships/image" Target="../media/image9.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0.xml"/><Relationship Id="rId1" Type="http://schemas.openxmlformats.org/officeDocument/2006/relationships/tags" Target="../tags/tag22.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image" Target="../media/image81.jpeg"/><Relationship Id="rId1" Type="http://schemas.openxmlformats.org/officeDocument/2006/relationships/slideLayout" Target="../slideLayouts/slideLayout30.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125.sv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9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91.xml.rels><?xml version="1.0" encoding="UTF-8" standalone="yes"?>
<Relationships xmlns="http://schemas.openxmlformats.org/package/2006/relationships"><Relationship Id="rId8" Type="http://schemas.openxmlformats.org/officeDocument/2006/relationships/diagramData" Target="../diagrams/data37.xml"/><Relationship Id="rId13" Type="http://schemas.openxmlformats.org/officeDocument/2006/relationships/image" Target="../media/image88.png"/><Relationship Id="rId3" Type="http://schemas.openxmlformats.org/officeDocument/2006/relationships/diagramData" Target="../diagrams/data36.xml"/><Relationship Id="rId7" Type="http://schemas.microsoft.com/office/2007/relationships/diagramDrawing" Target="../diagrams/drawing36.xml"/><Relationship Id="rId12" Type="http://schemas.microsoft.com/office/2007/relationships/diagramDrawing" Target="../diagrams/drawing37.xm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diagramColors" Target="../diagrams/colors36.xml"/><Relationship Id="rId11" Type="http://schemas.openxmlformats.org/officeDocument/2006/relationships/diagramColors" Target="../diagrams/colors37.xml"/><Relationship Id="rId5" Type="http://schemas.openxmlformats.org/officeDocument/2006/relationships/diagramQuickStyle" Target="../diagrams/quickStyle36.xml"/><Relationship Id="rId10" Type="http://schemas.openxmlformats.org/officeDocument/2006/relationships/diagramQuickStyle" Target="../diagrams/quickStyle37.xml"/><Relationship Id="rId4" Type="http://schemas.openxmlformats.org/officeDocument/2006/relationships/diagramLayout" Target="../diagrams/layout36.xml"/><Relationship Id="rId9" Type="http://schemas.openxmlformats.org/officeDocument/2006/relationships/diagramLayout" Target="../diagrams/layout3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9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microsoft.com/office/2007/relationships/hdphoto" Target="../media/hdphoto4.wdp"/></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9.xml"/><Relationship Id="rId1" Type="http://schemas.openxmlformats.org/officeDocument/2006/relationships/tags" Target="../tags/tag23.xml"/><Relationship Id="rId4" Type="http://schemas.openxmlformats.org/officeDocument/2006/relationships/image" Target="../media/image10.png"/></Relationships>
</file>

<file path=ppt/slides/_rels/slide9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5995E4-019C-4347-A922-7C2B930850CF}"/>
              </a:ext>
            </a:extLst>
          </p:cNvPr>
          <p:cNvSpPr/>
          <p:nvPr/>
        </p:nvSpPr>
        <p:spPr>
          <a:xfrm>
            <a:off x="478548" y="801912"/>
            <a:ext cx="7246085" cy="4524315"/>
          </a:xfrm>
          <a:prstGeom prst="rect">
            <a:avLst/>
          </a:prstGeom>
        </p:spPr>
        <p:txBody>
          <a:bodyPr wrap="square">
            <a:spAutoFit/>
          </a:bodyPr>
          <a:lstStyle/>
          <a:p>
            <a:pPr>
              <a:lnSpc>
                <a:spcPct val="80000"/>
              </a:lnSpc>
            </a:pPr>
            <a:r>
              <a:rPr lang="en-US" sz="7200" b="1">
                <a:ln w="28575">
                  <a:solidFill>
                    <a:schemeClr val="tx2"/>
                  </a:solidFill>
                </a:ln>
                <a:solidFill>
                  <a:schemeClr val="bg1"/>
                </a:solidFill>
                <a:latin typeface="+mj-lt"/>
                <a:cs typeface="Poppins SemiBold" panose="00000700000000000000" pitchFamily="2" charset="0"/>
              </a:rPr>
              <a:t>Thank you for joining. The presentation will begin shortly.</a:t>
            </a:r>
            <a:endParaRPr lang="en-US" sz="7200" b="1">
              <a:ln w="28575">
                <a:solidFill>
                  <a:schemeClr val="tx2"/>
                </a:solidFill>
              </a:ln>
              <a:solidFill>
                <a:schemeClr val="bg1"/>
              </a:solidFill>
              <a:latin typeface="+mj-lt"/>
              <a:cs typeface="Poppins Light" panose="00000400000000000000" pitchFamily="2" charset="0"/>
            </a:endParaRPr>
          </a:p>
        </p:txBody>
      </p:sp>
      <p:pic>
        <p:nvPicPr>
          <p:cNvPr id="4" name="Picture 3" descr="Logo, company name&#10;&#10;Description automatically generated">
            <a:extLst>
              <a:ext uri="{FF2B5EF4-FFF2-40B4-BE49-F238E27FC236}">
                <a16:creationId xmlns:a16="http://schemas.microsoft.com/office/drawing/2014/main" id="{926D899D-5F6C-4347-A5A8-56BB9ED632AC}"/>
              </a:ext>
            </a:extLst>
          </p:cNvPr>
          <p:cNvPicPr>
            <a:picLocks noChangeAspect="1"/>
          </p:cNvPicPr>
          <p:nvPr/>
        </p:nvPicPr>
        <p:blipFill rotWithShape="1">
          <a:blip r:embed="rId4">
            <a:extLst>
              <a:ext uri="{28A0092B-C50C-407E-A947-70E740481C1C}">
                <a14:useLocalDpi xmlns:a14="http://schemas.microsoft.com/office/drawing/2010/main" val="0"/>
              </a:ext>
            </a:extLst>
          </a:blip>
          <a:srcRect l="8856" t="31034" r="8884" b="31851"/>
          <a:stretch/>
        </p:blipFill>
        <p:spPr>
          <a:xfrm>
            <a:off x="6670124" y="4428197"/>
            <a:ext cx="3019425" cy="681172"/>
          </a:xfrm>
          <a:prstGeom prst="rect">
            <a:avLst/>
          </a:prstGeom>
        </p:spPr>
      </p:pic>
    </p:spTree>
    <p:custDataLst>
      <p:tags r:id="rId1"/>
    </p:custDataLst>
    <p:extLst>
      <p:ext uri="{BB962C8B-B14F-4D97-AF65-F5344CB8AC3E}">
        <p14:creationId xmlns:p14="http://schemas.microsoft.com/office/powerpoint/2010/main" val="3984875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A1CAADC-AC8B-4550-B2E1-847A54D9E2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DDB2DC4-BAFB-4971-AFCF-776F33B8A9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76A9F62-E27B-D14A-B53B-35715936C8B9}"/>
              </a:ext>
            </a:extLst>
          </p:cNvPr>
          <p:cNvSpPr>
            <a:spLocks noGrp="1"/>
          </p:cNvSpPr>
          <p:nvPr>
            <p:ph type="title"/>
          </p:nvPr>
        </p:nvSpPr>
        <p:spPr>
          <a:xfrm>
            <a:off x="1066800" y="5252936"/>
            <a:ext cx="10058400" cy="1028715"/>
          </a:xfrm>
        </p:spPr>
        <p:txBody>
          <a:bodyPr>
            <a:normAutofit/>
          </a:bodyPr>
          <a:lstStyle/>
          <a:p>
            <a:pPr algn="ctr"/>
            <a:r>
              <a:rPr lang="en-US" sz="3400">
                <a:solidFill>
                  <a:srgbClr val="FFFFFF"/>
                </a:solidFill>
              </a:rPr>
              <a:t>FFPSA – </a:t>
            </a:r>
            <a:br>
              <a:rPr lang="en-US" sz="3400">
                <a:solidFill>
                  <a:srgbClr val="FFFFFF"/>
                </a:solidFill>
              </a:rPr>
            </a:br>
            <a:r>
              <a:rPr lang="en-US" sz="3400">
                <a:solidFill>
                  <a:srgbClr val="FFFFFF"/>
                </a:solidFill>
              </a:rPr>
              <a:t>Provisions</a:t>
            </a:r>
          </a:p>
        </p:txBody>
      </p:sp>
      <p:sp>
        <p:nvSpPr>
          <p:cNvPr id="23" name="Rectangle 22">
            <a:extLst>
              <a:ext uri="{FF2B5EF4-FFF2-40B4-BE49-F238E27FC236}">
                <a16:creationId xmlns:a16="http://schemas.microsoft.com/office/drawing/2014/main" id="{F251E3E9-2E8C-4862-96EB-46BF28945E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212FA9DE-4744-4CCB-BF03-684C7A8DCCFB}"/>
              </a:ext>
            </a:extLst>
          </p:cNvPr>
          <p:cNvGraphicFramePr>
            <a:graphicFrameLocks noGrp="1"/>
          </p:cNvGraphicFramePr>
          <p:nvPr>
            <p:ph idx="1"/>
          </p:nvPr>
        </p:nvGraphicFramePr>
        <p:xfrm>
          <a:off x="643466" y="643467"/>
          <a:ext cx="10900477" cy="3619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1534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16" name="Content Placeholder 2">
            <a:extLst>
              <a:ext uri="{FF2B5EF4-FFF2-40B4-BE49-F238E27FC236}">
                <a16:creationId xmlns:a16="http://schemas.microsoft.com/office/drawing/2014/main" id="{A8187A95-F37F-41A4-9CA6-C510B1955326}"/>
              </a:ext>
            </a:extLst>
          </p:cNvPr>
          <p:cNvGraphicFramePr>
            <a:graphicFrameLocks/>
          </p:cNvGraphicFramePr>
          <p:nvPr/>
        </p:nvGraphicFramePr>
        <p:xfrm>
          <a:off x="5108578" y="704355"/>
          <a:ext cx="5511296" cy="5736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a:extLst>
              <a:ext uri="{FF2B5EF4-FFF2-40B4-BE49-F238E27FC236}">
                <a16:creationId xmlns:a16="http://schemas.microsoft.com/office/drawing/2014/main" id="{750A7232-6731-4D09-9575-114F6B2EBAE3}"/>
              </a:ext>
            </a:extLst>
          </p:cNvPr>
          <p:cNvSpPr txBox="1">
            <a:spLocks/>
          </p:cNvSpPr>
          <p:nvPr/>
        </p:nvSpPr>
        <p:spPr>
          <a:xfrm>
            <a:off x="29136" y="1322186"/>
            <a:ext cx="4656666" cy="35056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solidFill>
                    <a:schemeClr val="tx1"/>
                  </a:solidFill>
                </a:ln>
                <a:solidFill>
                  <a:schemeClr val="accent2">
                    <a:lumMod val="40000"/>
                    <a:lumOff val="60000"/>
                  </a:schemeClr>
                </a:solidFill>
                <a:effectLst>
                  <a:outerShdw blurRad="38100" dist="38100" dir="2700000" algn="tl">
                    <a:srgbClr val="000000">
                      <a:alpha val="43137"/>
                    </a:srgbClr>
                  </a:outerShdw>
                </a:effectLst>
                <a:uLnTx/>
                <a:uFillTx/>
                <a:latin typeface="Trebuchet MS"/>
                <a:ea typeface="+mj-ea"/>
                <a:cs typeface="+mj-cs"/>
              </a:rPr>
              <a:t>State Institutional Claims for Damages Caused by Shelter or Foster Child</a:t>
            </a:r>
            <a:endParaRPr kumimoji="0" lang="en-US" sz="3600" b="1" i="0" u="none" strike="noStrike" kern="1200" cap="none" spc="0" normalizeH="0" baseline="0" noProof="0">
              <a:ln>
                <a:solidFill>
                  <a:schemeClr val="tx1"/>
                </a:solidFill>
              </a:ln>
              <a:solidFill>
                <a:schemeClr val="accent2">
                  <a:lumMod val="40000"/>
                  <a:lumOff val="60000"/>
                </a:schemeClr>
              </a:solidFill>
              <a:effectLst>
                <a:outerShdw blurRad="38100" dist="38100" dir="2700000" algn="tl">
                  <a:srgbClr val="000000">
                    <a:alpha val="43137"/>
                  </a:srgbClr>
                </a:outerShdw>
              </a:effectLst>
              <a:uLnTx/>
              <a:uFillTx/>
              <a:latin typeface="Trebuchet MS"/>
              <a:ea typeface="+mj-ea"/>
              <a:cs typeface="+mj-cs"/>
            </a:endParaRPr>
          </a:p>
        </p:txBody>
      </p:sp>
      <p:graphicFrame>
        <p:nvGraphicFramePr>
          <p:cNvPr id="2" name="Content Placeholder 1">
            <a:extLst>
              <a:ext uri="{FF2B5EF4-FFF2-40B4-BE49-F238E27FC236}">
                <a16:creationId xmlns:a16="http://schemas.microsoft.com/office/drawing/2014/main" id="{524483EA-9F88-4756-A9E8-E7904AE77FF3}"/>
              </a:ext>
            </a:extLst>
          </p:cNvPr>
          <p:cNvGraphicFramePr>
            <a:graphicFrameLocks noGrp="1"/>
          </p:cNvGraphicFramePr>
          <p:nvPr>
            <p:ph idx="1"/>
            <p:extLst>
              <p:ext uri="{D42A27DB-BD31-4B8C-83A1-F6EECF244321}">
                <p14:modId xmlns:p14="http://schemas.microsoft.com/office/powerpoint/2010/main" val="3070340856"/>
              </p:ext>
            </p:extLst>
          </p:nvPr>
        </p:nvGraphicFramePr>
        <p:xfrm>
          <a:off x="4826374" y="941725"/>
          <a:ext cx="6571194" cy="180499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TextBox 14">
            <a:extLst>
              <a:ext uri="{FF2B5EF4-FFF2-40B4-BE49-F238E27FC236}">
                <a16:creationId xmlns:a16="http://schemas.microsoft.com/office/drawing/2014/main" id="{3986C15A-8834-4A11-8665-B8085193505E}"/>
              </a:ext>
            </a:extLst>
          </p:cNvPr>
          <p:cNvSpPr txBox="1"/>
          <p:nvPr/>
        </p:nvSpPr>
        <p:spPr>
          <a:xfrm>
            <a:off x="0" y="4257498"/>
            <a:ext cx="4656670" cy="646331"/>
          </a:xfrm>
          <a:prstGeom prst="rect">
            <a:avLst/>
          </a:prstGeom>
          <a:noFill/>
        </p:spPr>
        <p:txBody>
          <a:bodyPr wrap="square">
            <a:spAutoFit/>
          </a:bodyPr>
          <a:lstStyle/>
          <a:p>
            <a:pPr algn="ctr"/>
            <a:r>
              <a:rPr lang="en-US">
                <a:solidFill>
                  <a:prstClr val="black"/>
                </a:solidFill>
                <a:latin typeface="Avenir Next LT Pro" panose="020B0504020202020204" pitchFamily="34" charset="0"/>
              </a:rPr>
              <a:t>CFOP 170-16, Chapter 4</a:t>
            </a:r>
          </a:p>
          <a:p>
            <a:pPr algn="ctr"/>
            <a:r>
              <a:rPr lang="en-US">
                <a:solidFill>
                  <a:prstClr val="black"/>
                </a:solidFill>
                <a:latin typeface="Avenir Next LT Pro" panose="020B0504020202020204" pitchFamily="34" charset="0"/>
              </a:rPr>
              <a:t>Replaces CFOP 175-60 </a:t>
            </a:r>
            <a:endParaRPr lang="en-US">
              <a:solidFill>
                <a:prstClr val="white"/>
              </a:solidFill>
              <a:latin typeface="Avenir Next LT Pro" panose="020B0504020202020204" pitchFamily="34" charset="0"/>
            </a:endParaRPr>
          </a:p>
        </p:txBody>
      </p:sp>
      <p:sp>
        <p:nvSpPr>
          <p:cNvPr id="17" name="TextBox 16">
            <a:extLst>
              <a:ext uri="{FF2B5EF4-FFF2-40B4-BE49-F238E27FC236}">
                <a16:creationId xmlns:a16="http://schemas.microsoft.com/office/drawing/2014/main" id="{102018D4-6211-41FC-8F81-730BDDFC7378}"/>
              </a:ext>
            </a:extLst>
          </p:cNvPr>
          <p:cNvSpPr txBox="1"/>
          <p:nvPr/>
        </p:nvSpPr>
        <p:spPr>
          <a:xfrm>
            <a:off x="5400935" y="2773035"/>
            <a:ext cx="6105378" cy="2862322"/>
          </a:xfrm>
          <a:prstGeom prst="rect">
            <a:avLst/>
          </a:prstGeom>
          <a:noFill/>
        </p:spPr>
        <p:txBody>
          <a:bodyPr wrap="square">
            <a:spAutoFit/>
          </a:bodyPr>
          <a:lstStyle/>
          <a:p>
            <a:pPr lvl="0"/>
            <a:r>
              <a:rPr lang="en-US" sz="2000">
                <a:latin typeface="Avenir Next LT Pro" panose="020B0504020202020204" pitchFamily="34" charset="0"/>
              </a:rPr>
              <a:t>The Child Welfare Professional must:</a:t>
            </a:r>
          </a:p>
          <a:p>
            <a:pPr marL="342900" lvl="0" indent="-342900">
              <a:buFont typeface="+mj-lt"/>
              <a:buAutoNum type="arabicPeriod"/>
            </a:pPr>
            <a:r>
              <a:rPr lang="en-US" sz="2000">
                <a:latin typeface="Avenir Next LT Pro" panose="020B0504020202020204" pitchFamily="34" charset="0"/>
              </a:rPr>
              <a:t>Complete the State Institutional Claims for Damages Recommendation form</a:t>
            </a:r>
          </a:p>
          <a:p>
            <a:pPr marL="342900" lvl="0" indent="-342900">
              <a:buFont typeface="+mj-lt"/>
              <a:buAutoNum type="arabicPeriod"/>
            </a:pPr>
            <a:r>
              <a:rPr lang="en-US" sz="2000">
                <a:latin typeface="Avenir Next LT Pro" panose="020B0504020202020204" pitchFamily="34" charset="0"/>
              </a:rPr>
              <a:t>Indicate that the application appears to meet or does not meet the criteria for reimbursement consideration</a:t>
            </a:r>
          </a:p>
          <a:p>
            <a:pPr marL="342900" lvl="0" indent="-342900">
              <a:buFont typeface="+mj-lt"/>
              <a:buAutoNum type="arabicPeriod"/>
            </a:pPr>
            <a:r>
              <a:rPr lang="en-US" sz="2000">
                <a:latin typeface="Avenir Next LT Pro" panose="020B0504020202020204" pitchFamily="34" charset="0"/>
              </a:rPr>
              <a:t>Forward the recommendation form to the Office of the Attorney General for processing along with the claimant’s application</a:t>
            </a:r>
            <a:endParaRPr lang="en-US" sz="2000"/>
          </a:p>
        </p:txBody>
      </p:sp>
    </p:spTree>
    <p:extLst>
      <p:ext uri="{BB962C8B-B14F-4D97-AF65-F5344CB8AC3E}">
        <p14:creationId xmlns:p14="http://schemas.microsoft.com/office/powerpoint/2010/main" val="29061845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0" name="Title 3">
            <a:extLst>
              <a:ext uri="{FF2B5EF4-FFF2-40B4-BE49-F238E27FC236}">
                <a16:creationId xmlns:a16="http://schemas.microsoft.com/office/drawing/2014/main" id="{750A7232-6731-4D09-9575-114F6B2EBAE3}"/>
              </a:ext>
            </a:extLst>
          </p:cNvPr>
          <p:cNvSpPr txBox="1">
            <a:spLocks/>
          </p:cNvSpPr>
          <p:nvPr/>
        </p:nvSpPr>
        <p:spPr>
          <a:xfrm>
            <a:off x="-91540" y="1133154"/>
            <a:ext cx="4656666" cy="35056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solidFill>
                    <a:schemeClr val="tx1"/>
                  </a:solidFill>
                </a:ln>
                <a:solidFill>
                  <a:schemeClr val="accent2">
                    <a:lumMod val="40000"/>
                    <a:lumOff val="60000"/>
                  </a:schemeClr>
                </a:solidFill>
                <a:effectLst>
                  <a:outerShdw blurRad="38100" dist="38100" dir="2700000" algn="tl">
                    <a:srgbClr val="000000">
                      <a:alpha val="43137"/>
                    </a:srgbClr>
                  </a:outerShdw>
                </a:effectLst>
                <a:uLnTx/>
                <a:uFillTx/>
                <a:latin typeface="Trebuchet MS"/>
                <a:ea typeface="+mj-ea"/>
                <a:cs typeface="+mj-cs"/>
              </a:rPr>
              <a:t>State Institutional Claims for Damages Caused by Shelter or Foster Child</a:t>
            </a:r>
            <a:endParaRPr kumimoji="0" lang="en-US" sz="3600" b="1" i="0" u="none" strike="noStrike" kern="1200" cap="none" spc="0" normalizeH="0" baseline="0" noProof="0">
              <a:ln>
                <a:solidFill>
                  <a:schemeClr val="tx1"/>
                </a:solidFill>
              </a:ln>
              <a:solidFill>
                <a:schemeClr val="accent2">
                  <a:lumMod val="40000"/>
                  <a:lumOff val="60000"/>
                </a:schemeClr>
              </a:solidFill>
              <a:effectLst>
                <a:outerShdw blurRad="38100" dist="38100" dir="2700000" algn="tl">
                  <a:srgbClr val="000000">
                    <a:alpha val="43137"/>
                  </a:srgbClr>
                </a:outerShdw>
              </a:effectLst>
              <a:uLnTx/>
              <a:uFillTx/>
              <a:latin typeface="Trebuchet MS"/>
              <a:ea typeface="+mj-ea"/>
              <a:cs typeface="+mj-cs"/>
            </a:endParaRPr>
          </a:p>
        </p:txBody>
      </p:sp>
      <p:sp>
        <p:nvSpPr>
          <p:cNvPr id="15" name="TextBox 14">
            <a:extLst>
              <a:ext uri="{FF2B5EF4-FFF2-40B4-BE49-F238E27FC236}">
                <a16:creationId xmlns:a16="http://schemas.microsoft.com/office/drawing/2014/main" id="{3986C15A-8834-4A11-8665-B8085193505E}"/>
              </a:ext>
            </a:extLst>
          </p:cNvPr>
          <p:cNvSpPr txBox="1"/>
          <p:nvPr/>
        </p:nvSpPr>
        <p:spPr>
          <a:xfrm>
            <a:off x="72097" y="4104583"/>
            <a:ext cx="4656670" cy="646331"/>
          </a:xfrm>
          <a:prstGeom prst="rect">
            <a:avLst/>
          </a:prstGeom>
          <a:noFill/>
        </p:spPr>
        <p:txBody>
          <a:bodyPr wrap="square">
            <a:spAutoFit/>
          </a:bodyPr>
          <a:lstStyle/>
          <a:p>
            <a:pPr algn="ctr"/>
            <a:r>
              <a:rPr lang="en-US">
                <a:solidFill>
                  <a:prstClr val="black"/>
                </a:solidFill>
                <a:latin typeface="Avenir Next LT Pro" panose="020B0504020202020204" pitchFamily="34" charset="0"/>
              </a:rPr>
              <a:t>CFOP 170-16, Chapter 4</a:t>
            </a:r>
          </a:p>
          <a:p>
            <a:pPr algn="ctr"/>
            <a:r>
              <a:rPr lang="en-US">
                <a:solidFill>
                  <a:prstClr val="black"/>
                </a:solidFill>
                <a:latin typeface="Avenir Next LT Pro" panose="020B0504020202020204" pitchFamily="34" charset="0"/>
              </a:rPr>
              <a:t>Replaces CFOP 175-60 </a:t>
            </a:r>
            <a:endParaRPr lang="en-US">
              <a:solidFill>
                <a:prstClr val="white"/>
              </a:solidFill>
              <a:latin typeface="Avenir Next LT Pro" panose="020B0504020202020204" pitchFamily="34" charset="0"/>
            </a:endParaRPr>
          </a:p>
        </p:txBody>
      </p:sp>
      <p:pic>
        <p:nvPicPr>
          <p:cNvPr id="7" name="Picture 6" descr="Shape, icon&#10;&#10;Description automatically generated">
            <a:extLst>
              <a:ext uri="{FF2B5EF4-FFF2-40B4-BE49-F238E27FC236}">
                <a16:creationId xmlns:a16="http://schemas.microsoft.com/office/drawing/2014/main" id="{13C1C412-DA12-45DC-84C2-E78FBC49F93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66713" y="3189887"/>
            <a:ext cx="4367927" cy="2852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Content Placeholder 8">
            <a:extLst>
              <a:ext uri="{FF2B5EF4-FFF2-40B4-BE49-F238E27FC236}">
                <a16:creationId xmlns:a16="http://schemas.microsoft.com/office/drawing/2014/main" id="{5F0C68FB-C086-440A-83B1-F4C8059B2AFD}"/>
              </a:ext>
            </a:extLst>
          </p:cNvPr>
          <p:cNvSpPr>
            <a:spLocks noGrp="1"/>
          </p:cNvSpPr>
          <p:nvPr>
            <p:ph idx="1"/>
          </p:nvPr>
        </p:nvSpPr>
        <p:spPr>
          <a:xfrm>
            <a:off x="4976813" y="1212206"/>
            <a:ext cx="6387326" cy="1673755"/>
          </a:xfrm>
        </p:spPr>
        <p:txBody>
          <a:bodyPr>
            <a:normAutofit/>
          </a:bodyPr>
          <a:lstStyle/>
          <a:p>
            <a:pPr marL="0" lvl="0" indent="0">
              <a:buNone/>
            </a:pPr>
            <a:r>
              <a:rPr lang="en-US" sz="2400">
                <a:latin typeface="Avenir Next LT Pro" panose="020B0504020202020204" pitchFamily="34" charset="0"/>
              </a:rPr>
              <a:t>In the event the claim is denied by the Office of the Attorney General and the claimant requests a 120 hearing, the Child Welfare Professional must attend the hearing. </a:t>
            </a:r>
          </a:p>
        </p:txBody>
      </p:sp>
    </p:spTree>
    <p:extLst>
      <p:ext uri="{BB962C8B-B14F-4D97-AF65-F5344CB8AC3E}">
        <p14:creationId xmlns:p14="http://schemas.microsoft.com/office/powerpoint/2010/main" val="37710395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D6BC9EB-F181-48AB-BCA2-3D1DB20D2D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6F5132-2C60-439B-90A5-11CA18A3A1BD}"/>
              </a:ext>
            </a:extLst>
          </p:cNvPr>
          <p:cNvSpPr>
            <a:spLocks noGrp="1"/>
          </p:cNvSpPr>
          <p:nvPr>
            <p:ph type="ctrTitle"/>
          </p:nvPr>
        </p:nvSpPr>
        <p:spPr>
          <a:xfrm>
            <a:off x="1507066" y="999460"/>
            <a:ext cx="5698067" cy="4479852"/>
          </a:xfrm>
        </p:spPr>
        <p:txBody>
          <a:bodyPr anchor="ctr">
            <a:normAutofit/>
          </a:bodyPr>
          <a:lstStyle/>
          <a:p>
            <a:r>
              <a:rPr lang="en-US" sz="6000" b="1">
                <a:ln>
                  <a:solidFill>
                    <a:schemeClr val="tx1"/>
                  </a:solidFill>
                </a:ln>
              </a:rPr>
              <a:t>Notifications</a:t>
            </a:r>
          </a:p>
        </p:txBody>
      </p:sp>
      <p:sp>
        <p:nvSpPr>
          <p:cNvPr id="3" name="Subtitle 2">
            <a:extLst>
              <a:ext uri="{FF2B5EF4-FFF2-40B4-BE49-F238E27FC236}">
                <a16:creationId xmlns:a16="http://schemas.microsoft.com/office/drawing/2014/main" id="{C06F4A3B-0BC1-48D1-A9E3-65A72C92D6EA}"/>
              </a:ext>
            </a:extLst>
          </p:cNvPr>
          <p:cNvSpPr>
            <a:spLocks noGrp="1"/>
          </p:cNvSpPr>
          <p:nvPr>
            <p:ph type="subTitle" idx="1"/>
          </p:nvPr>
        </p:nvSpPr>
        <p:spPr>
          <a:xfrm>
            <a:off x="7715458" y="2736005"/>
            <a:ext cx="3123620" cy="1006761"/>
          </a:xfrm>
        </p:spPr>
        <p:txBody>
          <a:bodyPr anchor="ctr">
            <a:normAutofit/>
          </a:bodyPr>
          <a:lstStyle/>
          <a:p>
            <a:pPr algn="l"/>
            <a:r>
              <a:rPr lang="en-US">
                <a:solidFill>
                  <a:schemeClr val="accent1"/>
                </a:solidFill>
                <a:latin typeface="Avenir Next LT Pro" panose="020B0504020202020204" pitchFamily="34" charset="0"/>
              </a:rPr>
              <a:t>39.301, F.S.</a:t>
            </a:r>
          </a:p>
        </p:txBody>
      </p:sp>
      <p:sp>
        <p:nvSpPr>
          <p:cNvPr id="10" name="Isosceles Triangle 9">
            <a:extLst>
              <a:ext uri="{FF2B5EF4-FFF2-40B4-BE49-F238E27FC236}">
                <a16:creationId xmlns:a16="http://schemas.microsoft.com/office/drawing/2014/main" id="{D33AAA80-39DC-4020-9BFF-0718F35C7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C9C5D90B-7EE3-4D26-AB7D-A5A3A6E1120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1177F295-741F-4EFF-B0CA-BE69295ADA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906872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Google Shape;811;p36">
            <a:extLst>
              <a:ext uri="{FF2B5EF4-FFF2-40B4-BE49-F238E27FC236}">
                <a16:creationId xmlns:a16="http://schemas.microsoft.com/office/drawing/2014/main" id="{7680510C-9B6E-4EF3-91A8-D564125BAECD}"/>
              </a:ext>
            </a:extLst>
          </p:cNvPr>
          <p:cNvSpPr/>
          <p:nvPr/>
        </p:nvSpPr>
        <p:spPr>
          <a:xfrm>
            <a:off x="1029001" y="720045"/>
            <a:ext cx="894013" cy="774191"/>
          </a:xfrm>
          <a:custGeom>
            <a:avLst/>
            <a:gdLst/>
            <a:ahLst/>
            <a:cxnLst/>
            <a:rect l="l" t="t" r="r" b="b"/>
            <a:pathLst>
              <a:path w="9384" h="8126" extrusionOk="0">
                <a:moveTo>
                  <a:pt x="6810" y="393"/>
                </a:moveTo>
                <a:lnTo>
                  <a:pt x="8929" y="4062"/>
                </a:lnTo>
                <a:lnTo>
                  <a:pt x="6810" y="7732"/>
                </a:lnTo>
                <a:lnTo>
                  <a:pt x="2574" y="7732"/>
                </a:lnTo>
                <a:lnTo>
                  <a:pt x="455" y="4062"/>
                </a:lnTo>
                <a:lnTo>
                  <a:pt x="2574" y="393"/>
                </a:lnTo>
                <a:close/>
                <a:moveTo>
                  <a:pt x="2347" y="0"/>
                </a:moveTo>
                <a:lnTo>
                  <a:pt x="1" y="4062"/>
                </a:lnTo>
                <a:lnTo>
                  <a:pt x="2347" y="8126"/>
                </a:lnTo>
                <a:lnTo>
                  <a:pt x="7037" y="8126"/>
                </a:lnTo>
                <a:lnTo>
                  <a:pt x="9383" y="4062"/>
                </a:lnTo>
                <a:lnTo>
                  <a:pt x="7037"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TextBox 120">
            <a:extLst>
              <a:ext uri="{FF2B5EF4-FFF2-40B4-BE49-F238E27FC236}">
                <a16:creationId xmlns:a16="http://schemas.microsoft.com/office/drawing/2014/main" id="{634FFA67-358F-4C59-B0BA-900CA0B41B4B}"/>
              </a:ext>
            </a:extLst>
          </p:cNvPr>
          <p:cNvSpPr txBox="1"/>
          <p:nvPr/>
        </p:nvSpPr>
        <p:spPr>
          <a:xfrm>
            <a:off x="3790506" y="5029962"/>
            <a:ext cx="8134924" cy="461665"/>
          </a:xfrm>
          <a:prstGeom prst="rect">
            <a:avLst/>
          </a:prstGeom>
          <a:noFill/>
        </p:spPr>
        <p:txBody>
          <a:bodyPr wrap="square">
            <a:spAutoFit/>
          </a:bodyPr>
          <a:lstStyle/>
          <a:p>
            <a:pPr marR="0" lvl="0" algn="l" defTabSz="457200" rtl="0" eaLnBrk="1" fontAlgn="auto" latinLnBrk="0" hangingPunct="1">
              <a:lnSpc>
                <a:spcPct val="100000"/>
              </a:lnSpc>
              <a:spcBef>
                <a:spcPts val="1000"/>
              </a:spcBef>
              <a:spcAft>
                <a:spcPts val="0"/>
              </a:spcAft>
              <a:buClr>
                <a:srgbClr val="5FCBEF"/>
              </a:buClr>
              <a:buSzPct val="80000"/>
              <a:tabLst/>
              <a:defRPr/>
            </a:pPr>
            <a:r>
              <a:rPr kumimoji="0" lang="en-US" sz="24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Notification to CLS to prompt court notification </a:t>
            </a:r>
          </a:p>
        </p:txBody>
      </p:sp>
      <p:sp>
        <p:nvSpPr>
          <p:cNvPr id="159" name="TextBox 158">
            <a:extLst>
              <a:ext uri="{FF2B5EF4-FFF2-40B4-BE49-F238E27FC236}">
                <a16:creationId xmlns:a16="http://schemas.microsoft.com/office/drawing/2014/main" id="{D4DA3BDE-3316-48FC-8F91-6325F247B630}"/>
              </a:ext>
            </a:extLst>
          </p:cNvPr>
          <p:cNvSpPr txBox="1"/>
          <p:nvPr/>
        </p:nvSpPr>
        <p:spPr>
          <a:xfrm>
            <a:off x="3698322" y="533121"/>
            <a:ext cx="7954665" cy="1569660"/>
          </a:xfrm>
          <a:prstGeom prst="rect">
            <a:avLst/>
          </a:prstGeom>
          <a:noFill/>
        </p:spPr>
        <p:txBody>
          <a:bodyPr wrap="square">
            <a:spAutoFit/>
          </a:bodyPr>
          <a:lstStyle/>
          <a:p>
            <a:pPr marR="0" lvl="0" algn="l" defTabSz="457200" rtl="0" eaLnBrk="1" fontAlgn="auto" latinLnBrk="0" hangingPunct="1">
              <a:lnSpc>
                <a:spcPct val="100000"/>
              </a:lnSpc>
              <a:spcBef>
                <a:spcPts val="1000"/>
              </a:spcBef>
              <a:spcAft>
                <a:spcPts val="0"/>
              </a:spcAft>
              <a:buClr>
                <a:srgbClr val="5FCBEF"/>
              </a:buClr>
              <a:buSzPct val="80000"/>
              <a:tabLst/>
              <a:defRPr/>
            </a:pPr>
            <a:r>
              <a:rPr kumimoji="0" lang="en-US" sz="24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The department shall promptly notify the court of any report to the central abuse hotline that is accepted for a protective investigation and involves a child over whom the court has jurisdiction</a:t>
            </a:r>
          </a:p>
        </p:txBody>
      </p:sp>
      <p:sp>
        <p:nvSpPr>
          <p:cNvPr id="160" name="TextBox 159">
            <a:extLst>
              <a:ext uri="{FF2B5EF4-FFF2-40B4-BE49-F238E27FC236}">
                <a16:creationId xmlns:a16="http://schemas.microsoft.com/office/drawing/2014/main" id="{2E7CC276-454A-4E24-9362-305B3E9391EC}"/>
              </a:ext>
            </a:extLst>
          </p:cNvPr>
          <p:cNvSpPr txBox="1"/>
          <p:nvPr/>
        </p:nvSpPr>
        <p:spPr>
          <a:xfrm>
            <a:off x="3812728" y="2558088"/>
            <a:ext cx="7546494" cy="830997"/>
          </a:xfrm>
          <a:prstGeom prst="rect">
            <a:avLst/>
          </a:prstGeom>
          <a:noFill/>
        </p:spPr>
        <p:txBody>
          <a:bodyPr wrap="square">
            <a:spAutoFit/>
          </a:bodyPr>
          <a:lstStyle/>
          <a:p>
            <a:pPr marR="0" lvl="0" algn="l" defTabSz="457200" rtl="0" eaLnBrk="1" fontAlgn="auto" latinLnBrk="0" hangingPunct="1">
              <a:lnSpc>
                <a:spcPct val="100000"/>
              </a:lnSpc>
              <a:spcBef>
                <a:spcPts val="1000"/>
              </a:spcBef>
              <a:spcAft>
                <a:spcPts val="0"/>
              </a:spcAft>
              <a:buClr>
                <a:srgbClr val="5FCBEF"/>
              </a:buClr>
              <a:buSzPct val="80000"/>
              <a:tabLst/>
              <a:defRPr/>
            </a:pPr>
            <a:r>
              <a:rPr kumimoji="0" lang="en-US" sz="24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Notification of calls to the Hotline that does not warrant an investigation (screened out)</a:t>
            </a:r>
            <a:endParaRPr lang="en-US" sz="2400">
              <a:solidFill>
                <a:prstClr val="black">
                  <a:lumMod val="75000"/>
                  <a:lumOff val="25000"/>
                </a:prstClr>
              </a:solidFill>
              <a:latin typeface="Avenir Next LT Pro" panose="020B0504020202020204" pitchFamily="34" charset="0"/>
            </a:endParaRPr>
          </a:p>
        </p:txBody>
      </p:sp>
      <p:sp>
        <p:nvSpPr>
          <p:cNvPr id="20" name="Arrow: Striped Right 19">
            <a:extLst>
              <a:ext uri="{FF2B5EF4-FFF2-40B4-BE49-F238E27FC236}">
                <a16:creationId xmlns:a16="http://schemas.microsoft.com/office/drawing/2014/main" id="{7759668B-3664-4185-91DC-B74C1001554C}"/>
              </a:ext>
            </a:extLst>
          </p:cNvPr>
          <p:cNvSpPr>
            <a:spLocks noChangeAspect="1"/>
          </p:cNvSpPr>
          <p:nvPr/>
        </p:nvSpPr>
        <p:spPr>
          <a:xfrm>
            <a:off x="2230350" y="577047"/>
            <a:ext cx="1332440" cy="1106263"/>
          </a:xfrm>
          <a:prstGeom prst="striped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Arrow: Striped Right 160">
            <a:extLst>
              <a:ext uri="{FF2B5EF4-FFF2-40B4-BE49-F238E27FC236}">
                <a16:creationId xmlns:a16="http://schemas.microsoft.com/office/drawing/2014/main" id="{DA520BEA-2202-497E-952B-A3B7FB6710B1}"/>
              </a:ext>
            </a:extLst>
          </p:cNvPr>
          <p:cNvSpPr>
            <a:spLocks noChangeAspect="1"/>
          </p:cNvSpPr>
          <p:nvPr/>
        </p:nvSpPr>
        <p:spPr>
          <a:xfrm>
            <a:off x="2188744" y="2558088"/>
            <a:ext cx="1332440" cy="1106263"/>
          </a:xfrm>
          <a:prstGeom prst="strip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Arrow: Striped Right 161">
            <a:extLst>
              <a:ext uri="{FF2B5EF4-FFF2-40B4-BE49-F238E27FC236}">
                <a16:creationId xmlns:a16="http://schemas.microsoft.com/office/drawing/2014/main" id="{88E0AB89-1DAF-4F44-BBB6-F9E3A977C8B3}"/>
              </a:ext>
            </a:extLst>
          </p:cNvPr>
          <p:cNvSpPr>
            <a:spLocks noChangeAspect="1"/>
          </p:cNvSpPr>
          <p:nvPr/>
        </p:nvSpPr>
        <p:spPr>
          <a:xfrm>
            <a:off x="2239911" y="5029962"/>
            <a:ext cx="1321524" cy="1106263"/>
          </a:xfrm>
          <a:prstGeom prst="striped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CED3263D-543A-4D34-AE56-067D5781C767}"/>
              </a:ext>
            </a:extLst>
          </p:cNvPr>
          <p:cNvSpPr txBox="1"/>
          <p:nvPr/>
        </p:nvSpPr>
        <p:spPr>
          <a:xfrm>
            <a:off x="3812728" y="3340692"/>
            <a:ext cx="7400704" cy="1328569"/>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1000"/>
              </a:spcBef>
              <a:spcAft>
                <a:spcPts val="0"/>
              </a:spcAft>
              <a:buClr>
                <a:schemeClr val="accent2"/>
              </a:buClr>
              <a:buSzPct val="80000"/>
              <a:buFont typeface="Wingdings" panose="05000000000000000000" pitchFamily="2" charset="2"/>
              <a:buChar char="§"/>
              <a:tabLst/>
              <a:defRPr/>
            </a:pPr>
            <a:r>
              <a:rPr kumimoji="0" lang="en-US"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Case Management should review the intake</a:t>
            </a:r>
            <a:r>
              <a:rPr lang="en-US">
                <a:solidFill>
                  <a:prstClr val="black">
                    <a:lumMod val="75000"/>
                    <a:lumOff val="25000"/>
                  </a:prstClr>
                </a:solidFill>
                <a:latin typeface="Avenir Next LT Pro" panose="020B0504020202020204" pitchFamily="34" charset="0"/>
              </a:rPr>
              <a:t> </a:t>
            </a:r>
            <a:r>
              <a:rPr kumimoji="0" lang="en-US"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and assess if follow-up is needed or determine if there are any potential safety concerns.</a:t>
            </a:r>
          </a:p>
          <a:p>
            <a:pPr marL="285750" marR="0" lvl="0" indent="-285750" algn="l" defTabSz="457200" rtl="0" eaLnBrk="1" fontAlgn="auto" latinLnBrk="0" hangingPunct="1">
              <a:lnSpc>
                <a:spcPct val="100000"/>
              </a:lnSpc>
              <a:spcBef>
                <a:spcPts val="1000"/>
              </a:spcBef>
              <a:spcAft>
                <a:spcPts val="0"/>
              </a:spcAft>
              <a:buClr>
                <a:schemeClr val="accent2"/>
              </a:buClr>
              <a:buSzPct val="80000"/>
              <a:buFont typeface="Wingdings" panose="05000000000000000000" pitchFamily="2" charset="2"/>
              <a:buChar char="§"/>
              <a:tabLst/>
              <a:defRPr/>
            </a:pPr>
            <a:r>
              <a:rPr kumimoji="0" lang="en-US"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 Best practice to review within 1 business day. </a:t>
            </a:r>
            <a:endParaRPr lang="en-US">
              <a:solidFill>
                <a:prstClr val="black">
                  <a:lumMod val="75000"/>
                  <a:lumOff val="25000"/>
                </a:prstClr>
              </a:solidFill>
              <a:latin typeface="Avenir Next LT Pro" panose="020B0504020202020204" pitchFamily="34" charset="0"/>
            </a:endParaRPr>
          </a:p>
        </p:txBody>
      </p:sp>
      <p:sp>
        <p:nvSpPr>
          <p:cNvPr id="164" name="TextBox 163">
            <a:extLst>
              <a:ext uri="{FF2B5EF4-FFF2-40B4-BE49-F238E27FC236}">
                <a16:creationId xmlns:a16="http://schemas.microsoft.com/office/drawing/2014/main" id="{C3DE8F33-C71F-4EFA-A545-58560B5B1088}"/>
              </a:ext>
            </a:extLst>
          </p:cNvPr>
          <p:cNvSpPr txBox="1"/>
          <p:nvPr/>
        </p:nvSpPr>
        <p:spPr>
          <a:xfrm>
            <a:off x="3944452" y="5552197"/>
            <a:ext cx="6739590" cy="923330"/>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kumimoji="0" lang="en-US"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For cases in which supervision is terminated, and the courts retained jurisdiction, the CPI shall immediately notify managing attorney for the circuit </a:t>
            </a:r>
            <a:endParaRPr lang="en-US"/>
          </a:p>
        </p:txBody>
      </p:sp>
      <p:pic>
        <p:nvPicPr>
          <p:cNvPr id="165" name="Graphic 164" descr="Postit Notes 3 outline">
            <a:extLst>
              <a:ext uri="{FF2B5EF4-FFF2-40B4-BE49-F238E27FC236}">
                <a16:creationId xmlns:a16="http://schemas.microsoft.com/office/drawing/2014/main" id="{ED4EF620-512E-48F9-AF9D-6637631175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45679" y="636512"/>
            <a:ext cx="1106263" cy="1106263"/>
          </a:xfrm>
          <a:prstGeom prst="rect">
            <a:avLst/>
          </a:prstGeom>
        </p:spPr>
      </p:pic>
      <p:pic>
        <p:nvPicPr>
          <p:cNvPr id="169" name="Graphic 168" descr="Telephone outline">
            <a:extLst>
              <a:ext uri="{FF2B5EF4-FFF2-40B4-BE49-F238E27FC236}">
                <a16:creationId xmlns:a16="http://schemas.microsoft.com/office/drawing/2014/main" id="{87EEDF0B-1D93-424F-905C-EBC3C43128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69291" y="2561881"/>
            <a:ext cx="1098673" cy="1098673"/>
          </a:xfrm>
          <a:prstGeom prst="rect">
            <a:avLst/>
          </a:prstGeom>
        </p:spPr>
      </p:pic>
      <p:pic>
        <p:nvPicPr>
          <p:cNvPr id="173" name="Graphic 172" descr="Court outline">
            <a:extLst>
              <a:ext uri="{FF2B5EF4-FFF2-40B4-BE49-F238E27FC236}">
                <a16:creationId xmlns:a16="http://schemas.microsoft.com/office/drawing/2014/main" id="{1971BD26-686A-49AE-BC51-9A59042060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86933" y="4985560"/>
            <a:ext cx="1082348" cy="1082348"/>
          </a:xfrm>
          <a:prstGeom prst="rect">
            <a:avLst/>
          </a:prstGeom>
        </p:spPr>
      </p:pic>
      <p:sp>
        <p:nvSpPr>
          <p:cNvPr id="174" name="Rectangle 173">
            <a:extLst>
              <a:ext uri="{FF2B5EF4-FFF2-40B4-BE49-F238E27FC236}">
                <a16:creationId xmlns:a16="http://schemas.microsoft.com/office/drawing/2014/main" id="{E764714A-4408-47EA-9A62-41C8C2FEEC13}"/>
              </a:ext>
            </a:extLst>
          </p:cNvPr>
          <p:cNvSpPr/>
          <p:nvPr/>
        </p:nvSpPr>
        <p:spPr>
          <a:xfrm>
            <a:off x="953269" y="646329"/>
            <a:ext cx="1141549" cy="1106263"/>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AEEBA373-9FAB-4C5A-B55D-1FC3746322C2}"/>
              </a:ext>
            </a:extLst>
          </p:cNvPr>
          <p:cNvSpPr/>
          <p:nvPr/>
        </p:nvSpPr>
        <p:spPr>
          <a:xfrm>
            <a:off x="871529" y="2558087"/>
            <a:ext cx="1141549" cy="110626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BBA482BC-1763-4F04-94A5-6C17EDEC4E8A}"/>
              </a:ext>
            </a:extLst>
          </p:cNvPr>
          <p:cNvSpPr/>
          <p:nvPr/>
        </p:nvSpPr>
        <p:spPr>
          <a:xfrm>
            <a:off x="869291" y="4985560"/>
            <a:ext cx="1141549" cy="1106263"/>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a:extLst>
              <a:ext uri="{FF2B5EF4-FFF2-40B4-BE49-F238E27FC236}">
                <a16:creationId xmlns:a16="http://schemas.microsoft.com/office/drawing/2014/main" id="{6B2942DA-EB9E-4A0F-A4CA-02EE579A0372}"/>
              </a:ext>
            </a:extLst>
          </p:cNvPr>
          <p:cNvSpPr/>
          <p:nvPr/>
        </p:nvSpPr>
        <p:spPr>
          <a:xfrm rot="5400000">
            <a:off x="-3053937" y="3041904"/>
            <a:ext cx="6858000" cy="77419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Triangle 29">
            <a:extLst>
              <a:ext uri="{FF2B5EF4-FFF2-40B4-BE49-F238E27FC236}">
                <a16:creationId xmlns:a16="http://schemas.microsoft.com/office/drawing/2014/main" id="{22D97111-B416-4331-8923-6D06F281B403}"/>
              </a:ext>
            </a:extLst>
          </p:cNvPr>
          <p:cNvSpPr/>
          <p:nvPr/>
        </p:nvSpPr>
        <p:spPr>
          <a:xfrm rot="16200000">
            <a:off x="8334800" y="3000799"/>
            <a:ext cx="6940210" cy="77419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43247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Google Shape;811;p36">
            <a:extLst>
              <a:ext uri="{FF2B5EF4-FFF2-40B4-BE49-F238E27FC236}">
                <a16:creationId xmlns:a16="http://schemas.microsoft.com/office/drawing/2014/main" id="{7680510C-9B6E-4EF3-91A8-D564125BAECD}"/>
              </a:ext>
            </a:extLst>
          </p:cNvPr>
          <p:cNvSpPr/>
          <p:nvPr/>
        </p:nvSpPr>
        <p:spPr>
          <a:xfrm>
            <a:off x="1029001" y="720045"/>
            <a:ext cx="894013" cy="774191"/>
          </a:xfrm>
          <a:custGeom>
            <a:avLst/>
            <a:gdLst/>
            <a:ahLst/>
            <a:cxnLst/>
            <a:rect l="l" t="t" r="r" b="b"/>
            <a:pathLst>
              <a:path w="9384" h="8126" extrusionOk="0">
                <a:moveTo>
                  <a:pt x="6810" y="393"/>
                </a:moveTo>
                <a:lnTo>
                  <a:pt x="8929" y="4062"/>
                </a:lnTo>
                <a:lnTo>
                  <a:pt x="6810" y="7732"/>
                </a:lnTo>
                <a:lnTo>
                  <a:pt x="2574" y="7732"/>
                </a:lnTo>
                <a:lnTo>
                  <a:pt x="455" y="4062"/>
                </a:lnTo>
                <a:lnTo>
                  <a:pt x="2574" y="393"/>
                </a:lnTo>
                <a:close/>
                <a:moveTo>
                  <a:pt x="2347" y="0"/>
                </a:moveTo>
                <a:lnTo>
                  <a:pt x="1" y="4062"/>
                </a:lnTo>
                <a:lnTo>
                  <a:pt x="2347" y="8126"/>
                </a:lnTo>
                <a:lnTo>
                  <a:pt x="7037" y="8126"/>
                </a:lnTo>
                <a:lnTo>
                  <a:pt x="9383" y="4062"/>
                </a:lnTo>
                <a:lnTo>
                  <a:pt x="7037"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TextBox 158">
            <a:extLst>
              <a:ext uri="{FF2B5EF4-FFF2-40B4-BE49-F238E27FC236}">
                <a16:creationId xmlns:a16="http://schemas.microsoft.com/office/drawing/2014/main" id="{D4DA3BDE-3316-48FC-8F91-6325F247B630}"/>
              </a:ext>
            </a:extLst>
          </p:cNvPr>
          <p:cNvSpPr txBox="1"/>
          <p:nvPr/>
        </p:nvSpPr>
        <p:spPr>
          <a:xfrm>
            <a:off x="3570845" y="895674"/>
            <a:ext cx="6078493" cy="1236236"/>
          </a:xfrm>
          <a:prstGeom prst="rect">
            <a:avLst/>
          </a:prstGeom>
          <a:noFill/>
        </p:spPr>
        <p:txBody>
          <a:bodyPr wrap="square">
            <a:spAutoFit/>
          </a:bodyPr>
          <a:lstStyle/>
          <a:p>
            <a:pPr marR="0" lvl="0" algn="l" defTabSz="457200" rtl="0" eaLnBrk="1" fontAlgn="auto" latinLnBrk="0" hangingPunct="1">
              <a:lnSpc>
                <a:spcPct val="100000"/>
              </a:lnSpc>
              <a:spcBef>
                <a:spcPts val="1000"/>
              </a:spcBef>
              <a:spcAft>
                <a:spcPts val="0"/>
              </a:spcAft>
              <a:buClr>
                <a:srgbClr val="5FCBEF"/>
              </a:buClr>
              <a:buSzPct val="80000"/>
              <a:tabLst/>
              <a:defRPr/>
            </a:pPr>
            <a:r>
              <a:rPr kumimoji="0" lang="en-US" sz="24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Notification on new reports for cases in on-going services.</a:t>
            </a:r>
          </a:p>
          <a:p>
            <a:pPr marR="0" lvl="0" algn="l" defTabSz="457200" rtl="0" eaLnBrk="1" fontAlgn="auto" latinLnBrk="0" hangingPunct="1">
              <a:lnSpc>
                <a:spcPct val="100000"/>
              </a:lnSpc>
              <a:spcBef>
                <a:spcPts val="1000"/>
              </a:spcBef>
              <a:spcAft>
                <a:spcPts val="0"/>
              </a:spcAft>
              <a:buClr>
                <a:srgbClr val="5FCBEF"/>
              </a:buClr>
              <a:buSzPct val="80000"/>
              <a:tabLst/>
              <a:defRPr/>
            </a:pPr>
            <a:r>
              <a:rPr kumimoji="0" lang="en-US" sz="18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 </a:t>
            </a:r>
          </a:p>
        </p:txBody>
      </p:sp>
      <p:sp>
        <p:nvSpPr>
          <p:cNvPr id="160" name="TextBox 159">
            <a:extLst>
              <a:ext uri="{FF2B5EF4-FFF2-40B4-BE49-F238E27FC236}">
                <a16:creationId xmlns:a16="http://schemas.microsoft.com/office/drawing/2014/main" id="{2E7CC276-454A-4E24-9362-305B3E9391EC}"/>
              </a:ext>
            </a:extLst>
          </p:cNvPr>
          <p:cNvSpPr txBox="1"/>
          <p:nvPr/>
        </p:nvSpPr>
        <p:spPr>
          <a:xfrm>
            <a:off x="3731611" y="3411389"/>
            <a:ext cx="6589578" cy="461665"/>
          </a:xfrm>
          <a:prstGeom prst="rect">
            <a:avLst/>
          </a:prstGeom>
          <a:noFill/>
        </p:spPr>
        <p:txBody>
          <a:bodyPr wrap="square">
            <a:spAutoFit/>
          </a:bodyPr>
          <a:lstStyle/>
          <a:p>
            <a:pPr marR="0" lvl="0" algn="l" defTabSz="457200" rtl="0" eaLnBrk="1" fontAlgn="auto" latinLnBrk="0" hangingPunct="1">
              <a:lnSpc>
                <a:spcPct val="100000"/>
              </a:lnSpc>
              <a:spcBef>
                <a:spcPts val="1000"/>
              </a:spcBef>
              <a:spcAft>
                <a:spcPts val="0"/>
              </a:spcAft>
              <a:buClr>
                <a:srgbClr val="5FCBEF"/>
              </a:buClr>
              <a:buSzPct val="80000"/>
              <a:tabLst/>
              <a:defRPr/>
            </a:pPr>
            <a:r>
              <a:rPr kumimoji="0" lang="en-US" sz="2400"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Judicial Review Filing Notifications</a:t>
            </a:r>
          </a:p>
        </p:txBody>
      </p:sp>
      <p:sp>
        <p:nvSpPr>
          <p:cNvPr id="20" name="Arrow: Striped Right 19">
            <a:extLst>
              <a:ext uri="{FF2B5EF4-FFF2-40B4-BE49-F238E27FC236}">
                <a16:creationId xmlns:a16="http://schemas.microsoft.com/office/drawing/2014/main" id="{7759668B-3664-4185-91DC-B74C1001554C}"/>
              </a:ext>
            </a:extLst>
          </p:cNvPr>
          <p:cNvSpPr>
            <a:spLocks noChangeAspect="1"/>
          </p:cNvSpPr>
          <p:nvPr/>
        </p:nvSpPr>
        <p:spPr>
          <a:xfrm>
            <a:off x="2211900" y="1157671"/>
            <a:ext cx="1358945" cy="1106263"/>
          </a:xfrm>
          <a:prstGeom prst="striped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Arrow: Striped Right 160">
            <a:extLst>
              <a:ext uri="{FF2B5EF4-FFF2-40B4-BE49-F238E27FC236}">
                <a16:creationId xmlns:a16="http://schemas.microsoft.com/office/drawing/2014/main" id="{DA520BEA-2202-497E-952B-A3B7FB6710B1}"/>
              </a:ext>
            </a:extLst>
          </p:cNvPr>
          <p:cNvSpPr>
            <a:spLocks noChangeAspect="1"/>
          </p:cNvSpPr>
          <p:nvPr/>
        </p:nvSpPr>
        <p:spPr>
          <a:xfrm>
            <a:off x="2211900" y="3163143"/>
            <a:ext cx="1358945" cy="1106263"/>
          </a:xfrm>
          <a:prstGeom prst="stripedRightArrow">
            <a:avLst/>
          </a:prstGeom>
          <a:solidFill>
            <a:schemeClr val="accent1">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CED3263D-543A-4D34-AE56-067D5781C767}"/>
              </a:ext>
            </a:extLst>
          </p:cNvPr>
          <p:cNvSpPr txBox="1"/>
          <p:nvPr/>
        </p:nvSpPr>
        <p:spPr>
          <a:xfrm>
            <a:off x="3889001" y="3953542"/>
            <a:ext cx="6843168" cy="1477328"/>
          </a:xfrm>
          <a:prstGeom prst="rect">
            <a:avLst/>
          </a:prstGeom>
          <a:noFill/>
        </p:spPr>
        <p:txBody>
          <a:bodyPr wrap="square">
            <a:spAutoFit/>
          </a:bodyPr>
          <a:lstStyle/>
          <a:p>
            <a:pPr marL="285750" marR="0" lvl="0" indent="-285750" algn="l" defTabSz="457200" rtl="0" eaLnBrk="1" fontAlgn="auto" latinLnBrk="0" hangingPunct="1">
              <a:lnSpc>
                <a:spcPct val="100000"/>
              </a:lnSpc>
              <a:spcAft>
                <a:spcPts val="0"/>
              </a:spcAft>
              <a:buClr>
                <a:schemeClr val="accent2"/>
              </a:buClr>
              <a:buSzPct val="80000"/>
              <a:buFont typeface="Wingdings" panose="05000000000000000000" pitchFamily="2" charset="2"/>
              <a:buChar char="§"/>
              <a:tabLst/>
              <a:defRPr/>
            </a:pPr>
            <a:r>
              <a:rPr kumimoji="0" lang="en-US"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Upon data entry into FSFN by CLS of when the JR is due, an email notification will be sent to the assigned case manager associated with the case.</a:t>
            </a:r>
          </a:p>
          <a:p>
            <a:pPr marL="285750" marR="0" lvl="0" indent="-285750" algn="l" defTabSz="457200" rtl="0" eaLnBrk="1" fontAlgn="auto" latinLnBrk="0" hangingPunct="1">
              <a:lnSpc>
                <a:spcPct val="100000"/>
              </a:lnSpc>
              <a:spcAft>
                <a:spcPts val="0"/>
              </a:spcAft>
              <a:buClr>
                <a:schemeClr val="accent2"/>
              </a:buClr>
              <a:buSzPct val="80000"/>
              <a:buFont typeface="Wingdings" panose="05000000000000000000" pitchFamily="2" charset="2"/>
              <a:buChar char="§"/>
              <a:tabLst/>
              <a:defRPr/>
            </a:pPr>
            <a:r>
              <a:rPr kumimoji="0" lang="en-US"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This will prompt to begin the completion of the document.</a:t>
            </a:r>
          </a:p>
          <a:p>
            <a:pPr marL="285750" marR="0" lvl="0" indent="-285750" algn="l" defTabSz="457200" rtl="0" eaLnBrk="1" fontAlgn="auto" latinLnBrk="0" hangingPunct="1">
              <a:lnSpc>
                <a:spcPct val="100000"/>
              </a:lnSpc>
              <a:spcAft>
                <a:spcPts val="0"/>
              </a:spcAft>
              <a:buClr>
                <a:schemeClr val="accent2"/>
              </a:buClr>
              <a:buSzPct val="80000"/>
              <a:buFont typeface="Wingdings" panose="05000000000000000000" pitchFamily="2" charset="2"/>
              <a:buChar char="§"/>
              <a:tabLst/>
              <a:defRPr/>
            </a:pPr>
            <a:r>
              <a:rPr kumimoji="0" lang="en-US"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Additional notifications can be found through the ticklers </a:t>
            </a:r>
          </a:p>
        </p:txBody>
      </p:sp>
      <p:sp>
        <p:nvSpPr>
          <p:cNvPr id="174" name="Rectangle 173">
            <a:extLst>
              <a:ext uri="{FF2B5EF4-FFF2-40B4-BE49-F238E27FC236}">
                <a16:creationId xmlns:a16="http://schemas.microsoft.com/office/drawing/2014/main" id="{E764714A-4408-47EA-9A62-41C8C2FEEC13}"/>
              </a:ext>
            </a:extLst>
          </p:cNvPr>
          <p:cNvSpPr/>
          <p:nvPr/>
        </p:nvSpPr>
        <p:spPr>
          <a:xfrm>
            <a:off x="980621" y="1126854"/>
            <a:ext cx="1141549" cy="110626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AEEBA373-9FAB-4C5A-B55D-1FC3746322C2}"/>
              </a:ext>
            </a:extLst>
          </p:cNvPr>
          <p:cNvSpPr/>
          <p:nvPr/>
        </p:nvSpPr>
        <p:spPr>
          <a:xfrm>
            <a:off x="909585" y="3224509"/>
            <a:ext cx="1141549" cy="1106263"/>
          </a:xfrm>
          <a:prstGeom prst="rect">
            <a:avLst/>
          </a:prstGeom>
          <a:noFill/>
          <a:ln w="28575">
            <a:solidFill>
              <a:srgbClr val="17B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Postit Notes outline">
            <a:extLst>
              <a:ext uri="{FF2B5EF4-FFF2-40B4-BE49-F238E27FC236}">
                <a16:creationId xmlns:a16="http://schemas.microsoft.com/office/drawing/2014/main" id="{BDDE21B2-E086-4ED3-966B-3AADAB8F8A7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43815" y="1203941"/>
            <a:ext cx="1007319" cy="1007319"/>
          </a:xfrm>
          <a:prstGeom prst="rect">
            <a:avLst/>
          </a:prstGeom>
        </p:spPr>
      </p:pic>
      <p:sp>
        <p:nvSpPr>
          <p:cNvPr id="28" name="TextBox 27">
            <a:extLst>
              <a:ext uri="{FF2B5EF4-FFF2-40B4-BE49-F238E27FC236}">
                <a16:creationId xmlns:a16="http://schemas.microsoft.com/office/drawing/2014/main" id="{A2BC2128-F4EF-487A-A21F-E43AE22F36BD}"/>
              </a:ext>
            </a:extLst>
          </p:cNvPr>
          <p:cNvSpPr txBox="1"/>
          <p:nvPr/>
        </p:nvSpPr>
        <p:spPr>
          <a:xfrm>
            <a:off x="3963646" y="1739717"/>
            <a:ext cx="6346456" cy="1477328"/>
          </a:xfrm>
          <a:prstGeom prst="rect">
            <a:avLst/>
          </a:prstGeom>
          <a:noFill/>
        </p:spPr>
        <p:txBody>
          <a:bodyPr wrap="square">
            <a:spAutoFit/>
          </a:bodyPr>
          <a:lstStyle/>
          <a:p>
            <a:pPr marL="285750" marR="0" lvl="0" indent="-285750" algn="l" defTabSz="457200" rtl="0" eaLnBrk="1" fontAlgn="auto" latinLnBrk="0" hangingPunct="1">
              <a:lnSpc>
                <a:spcPct val="100000"/>
              </a:lnSpc>
              <a:spcAft>
                <a:spcPts val="0"/>
              </a:spcAft>
              <a:buClr>
                <a:schemeClr val="accent6"/>
              </a:buClr>
              <a:buSzPct val="80000"/>
              <a:buFont typeface="Wingdings" panose="05000000000000000000" pitchFamily="2" charset="2"/>
              <a:buChar char="§"/>
              <a:tabLst/>
              <a:defRPr/>
            </a:pPr>
            <a:r>
              <a:rPr kumimoji="0" lang="en-US"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CPI’s must immediately contact the case manager and the assigned CLS attorney on a child or victim for whom the courts have jurisdiction. </a:t>
            </a:r>
          </a:p>
          <a:p>
            <a:pPr marL="285750" marR="0" lvl="0" indent="-285750" algn="l" defTabSz="457200" rtl="0" eaLnBrk="1" fontAlgn="auto" latinLnBrk="0" hangingPunct="1">
              <a:lnSpc>
                <a:spcPct val="100000"/>
              </a:lnSpc>
              <a:spcAft>
                <a:spcPts val="0"/>
              </a:spcAft>
              <a:buClr>
                <a:schemeClr val="accent6"/>
              </a:buClr>
              <a:buSzPct val="80000"/>
              <a:buFont typeface="Wingdings" panose="05000000000000000000" pitchFamily="2" charset="2"/>
              <a:buChar char="§"/>
              <a:tabLst/>
              <a:defRPr/>
            </a:pPr>
            <a:r>
              <a:rPr kumimoji="0" lang="en-US" b="0" i="0" u="none" strike="noStrike" kern="1200" cap="none" spc="0" normalizeH="0" baseline="0" noProof="0">
                <a:ln>
                  <a:noFill/>
                </a:ln>
                <a:solidFill>
                  <a:prstClr val="black">
                    <a:lumMod val="75000"/>
                    <a:lumOff val="25000"/>
                  </a:prstClr>
                </a:solidFill>
                <a:effectLst/>
                <a:uLnTx/>
                <a:uFillTx/>
                <a:latin typeface="Avenir Next LT Pro" panose="020B0504020202020204" pitchFamily="34" charset="0"/>
                <a:ea typeface="+mn-ea"/>
                <a:cs typeface="+mn-cs"/>
              </a:rPr>
              <a:t>Collaboration for both CPI and Case Management are required. </a:t>
            </a:r>
          </a:p>
        </p:txBody>
      </p:sp>
      <p:pic>
        <p:nvPicPr>
          <p:cNvPr id="4" name="Graphic 3" descr="Email outline">
            <a:extLst>
              <a:ext uri="{FF2B5EF4-FFF2-40B4-BE49-F238E27FC236}">
                <a16:creationId xmlns:a16="http://schemas.microsoft.com/office/drawing/2014/main" id="{42AF17F4-69D6-41DF-A5FF-E63D261AFEF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38513" y="3217045"/>
            <a:ext cx="1041324" cy="1041324"/>
          </a:xfrm>
          <a:prstGeom prst="rect">
            <a:avLst/>
          </a:prstGeom>
        </p:spPr>
      </p:pic>
      <p:sp>
        <p:nvSpPr>
          <p:cNvPr id="26" name="Right Triangle 25">
            <a:extLst>
              <a:ext uri="{FF2B5EF4-FFF2-40B4-BE49-F238E27FC236}">
                <a16:creationId xmlns:a16="http://schemas.microsoft.com/office/drawing/2014/main" id="{98E53443-1D63-4D00-B5EF-FC5D2B42DAE2}"/>
              </a:ext>
            </a:extLst>
          </p:cNvPr>
          <p:cNvSpPr/>
          <p:nvPr/>
        </p:nvSpPr>
        <p:spPr>
          <a:xfrm rot="5400000">
            <a:off x="-3053937" y="3041904"/>
            <a:ext cx="6858000" cy="77419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Triangle 26">
            <a:extLst>
              <a:ext uri="{FF2B5EF4-FFF2-40B4-BE49-F238E27FC236}">
                <a16:creationId xmlns:a16="http://schemas.microsoft.com/office/drawing/2014/main" id="{00E16984-B3FA-4409-99D4-761884AC67C1}"/>
              </a:ext>
            </a:extLst>
          </p:cNvPr>
          <p:cNvSpPr/>
          <p:nvPr/>
        </p:nvSpPr>
        <p:spPr>
          <a:xfrm rot="16200000">
            <a:off x="8334800" y="3000799"/>
            <a:ext cx="6940210" cy="77419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81367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A3AF61-6B77-439B-8250-EADE151517BB}"/>
              </a:ext>
            </a:extLst>
          </p:cNvPr>
          <p:cNvPicPr>
            <a:picLocks noChangeAspect="1"/>
          </p:cNvPicPr>
          <p:nvPr/>
        </p:nvPicPr>
        <p:blipFill rotWithShape="1">
          <a:blip r:embed="rId4"/>
          <a:srcRect l="41201" r="41038" b="1"/>
          <a:stretch/>
        </p:blipFill>
        <p:spPr>
          <a:xfrm>
            <a:off x="4269854" y="-8467"/>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extBox 5"/>
          <p:cNvSpPr txBox="1"/>
          <p:nvPr/>
        </p:nvSpPr>
        <p:spPr>
          <a:xfrm>
            <a:off x="863600" y="1470546"/>
            <a:ext cx="4088190" cy="3916908"/>
          </a:xfrm>
          <a:prstGeom prst="rect">
            <a:avLst/>
          </a:prstGeom>
        </p:spPr>
        <p:txBody>
          <a:bodyPr vert="horz" lIns="91440" tIns="45720" rIns="91440" bIns="45720" rtlCol="0" anchor="ctr">
            <a:normAutofit/>
          </a:bodyPr>
          <a:lstStyle/>
          <a:p>
            <a:pPr algn="ctr">
              <a:spcBef>
                <a:spcPct val="0"/>
              </a:spcBef>
              <a:spcAft>
                <a:spcPts val="600"/>
              </a:spcAft>
            </a:pPr>
            <a:r>
              <a:rPr lang="en-US" sz="8000" b="1" spc="-150">
                <a:ln>
                  <a:solidFill>
                    <a:schemeClr val="tx2">
                      <a:lumMod val="50000"/>
                    </a:schemeClr>
                  </a:solidFill>
                </a:ln>
                <a:solidFill>
                  <a:schemeClr val="accent1"/>
                </a:solidFill>
                <a:effectLst>
                  <a:outerShdw blurRad="38100" dist="38100" dir="2700000" algn="tl">
                    <a:srgbClr val="000000">
                      <a:alpha val="43137"/>
                    </a:srgbClr>
                  </a:outerShdw>
                </a:effectLst>
                <a:latin typeface="+mj-lt"/>
                <a:ea typeface="+mj-ea"/>
                <a:cs typeface="+mj-cs"/>
              </a:rPr>
              <a:t>Other FSFN</a:t>
            </a:r>
          </a:p>
          <a:p>
            <a:pPr algn="ctr">
              <a:spcBef>
                <a:spcPct val="0"/>
              </a:spcBef>
              <a:spcAft>
                <a:spcPts val="600"/>
              </a:spcAft>
            </a:pPr>
            <a:r>
              <a:rPr lang="en-US" sz="8000" b="1" spc="-150">
                <a:ln>
                  <a:solidFill>
                    <a:schemeClr val="tx2">
                      <a:lumMod val="50000"/>
                    </a:schemeClr>
                  </a:solidFill>
                </a:ln>
                <a:solidFill>
                  <a:schemeClr val="accent1"/>
                </a:solidFill>
                <a:effectLst>
                  <a:outerShdw blurRad="38100" dist="38100" dir="2700000" algn="tl">
                    <a:srgbClr val="000000">
                      <a:alpha val="43137"/>
                    </a:srgbClr>
                  </a:outerShdw>
                </a:effectLst>
                <a:latin typeface="+mj-lt"/>
                <a:ea typeface="+mj-ea"/>
                <a:cs typeface="+mj-cs"/>
              </a:rPr>
              <a:t>Changes</a:t>
            </a:r>
          </a:p>
        </p:txBody>
      </p:sp>
    </p:spTree>
    <p:custDataLst>
      <p:tags r:id="rId1"/>
    </p:custDataLst>
    <p:extLst>
      <p:ext uri="{BB962C8B-B14F-4D97-AF65-F5344CB8AC3E}">
        <p14:creationId xmlns:p14="http://schemas.microsoft.com/office/powerpoint/2010/main" val="22704157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2704DCC4-5820-49EE-9986-D2FFDB1B4435}"/>
              </a:ext>
            </a:extLst>
          </p:cNvPr>
          <p:cNvSpPr>
            <a:spLocks noGrp="1"/>
          </p:cNvSpPr>
          <p:nvPr>
            <p:ph type="title"/>
          </p:nvPr>
        </p:nvSpPr>
        <p:spPr>
          <a:xfrm>
            <a:off x="641768" y="21888"/>
            <a:ext cx="10671541" cy="1320800"/>
          </a:xfrm>
        </p:spPr>
        <p:txBody>
          <a:bodyPr anchor="ctr">
            <a:normAutofit/>
          </a:bodyPr>
          <a:lstStyle/>
          <a:p>
            <a:pPr algn="ctr"/>
            <a:r>
              <a:rPr lang="en-US" sz="54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SemiBold" panose="00000700000000000000" pitchFamily="2" charset="0"/>
              </a:rPr>
              <a:t>Family Made Arrangement</a:t>
            </a:r>
            <a:endParaRPr lang="en-US" sz="5400"/>
          </a:p>
        </p:txBody>
      </p:sp>
      <p:grpSp>
        <p:nvGrpSpPr>
          <p:cNvPr id="2" name="Group 1">
            <a:extLst>
              <a:ext uri="{FF2B5EF4-FFF2-40B4-BE49-F238E27FC236}">
                <a16:creationId xmlns:a16="http://schemas.microsoft.com/office/drawing/2014/main" id="{E9F14427-7939-4EF5-9C3D-CE17E904B258}"/>
              </a:ext>
            </a:extLst>
          </p:cNvPr>
          <p:cNvGrpSpPr/>
          <p:nvPr/>
        </p:nvGrpSpPr>
        <p:grpSpPr>
          <a:xfrm>
            <a:off x="148266" y="1285312"/>
            <a:ext cx="10112285" cy="5455776"/>
            <a:chOff x="148266" y="1285312"/>
            <a:chExt cx="10112285" cy="5455776"/>
          </a:xfrm>
        </p:grpSpPr>
        <p:pic>
          <p:nvPicPr>
            <p:cNvPr id="3" name="Picture 2">
              <a:extLst>
                <a:ext uri="{FF2B5EF4-FFF2-40B4-BE49-F238E27FC236}">
                  <a16:creationId xmlns:a16="http://schemas.microsoft.com/office/drawing/2014/main" id="{3CF8E86D-1C5B-4892-A93C-D39616517F0D}"/>
                </a:ext>
              </a:extLst>
            </p:cNvPr>
            <p:cNvPicPr>
              <a:picLocks noChangeAspect="1"/>
            </p:cNvPicPr>
            <p:nvPr/>
          </p:nvPicPr>
          <p:blipFill>
            <a:blip r:embed="rId4"/>
            <a:stretch>
              <a:fillRect/>
            </a:stretch>
          </p:blipFill>
          <p:spPr>
            <a:xfrm>
              <a:off x="1931448" y="1285312"/>
              <a:ext cx="8329103" cy="5455776"/>
            </a:xfrm>
            <a:prstGeom prst="rect">
              <a:avLst/>
            </a:prstGeom>
            <a:ln>
              <a:solidFill>
                <a:schemeClr val="tx1"/>
              </a:solidFill>
            </a:ln>
            <a:effectLst>
              <a:outerShdw blurRad="50800" dist="38100" dir="5400000" algn="t" rotWithShape="0">
                <a:prstClr val="black">
                  <a:alpha val="40000"/>
                </a:prstClr>
              </a:outerShdw>
            </a:effectLst>
          </p:spPr>
        </p:pic>
        <p:cxnSp>
          <p:nvCxnSpPr>
            <p:cNvPr id="6" name="Straight Arrow Connector 5">
              <a:extLst>
                <a:ext uri="{FF2B5EF4-FFF2-40B4-BE49-F238E27FC236}">
                  <a16:creationId xmlns:a16="http://schemas.microsoft.com/office/drawing/2014/main" id="{D8230084-04B1-4C0B-9547-E39C522484FA}"/>
                </a:ext>
              </a:extLst>
            </p:cNvPr>
            <p:cNvCxnSpPr/>
            <p:nvPr/>
          </p:nvCxnSpPr>
          <p:spPr>
            <a:xfrm flipV="1">
              <a:off x="2349856" y="2885911"/>
              <a:ext cx="1470582" cy="10861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855D337D-6257-470C-A5B4-CD2BD08ED358}"/>
                </a:ext>
              </a:extLst>
            </p:cNvPr>
            <p:cNvSpPr/>
            <p:nvPr/>
          </p:nvSpPr>
          <p:spPr>
            <a:xfrm>
              <a:off x="148266" y="3499302"/>
              <a:ext cx="3145793" cy="1320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Living Arrangement Category now includes Family Made Arrangement</a:t>
              </a:r>
            </a:p>
          </p:txBody>
        </p:sp>
      </p:grpSp>
    </p:spTree>
    <p:custDataLst>
      <p:tags r:id="rId1"/>
    </p:custDataLst>
    <p:extLst>
      <p:ext uri="{BB962C8B-B14F-4D97-AF65-F5344CB8AC3E}">
        <p14:creationId xmlns:p14="http://schemas.microsoft.com/office/powerpoint/2010/main" val="37914829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2704DCC4-5820-49EE-9986-D2FFDB1B4435}"/>
              </a:ext>
            </a:extLst>
          </p:cNvPr>
          <p:cNvSpPr>
            <a:spLocks noGrp="1"/>
          </p:cNvSpPr>
          <p:nvPr>
            <p:ph type="title"/>
          </p:nvPr>
        </p:nvSpPr>
        <p:spPr>
          <a:xfrm>
            <a:off x="641768" y="21888"/>
            <a:ext cx="10671541" cy="1320800"/>
          </a:xfrm>
        </p:spPr>
        <p:txBody>
          <a:bodyPr anchor="ctr">
            <a:normAutofit/>
          </a:bodyPr>
          <a:lstStyle/>
          <a:p>
            <a:pPr algn="ctr"/>
            <a:r>
              <a:rPr lang="en-US" sz="54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SemiBold" panose="00000700000000000000" pitchFamily="2" charset="0"/>
              </a:rPr>
              <a:t>Pregnant &amp; Parenting Youth</a:t>
            </a:r>
            <a:endParaRPr lang="en-US" sz="5400"/>
          </a:p>
        </p:txBody>
      </p:sp>
      <p:pic>
        <p:nvPicPr>
          <p:cNvPr id="2" name="Picture 1">
            <a:extLst>
              <a:ext uri="{FF2B5EF4-FFF2-40B4-BE49-F238E27FC236}">
                <a16:creationId xmlns:a16="http://schemas.microsoft.com/office/drawing/2014/main" id="{A3286194-F0AC-4FA4-B7ED-4D3F88827B82}"/>
              </a:ext>
            </a:extLst>
          </p:cNvPr>
          <p:cNvPicPr>
            <a:picLocks noChangeAspect="1"/>
          </p:cNvPicPr>
          <p:nvPr/>
        </p:nvPicPr>
        <p:blipFill>
          <a:blip r:embed="rId4"/>
          <a:stretch>
            <a:fillRect/>
          </a:stretch>
        </p:blipFill>
        <p:spPr>
          <a:xfrm>
            <a:off x="140112" y="1151160"/>
            <a:ext cx="11674852" cy="5127180"/>
          </a:xfrm>
          <a:prstGeom prst="rect">
            <a:avLst/>
          </a:prstGeom>
        </p:spPr>
      </p:pic>
    </p:spTree>
    <p:custDataLst>
      <p:tags r:id="rId1"/>
    </p:custDataLst>
    <p:extLst>
      <p:ext uri="{BB962C8B-B14F-4D97-AF65-F5344CB8AC3E}">
        <p14:creationId xmlns:p14="http://schemas.microsoft.com/office/powerpoint/2010/main" val="41253927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2704DCC4-5820-49EE-9986-D2FFDB1B4435}"/>
              </a:ext>
            </a:extLst>
          </p:cNvPr>
          <p:cNvSpPr>
            <a:spLocks noGrp="1"/>
          </p:cNvSpPr>
          <p:nvPr>
            <p:ph type="title"/>
          </p:nvPr>
        </p:nvSpPr>
        <p:spPr>
          <a:xfrm>
            <a:off x="641768" y="21888"/>
            <a:ext cx="10671541" cy="1320800"/>
          </a:xfrm>
        </p:spPr>
        <p:txBody>
          <a:bodyPr anchor="ctr">
            <a:normAutofit/>
          </a:bodyPr>
          <a:lstStyle/>
          <a:p>
            <a:pPr algn="ctr"/>
            <a:r>
              <a:rPr lang="en-US" sz="54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rPr>
              <a:t>Progress Update Template</a:t>
            </a:r>
            <a:endParaRPr lang="en-US" sz="5400"/>
          </a:p>
        </p:txBody>
      </p:sp>
      <p:grpSp>
        <p:nvGrpSpPr>
          <p:cNvPr id="5" name="Group 4">
            <a:extLst>
              <a:ext uri="{FF2B5EF4-FFF2-40B4-BE49-F238E27FC236}">
                <a16:creationId xmlns:a16="http://schemas.microsoft.com/office/drawing/2014/main" id="{D27D670B-BCE8-4620-AB19-27E184E74F3A}"/>
              </a:ext>
            </a:extLst>
          </p:cNvPr>
          <p:cNvGrpSpPr/>
          <p:nvPr/>
        </p:nvGrpSpPr>
        <p:grpSpPr>
          <a:xfrm>
            <a:off x="300574" y="1256067"/>
            <a:ext cx="11730173" cy="4652501"/>
            <a:chOff x="300574" y="1256067"/>
            <a:chExt cx="11730173" cy="4652501"/>
          </a:xfrm>
        </p:grpSpPr>
        <p:grpSp>
          <p:nvGrpSpPr>
            <p:cNvPr id="15" name="Group 14">
              <a:extLst>
                <a:ext uri="{FF2B5EF4-FFF2-40B4-BE49-F238E27FC236}">
                  <a16:creationId xmlns:a16="http://schemas.microsoft.com/office/drawing/2014/main" id="{EF6B5859-A913-46F4-8E6C-8029601B2213}"/>
                </a:ext>
              </a:extLst>
            </p:cNvPr>
            <p:cNvGrpSpPr/>
            <p:nvPr/>
          </p:nvGrpSpPr>
          <p:grpSpPr>
            <a:xfrm>
              <a:off x="300574" y="1256067"/>
              <a:ext cx="11730173" cy="4652501"/>
              <a:chOff x="319624" y="1298960"/>
              <a:chExt cx="11730173" cy="4652501"/>
            </a:xfrm>
          </p:grpSpPr>
          <p:sp>
            <p:nvSpPr>
              <p:cNvPr id="17" name="Rectangle: Rounded Corners 16">
                <a:extLst>
                  <a:ext uri="{FF2B5EF4-FFF2-40B4-BE49-F238E27FC236}">
                    <a16:creationId xmlns:a16="http://schemas.microsoft.com/office/drawing/2014/main" id="{EBF2F77D-7310-473C-B67A-8CDAA8098BA6}"/>
                  </a:ext>
                </a:extLst>
              </p:cNvPr>
              <p:cNvSpPr/>
              <p:nvPr/>
            </p:nvSpPr>
            <p:spPr>
              <a:xfrm>
                <a:off x="7786171" y="1298960"/>
                <a:ext cx="4101029" cy="1173423"/>
              </a:xfrm>
              <a:prstGeom prst="roundRect">
                <a:avLst>
                  <a:gd name="adj" fmla="val 228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rebuchet MS"/>
                    <a:ea typeface="+mn-ea"/>
                    <a:cs typeface="+mn-cs"/>
                  </a:rPr>
                  <a:t>Child Needs section on Progress Update Template updated to correctly reflect the same language that appears on the Progress Update screen</a:t>
                </a:r>
              </a:p>
            </p:txBody>
          </p:sp>
          <p:pic>
            <p:nvPicPr>
              <p:cNvPr id="18" name="Picture 17" descr="Graphical user interface, text, application&#10;&#10;Description automatically generated">
                <a:extLst>
                  <a:ext uri="{FF2B5EF4-FFF2-40B4-BE49-F238E27FC236}">
                    <a16:creationId xmlns:a16="http://schemas.microsoft.com/office/drawing/2014/main" id="{83668C3F-FEF3-4374-9CBC-9DF665AE2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624" y="1316471"/>
                <a:ext cx="7169647" cy="4634990"/>
              </a:xfrm>
              <a:prstGeom prst="rect">
                <a:avLst/>
              </a:prstGeom>
              <a:ln>
                <a:noFill/>
              </a:ln>
              <a:effectLst>
                <a:outerShdw blurRad="292100" dist="139700" dir="2700000" algn="tl" rotWithShape="0">
                  <a:srgbClr val="333333">
                    <a:alpha val="65000"/>
                  </a:srgbClr>
                </a:outerShdw>
              </a:effectLst>
            </p:spPr>
          </p:pic>
          <p:pic>
            <p:nvPicPr>
              <p:cNvPr id="19" name="Picture 18" descr="A picture containing table&#10;&#10;Description automatically generated">
                <a:extLst>
                  <a:ext uri="{FF2B5EF4-FFF2-40B4-BE49-F238E27FC236}">
                    <a16:creationId xmlns:a16="http://schemas.microsoft.com/office/drawing/2014/main" id="{82DCCBAF-32CA-4898-B22E-1F37A39455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1109" y="2778509"/>
                <a:ext cx="6418688" cy="3140643"/>
              </a:xfrm>
              <a:prstGeom prst="rect">
                <a:avLst/>
              </a:prstGeom>
              <a:ln>
                <a:noFill/>
              </a:ln>
              <a:effectLst>
                <a:outerShdw blurRad="292100" dist="139700" dir="2700000" algn="tl" rotWithShape="0">
                  <a:srgbClr val="333333">
                    <a:alpha val="65000"/>
                  </a:srgbClr>
                </a:outerShdw>
              </a:effectLst>
            </p:spPr>
          </p:pic>
          <p:cxnSp>
            <p:nvCxnSpPr>
              <p:cNvPr id="20" name="Straight Arrow Connector 19">
                <a:extLst>
                  <a:ext uri="{FF2B5EF4-FFF2-40B4-BE49-F238E27FC236}">
                    <a16:creationId xmlns:a16="http://schemas.microsoft.com/office/drawing/2014/main" id="{221F3440-3BCF-4E53-BA2F-EBC710BB60B5}"/>
                  </a:ext>
                </a:extLst>
              </p:cNvPr>
              <p:cNvCxnSpPr>
                <a:cxnSpLocks/>
              </p:cNvCxnSpPr>
              <p:nvPr/>
            </p:nvCxnSpPr>
            <p:spPr>
              <a:xfrm flipH="1">
                <a:off x="7489271" y="2472383"/>
                <a:ext cx="945045" cy="12732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C3CC01EB-AAAF-409F-BA94-7450EBD89648}"/>
                </a:ext>
              </a:extLst>
            </p:cNvPr>
            <p:cNvPicPr>
              <a:picLocks noChangeAspect="1"/>
            </p:cNvPicPr>
            <p:nvPr/>
          </p:nvPicPr>
          <p:blipFill>
            <a:blip r:embed="rId6"/>
            <a:stretch>
              <a:fillRect/>
            </a:stretch>
          </p:blipFill>
          <p:spPr>
            <a:xfrm>
              <a:off x="514913" y="2831246"/>
              <a:ext cx="3761558" cy="2548349"/>
            </a:xfrm>
            <a:prstGeom prst="rect">
              <a:avLst/>
            </a:prstGeom>
          </p:spPr>
        </p:pic>
      </p:grpSp>
    </p:spTree>
    <p:custDataLst>
      <p:tags r:id="rId1"/>
    </p:custDataLst>
    <p:extLst>
      <p:ext uri="{BB962C8B-B14F-4D97-AF65-F5344CB8AC3E}">
        <p14:creationId xmlns:p14="http://schemas.microsoft.com/office/powerpoint/2010/main" val="35678054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7CC9B670-B1FB-4A6E-8FCB-85A5FE52AB87}"/>
              </a:ext>
            </a:extLst>
          </p:cNvPr>
          <p:cNvSpPr/>
          <p:nvPr/>
        </p:nvSpPr>
        <p:spPr>
          <a:xfrm>
            <a:off x="0" y="5884542"/>
            <a:ext cx="9035716" cy="97345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1985271-82DF-4731-A00E-F7E00AF1A61A}"/>
              </a:ext>
            </a:extLst>
          </p:cNvPr>
          <p:cNvSpPr txBox="1"/>
          <p:nvPr/>
        </p:nvSpPr>
        <p:spPr>
          <a:xfrm>
            <a:off x="852923" y="2210407"/>
            <a:ext cx="9956454" cy="2995435"/>
          </a:xfrm>
          <a:prstGeom prst="rect">
            <a:avLst/>
          </a:prstGeom>
          <a:noFill/>
        </p:spPr>
        <p:txBody>
          <a:bodyPr wrap="square">
            <a:spAutoFit/>
          </a:bodyPr>
          <a:lstStyle/>
          <a:p>
            <a:pPr marL="800100" marR="0" lvl="1" indent="-342900">
              <a:lnSpc>
                <a:spcPct val="107000"/>
              </a:lnSpc>
              <a:spcBef>
                <a:spcPts val="0"/>
              </a:spcBef>
              <a:spcAft>
                <a:spcPts val="0"/>
              </a:spcAft>
              <a:buFont typeface="Arial" panose="020B0604020202020204" pitchFamily="34" charset="0"/>
              <a:buChar char="•"/>
            </a:pPr>
            <a:r>
              <a:rPr lang="en-US" sz="2000">
                <a:effectLst/>
                <a:latin typeface="Avenir Next LT Pro" panose="020B0504020202020204" pitchFamily="34" charset="0"/>
                <a:ea typeface="Calibri" panose="020F0502020204030204" pitchFamily="34" charset="0"/>
                <a:cs typeface="Times New Roman" panose="02020603050405020304" pitchFamily="18" charset="0"/>
              </a:rPr>
              <a:t>Modifications throughout the system to change ‘Rapid Safety Feedback’ references to reflect a ‘Quality Review’</a:t>
            </a:r>
          </a:p>
          <a:p>
            <a:pPr marL="1257300" lvl="2" indent="-342900">
              <a:lnSpc>
                <a:spcPct val="107000"/>
              </a:lnSpc>
              <a:buFont typeface="Arial" panose="020B0604020202020204" pitchFamily="34" charset="0"/>
              <a:buChar char="•"/>
            </a:pPr>
            <a:r>
              <a:rPr lang="en-US">
                <a:effectLst/>
                <a:latin typeface="Avenir Next LT Pro" panose="020B0504020202020204" pitchFamily="34" charset="0"/>
                <a:ea typeface="Calibri" panose="020F0502020204030204" pitchFamily="34" charset="0"/>
                <a:cs typeface="Times New Roman" panose="02020603050405020304" pitchFamily="18" charset="0"/>
              </a:rPr>
              <a:t>This is a name change that synchronizes the new Quality Office. This change includes displays on FSFN screens and within automated messages.</a:t>
            </a:r>
          </a:p>
          <a:p>
            <a:pPr marL="1257300" lvl="2" indent="-342900">
              <a:lnSpc>
                <a:spcPct val="107000"/>
              </a:lnSpc>
              <a:buFont typeface="Arial" panose="020B0604020202020204" pitchFamily="34" charset="0"/>
              <a:buChar char="•"/>
            </a:pPr>
            <a:endParaRPr lang="en-US">
              <a:effectLst/>
              <a:latin typeface="Avenir Next LT Pro" panose="020B050402020202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1200"/>
              </a:spcBef>
              <a:buFont typeface="Arial" panose="020B0604020202020204" pitchFamily="34" charset="0"/>
              <a:buChar char="•"/>
            </a:pPr>
            <a:r>
              <a:rPr lang="en-US" sz="2000">
                <a:effectLst/>
                <a:latin typeface="Avenir Next LT Pro" panose="020B0504020202020204" pitchFamily="34" charset="0"/>
                <a:ea typeface="Calibri" panose="020F0502020204030204" pitchFamily="34" charset="0"/>
                <a:cs typeface="Times New Roman" panose="02020603050405020304" pitchFamily="18" charset="0"/>
              </a:rPr>
              <a:t>FSFN-Query capability for law enforcement</a:t>
            </a:r>
          </a:p>
          <a:p>
            <a:pPr marL="1257300" lvl="2" indent="-342900">
              <a:lnSpc>
                <a:spcPct val="107000"/>
              </a:lnSpc>
              <a:spcAft>
                <a:spcPts val="800"/>
              </a:spcAft>
              <a:buFont typeface="Arial" panose="020B0604020202020204" pitchFamily="34" charset="0"/>
              <a:buChar char="•"/>
            </a:pPr>
            <a:r>
              <a:rPr lang="en-US">
                <a:effectLst/>
                <a:latin typeface="Avenir Next LT Pro" panose="020B0504020202020204" pitchFamily="34" charset="0"/>
                <a:ea typeface="Calibri" panose="020F0502020204030204" pitchFamily="34" charset="0"/>
                <a:cs typeface="Times New Roman" panose="02020603050405020304" pitchFamily="18" charset="0"/>
              </a:rPr>
              <a:t>This new query will allow FCIC users to query FSFN to determine if someone is the subject of a child abuse investigation or a parent/caregiver of a child under in-home supervision.</a:t>
            </a:r>
          </a:p>
        </p:txBody>
      </p:sp>
      <p:sp>
        <p:nvSpPr>
          <p:cNvPr id="6" name="Right Triangle 5">
            <a:extLst>
              <a:ext uri="{FF2B5EF4-FFF2-40B4-BE49-F238E27FC236}">
                <a16:creationId xmlns:a16="http://schemas.microsoft.com/office/drawing/2014/main" id="{C79703FC-10B0-4871-B569-E1461CDB14F6}"/>
              </a:ext>
            </a:extLst>
          </p:cNvPr>
          <p:cNvSpPr/>
          <p:nvPr/>
        </p:nvSpPr>
        <p:spPr>
          <a:xfrm rot="10800000">
            <a:off x="9721516" y="-3"/>
            <a:ext cx="2470484" cy="1708486"/>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A6C8FA-D56F-438A-917F-D62D0E98C48E}"/>
              </a:ext>
            </a:extLst>
          </p:cNvPr>
          <p:cNvSpPr>
            <a:spLocks noGrp="1"/>
          </p:cNvSpPr>
          <p:nvPr>
            <p:ph type="title"/>
          </p:nvPr>
        </p:nvSpPr>
        <p:spPr>
          <a:xfrm>
            <a:off x="0" y="501920"/>
            <a:ext cx="12192000" cy="897387"/>
          </a:xfrm>
        </p:spPr>
        <p:txBody>
          <a:bodyPr>
            <a:normAutofit fontScale="90000"/>
          </a:bodyPr>
          <a:lstStyle/>
          <a:p>
            <a:pPr algn="ctr"/>
            <a:r>
              <a:rPr lang="en-US" sz="5400" b="1">
                <a:ln>
                  <a:solidFill>
                    <a:schemeClr val="tx1"/>
                  </a:solidFill>
                </a:ln>
                <a:solidFill>
                  <a:schemeClr val="accent5"/>
                </a:solidFill>
                <a:effectLst>
                  <a:outerShdw blurRad="38100" dist="38100" dir="2700000" algn="tl">
                    <a:srgbClr val="000000">
                      <a:alpha val="43137"/>
                    </a:srgbClr>
                  </a:outerShdw>
                </a:effectLst>
              </a:rPr>
              <a:t>Other FSFN Enhancements </a:t>
            </a:r>
          </a:p>
        </p:txBody>
      </p:sp>
    </p:spTree>
    <p:extLst>
      <p:ext uri="{BB962C8B-B14F-4D97-AF65-F5344CB8AC3E}">
        <p14:creationId xmlns:p14="http://schemas.microsoft.com/office/powerpoint/2010/main" val="3180374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76A9F62-E27B-D14A-B53B-35715936C8B9}"/>
              </a:ext>
            </a:extLst>
          </p:cNvPr>
          <p:cNvSpPr>
            <a:spLocks noGrp="1"/>
          </p:cNvSpPr>
          <p:nvPr>
            <p:ph type="title"/>
          </p:nvPr>
        </p:nvSpPr>
        <p:spPr>
          <a:xfrm>
            <a:off x="492370" y="605896"/>
            <a:ext cx="3084844" cy="5646208"/>
          </a:xfrm>
        </p:spPr>
        <p:txBody>
          <a:bodyPr anchor="ctr">
            <a:normAutofit/>
          </a:bodyPr>
          <a:lstStyle/>
          <a:p>
            <a:r>
              <a:rPr lang="en-US" sz="3600" b="1">
                <a:solidFill>
                  <a:srgbClr val="FFFFFF"/>
                </a:solidFill>
              </a:rPr>
              <a:t>PART I—Prevention Activities Under Title IV–E</a:t>
            </a:r>
            <a:endParaRPr lang="en-US" sz="3600">
              <a:solidFill>
                <a:srgbClr val="FFFFFF"/>
              </a:solidFill>
            </a:endParaRPr>
          </a:p>
        </p:txBody>
      </p:sp>
      <p:sp>
        <p:nvSpPr>
          <p:cNvPr id="30" name="Rectangle 29">
            <a:extLst>
              <a:ext uri="{FF2B5EF4-FFF2-40B4-BE49-F238E27FC236}">
                <a16:creationId xmlns:a16="http://schemas.microsoft.com/office/drawing/2014/main"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F52BD309-55D0-6F47-AEDE-C407367CFFA8}"/>
              </a:ext>
            </a:extLst>
          </p:cNvPr>
          <p:cNvSpPr>
            <a:spLocks noGrp="1"/>
          </p:cNvSpPr>
          <p:nvPr>
            <p:ph idx="1"/>
          </p:nvPr>
        </p:nvSpPr>
        <p:spPr>
          <a:xfrm>
            <a:off x="4742016" y="605896"/>
            <a:ext cx="6413663" cy="5646208"/>
          </a:xfrm>
        </p:spPr>
        <p:txBody>
          <a:bodyPr anchor="ctr">
            <a:normAutofit/>
          </a:bodyPr>
          <a:lstStyle/>
          <a:p>
            <a:pPr>
              <a:buFont typeface="Arial" panose="020B0604020202020204" pitchFamily="34" charset="0"/>
              <a:buChar char="•"/>
            </a:pPr>
            <a:r>
              <a:rPr lang="en-US" sz="2400"/>
              <a:t>Allows the use of Title IV-E funds for the following services to prevent the placement of children and youth into the foster care system. </a:t>
            </a:r>
          </a:p>
          <a:p>
            <a:pPr lvl="2"/>
            <a:r>
              <a:rPr lang="en-US" sz="2400"/>
              <a:t>In-home parent skill-based programs,</a:t>
            </a:r>
          </a:p>
          <a:p>
            <a:pPr lvl="2"/>
            <a:r>
              <a:rPr lang="en-US" sz="2400"/>
              <a:t>Mental health services, and</a:t>
            </a:r>
          </a:p>
          <a:p>
            <a:pPr lvl="2"/>
            <a:r>
              <a:rPr lang="en-US" sz="2400"/>
              <a:t>Substance abuse prevention and treatment services.</a:t>
            </a:r>
          </a:p>
          <a:p>
            <a:pPr lvl="0">
              <a:buFont typeface="Arial" panose="020B0604020202020204" pitchFamily="34" charset="0"/>
              <a:buChar char="•"/>
            </a:pPr>
            <a:r>
              <a:rPr lang="en-US" sz="2400"/>
              <a:t>Title IV-E funds can only be used in this capacity for 12 months for children who are “candidates for foster care” and for pregnant or parenting foster youth. </a:t>
            </a:r>
          </a:p>
          <a:p>
            <a:pPr lvl="0">
              <a:buFont typeface="Arial" panose="020B0604020202020204" pitchFamily="34" charset="0"/>
              <a:buChar char="•"/>
            </a:pPr>
            <a:r>
              <a:rPr lang="en-US" sz="2400"/>
              <a:t>The act further clarifies that children and youth under the guardianship of a kin caregiver are also eligible for these funds.</a:t>
            </a:r>
          </a:p>
        </p:txBody>
      </p:sp>
    </p:spTree>
    <p:extLst>
      <p:ext uri="{BB962C8B-B14F-4D97-AF65-F5344CB8AC3E}">
        <p14:creationId xmlns:p14="http://schemas.microsoft.com/office/powerpoint/2010/main" val="12983704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A5AFB369-4673-4727-A7CD-D86AFE0AE06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05"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06" name="Straight Connector 105">
              <a:extLst>
                <a:ext uri="{FF2B5EF4-FFF2-40B4-BE49-F238E27FC236}">
                  <a16:creationId xmlns:a16="http://schemas.microsoft.com/office/drawing/2014/main" id="{47263F58-6EE6-45B3-9BF2-C0BD5D30A55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5197CE03-EB81-4718-BEA1-C2D488961E5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8"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9"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0" name="Isosceles Triangle 109">
              <a:extLst>
                <a:ext uri="{FF2B5EF4-FFF2-40B4-BE49-F238E27FC236}">
                  <a16:creationId xmlns:a16="http://schemas.microsoft.com/office/drawing/2014/main" id="{DE110F09-1C81-4E73-B5E9-D857CD879F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1"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2"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3"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4" name="Isosceles Triangle 113">
              <a:extLst>
                <a:ext uri="{FF2B5EF4-FFF2-40B4-BE49-F238E27FC236}">
                  <a16:creationId xmlns:a16="http://schemas.microsoft.com/office/drawing/2014/main" id="{F0F78B34-9B26-4CA9-B8F0-B9638730F9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34" name="Picture 33" descr="Icon&#10;&#10;Description automatically generated with low confidence">
            <a:extLst>
              <a:ext uri="{FF2B5EF4-FFF2-40B4-BE49-F238E27FC236}">
                <a16:creationId xmlns:a16="http://schemas.microsoft.com/office/drawing/2014/main" id="{60D3CDEB-4CCE-4762-98F0-62E5758B1572}"/>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200"/>
                    </a14:imgEffect>
                  </a14:imgLayer>
                </a14:imgProps>
              </a:ext>
            </a:extLst>
          </a:blip>
          <a:srcRect l="21239" b="9091"/>
          <a:stretch/>
        </p:blipFill>
        <p:spPr>
          <a:xfrm>
            <a:off x="4331969" y="-1"/>
            <a:ext cx="7181487"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extBox 5"/>
          <p:cNvSpPr txBox="1"/>
          <p:nvPr/>
        </p:nvSpPr>
        <p:spPr>
          <a:xfrm>
            <a:off x="863600" y="1544520"/>
            <a:ext cx="4088190" cy="3603896"/>
          </a:xfrm>
          <a:prstGeom prst="rect">
            <a:avLst/>
          </a:prstGeom>
        </p:spPr>
        <p:txBody>
          <a:bodyPr vert="horz" lIns="91440" tIns="45720" rIns="91440" bIns="45720" rtlCol="0" anchor="b">
            <a:normAutofit lnSpcReduction="10000"/>
          </a:bodyPr>
          <a:lstStyle/>
          <a:p>
            <a:pPr algn="ctr">
              <a:spcBef>
                <a:spcPct val="0"/>
              </a:spcBef>
              <a:spcAft>
                <a:spcPts val="600"/>
              </a:spcAft>
            </a:pPr>
            <a:r>
              <a:rPr lang="en-US" sz="6000" b="1" spc="-150">
                <a:ln>
                  <a:solidFill>
                    <a:schemeClr val="tx2">
                      <a:lumMod val="50000"/>
                    </a:schemeClr>
                  </a:solidFill>
                </a:ln>
                <a:solidFill>
                  <a:schemeClr val="bg1"/>
                </a:solidFill>
                <a:effectLst>
                  <a:outerShdw blurRad="38100" dist="38100" dir="2700000" algn="tl">
                    <a:srgbClr val="000000">
                      <a:alpha val="43137"/>
                    </a:srgbClr>
                  </a:outerShdw>
                </a:effectLst>
                <a:latin typeface="+mj-lt"/>
                <a:ea typeface="+mj-ea"/>
                <a:cs typeface="+mj-cs"/>
              </a:rPr>
              <a:t>Question </a:t>
            </a:r>
          </a:p>
          <a:p>
            <a:pPr algn="ctr">
              <a:spcBef>
                <a:spcPct val="0"/>
              </a:spcBef>
              <a:spcAft>
                <a:spcPts val="600"/>
              </a:spcAft>
            </a:pPr>
            <a:r>
              <a:rPr lang="en-US" sz="6000" b="1" spc="-150">
                <a:ln>
                  <a:solidFill>
                    <a:schemeClr val="tx2">
                      <a:lumMod val="50000"/>
                    </a:schemeClr>
                  </a:solidFill>
                </a:ln>
                <a:solidFill>
                  <a:schemeClr val="bg1"/>
                </a:solidFill>
                <a:effectLst>
                  <a:outerShdw blurRad="38100" dist="38100" dir="2700000" algn="tl">
                    <a:srgbClr val="000000">
                      <a:alpha val="43137"/>
                    </a:srgbClr>
                  </a:outerShdw>
                </a:effectLst>
                <a:latin typeface="+mj-lt"/>
                <a:ea typeface="+mj-ea"/>
                <a:cs typeface="+mj-cs"/>
              </a:rPr>
              <a:t>&amp; </a:t>
            </a:r>
          </a:p>
          <a:p>
            <a:pPr algn="ctr">
              <a:spcBef>
                <a:spcPct val="0"/>
              </a:spcBef>
              <a:spcAft>
                <a:spcPts val="600"/>
              </a:spcAft>
            </a:pPr>
            <a:r>
              <a:rPr lang="en-US" sz="6000" b="1" spc="-150">
                <a:ln>
                  <a:solidFill>
                    <a:schemeClr val="tx2">
                      <a:lumMod val="50000"/>
                    </a:schemeClr>
                  </a:solidFill>
                </a:ln>
                <a:solidFill>
                  <a:schemeClr val="bg1"/>
                </a:solidFill>
                <a:effectLst>
                  <a:outerShdw blurRad="38100" dist="38100" dir="2700000" algn="tl">
                    <a:srgbClr val="000000">
                      <a:alpha val="43137"/>
                    </a:srgbClr>
                  </a:outerShdw>
                </a:effectLst>
                <a:latin typeface="+mj-lt"/>
                <a:ea typeface="+mj-ea"/>
                <a:cs typeface="+mj-cs"/>
              </a:rPr>
              <a:t>Answer Session </a:t>
            </a:r>
          </a:p>
        </p:txBody>
      </p:sp>
      <p:cxnSp>
        <p:nvCxnSpPr>
          <p:cNvPr id="116" name="Straight Connector 115">
            <a:extLst>
              <a:ext uri="{FF2B5EF4-FFF2-40B4-BE49-F238E27FC236}">
                <a16:creationId xmlns:a16="http://schemas.microsoft.com/office/drawing/2014/main" id="{A57C1A16-B8AB-4D99-A195-A38F556A648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F8A9B20B-D1DD-4573-B5EC-55802951923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0"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2"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4"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6"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8"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0"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2"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custDataLst>
      <p:tags r:id="rId1"/>
    </p:custDataLst>
    <p:extLst>
      <p:ext uri="{BB962C8B-B14F-4D97-AF65-F5344CB8AC3E}">
        <p14:creationId xmlns:p14="http://schemas.microsoft.com/office/powerpoint/2010/main" val="1196799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3529AFD-5A84-4419-9390-0E9584F35D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1FFD9C4-5E6D-4E44-8CCD-24EF7B6FF1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C00F8BC-7A48-3F46-9415-0A5D207EE165}"/>
              </a:ext>
            </a:extLst>
          </p:cNvPr>
          <p:cNvSpPr>
            <a:spLocks noGrp="1"/>
          </p:cNvSpPr>
          <p:nvPr>
            <p:ph type="title"/>
          </p:nvPr>
        </p:nvSpPr>
        <p:spPr>
          <a:xfrm>
            <a:off x="492370" y="516835"/>
            <a:ext cx="3084844" cy="5772840"/>
          </a:xfrm>
        </p:spPr>
        <p:txBody>
          <a:bodyPr anchor="ctr">
            <a:normAutofit/>
          </a:bodyPr>
          <a:lstStyle/>
          <a:p>
            <a:r>
              <a:rPr lang="en-US" sz="3600" b="1">
                <a:solidFill>
                  <a:srgbClr val="FFFFFF"/>
                </a:solidFill>
              </a:rPr>
              <a:t>PART I—Prevention Activities Under Title IV–E</a:t>
            </a:r>
            <a:endParaRPr lang="en-US" sz="3600">
              <a:solidFill>
                <a:srgbClr val="FFFFFF"/>
              </a:solidFill>
            </a:endParaRPr>
          </a:p>
        </p:txBody>
      </p:sp>
      <p:sp>
        <p:nvSpPr>
          <p:cNvPr id="23" name="Rectangle 22">
            <a:extLst>
              <a:ext uri="{FF2B5EF4-FFF2-40B4-BE49-F238E27FC236}">
                <a16:creationId xmlns:a16="http://schemas.microsoft.com/office/drawing/2014/main" id="{6B3B2DB5-1B01-4A7A-B79B-E180757E61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6" name="Content Placeholder 2">
            <a:extLst>
              <a:ext uri="{FF2B5EF4-FFF2-40B4-BE49-F238E27FC236}">
                <a16:creationId xmlns:a16="http://schemas.microsoft.com/office/drawing/2014/main" id="{A0142F62-CE2D-44B4-841F-B4213595A6E8}"/>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8844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3529AFD-5A84-4419-9390-0E9584F35D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1FFD9C4-5E6D-4E44-8CCD-24EF7B6FF1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C00F8BC-7A48-3F46-9415-0A5D207EE165}"/>
              </a:ext>
            </a:extLst>
          </p:cNvPr>
          <p:cNvSpPr>
            <a:spLocks noGrp="1"/>
          </p:cNvSpPr>
          <p:nvPr>
            <p:ph type="title"/>
          </p:nvPr>
        </p:nvSpPr>
        <p:spPr>
          <a:xfrm>
            <a:off x="492370" y="516835"/>
            <a:ext cx="3084844" cy="5772840"/>
          </a:xfrm>
        </p:spPr>
        <p:txBody>
          <a:bodyPr anchor="ctr">
            <a:normAutofit/>
          </a:bodyPr>
          <a:lstStyle/>
          <a:p>
            <a:r>
              <a:rPr lang="en-US" sz="3600" b="1">
                <a:solidFill>
                  <a:srgbClr val="FFFFFF"/>
                </a:solidFill>
              </a:rPr>
              <a:t>PART I—Prevention Activities Under Title IV–E</a:t>
            </a:r>
            <a:endParaRPr lang="en-US" sz="3600">
              <a:solidFill>
                <a:srgbClr val="FFFFFF"/>
              </a:solidFill>
            </a:endParaRPr>
          </a:p>
        </p:txBody>
      </p:sp>
      <p:sp>
        <p:nvSpPr>
          <p:cNvPr id="23" name="Rectangle 22">
            <a:extLst>
              <a:ext uri="{FF2B5EF4-FFF2-40B4-BE49-F238E27FC236}">
                <a16:creationId xmlns:a16="http://schemas.microsoft.com/office/drawing/2014/main" id="{6B3B2DB5-1B01-4A7A-B79B-E180757E61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a:extLst>
              <a:ext uri="{FF2B5EF4-FFF2-40B4-BE49-F238E27FC236}">
                <a16:creationId xmlns:a16="http://schemas.microsoft.com/office/drawing/2014/main" id="{11C8EA43-7B41-453A-8859-5A03DB00D331}"/>
              </a:ext>
            </a:extLst>
          </p:cNvPr>
          <p:cNvSpPr>
            <a:spLocks noGrp="1"/>
          </p:cNvSpPr>
          <p:nvPr>
            <p:ph idx="1"/>
          </p:nvPr>
        </p:nvSpPr>
        <p:spPr>
          <a:xfrm>
            <a:off x="4735286" y="702129"/>
            <a:ext cx="6745006" cy="5587546"/>
          </a:xfrm>
        </p:spPr>
        <p:txBody>
          <a:bodyPr>
            <a:normAutofit/>
          </a:bodyPr>
          <a:lstStyle/>
          <a:p>
            <a:pPr>
              <a:buFont typeface="Arial" panose="020B0604020202020204" pitchFamily="34" charset="0"/>
              <a:buChar char="•"/>
            </a:pPr>
            <a:r>
              <a:rPr lang="en-US" sz="2400"/>
              <a:t>Creates optional funding under title IV-E for kinship navigator programs that meet specific requirements for a “promising, supported or well-supported practice” as defined and approved by HHS</a:t>
            </a:r>
          </a:p>
          <a:p>
            <a:pPr>
              <a:buFont typeface="Arial" panose="020B0604020202020204" pitchFamily="34" charset="0"/>
              <a:buChar char="•"/>
            </a:pPr>
            <a:r>
              <a:rPr lang="en-US" sz="2400"/>
              <a:t>A kinship navigator program assists kinship caregivers in learning about, finding, and using programs and services to meet the needs of the children they are raising and their own needs, and to promote effective partnerships among public and private agencies to ensure kinship caregiver families are served</a:t>
            </a:r>
          </a:p>
          <a:p>
            <a:pPr>
              <a:buFont typeface="Arial" panose="020B0604020202020204" pitchFamily="34" charset="0"/>
              <a:buChar char="•"/>
            </a:pPr>
            <a:r>
              <a:rPr lang="en-US" sz="2400" u="sng"/>
              <a:t>50% </a:t>
            </a:r>
            <a:r>
              <a:rPr lang="en-US" sz="2400"/>
              <a:t>of state expenditures reimbursed by Title IV-E funds must be for services and activities that meet federal requirements for kinship navigator programs approved by HHS</a:t>
            </a:r>
          </a:p>
        </p:txBody>
      </p:sp>
    </p:spTree>
    <p:extLst>
      <p:ext uri="{BB962C8B-B14F-4D97-AF65-F5344CB8AC3E}">
        <p14:creationId xmlns:p14="http://schemas.microsoft.com/office/powerpoint/2010/main" val="2089764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8B317-6F1A-43B3-A865-0E39BF7EEE8E}"/>
              </a:ext>
            </a:extLst>
          </p:cNvPr>
          <p:cNvSpPr>
            <a:spLocks noGrp="1"/>
          </p:cNvSpPr>
          <p:nvPr>
            <p:ph type="title"/>
          </p:nvPr>
        </p:nvSpPr>
        <p:spPr>
          <a:xfrm>
            <a:off x="1097280" y="286603"/>
            <a:ext cx="10058400" cy="1450757"/>
          </a:xfrm>
        </p:spPr>
        <p:txBody>
          <a:bodyPr>
            <a:normAutofit/>
          </a:bodyPr>
          <a:lstStyle/>
          <a:p>
            <a:r>
              <a:rPr lang="en-US" b="1"/>
              <a:t>PART II—Enhanced Support Under Title IV–B</a:t>
            </a:r>
            <a:endParaRPr lang="en-US"/>
          </a:p>
        </p:txBody>
      </p:sp>
      <p:graphicFrame>
        <p:nvGraphicFramePr>
          <p:cNvPr id="5" name="Content Placeholder 2">
            <a:extLst>
              <a:ext uri="{FF2B5EF4-FFF2-40B4-BE49-F238E27FC236}">
                <a16:creationId xmlns:a16="http://schemas.microsoft.com/office/drawing/2014/main" id="{197AFACB-4413-45DB-AF3E-0937D282D2F0}"/>
              </a:ext>
            </a:extLst>
          </p:cNvPr>
          <p:cNvGraphicFramePr>
            <a:graphicFrameLocks noGrp="1"/>
          </p:cNvGraphicFramePr>
          <p:nvPr>
            <p:ph idx="1"/>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3654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B019A08-55AD-4038-B865-37DA596B8C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9FDD5EE-44B9-7B48-AE87-364A92CD2524}"/>
              </a:ext>
            </a:extLst>
          </p:cNvPr>
          <p:cNvSpPr>
            <a:spLocks noGrp="1"/>
          </p:cNvSpPr>
          <p:nvPr>
            <p:ph type="title"/>
          </p:nvPr>
        </p:nvSpPr>
        <p:spPr>
          <a:xfrm>
            <a:off x="6411685" y="634946"/>
            <a:ext cx="5127171" cy="1450757"/>
          </a:xfrm>
        </p:spPr>
        <p:txBody>
          <a:bodyPr>
            <a:normAutofit/>
          </a:bodyPr>
          <a:lstStyle/>
          <a:p>
            <a:r>
              <a:rPr lang="en-US" b="1"/>
              <a:t>PART III—Miscellaneous</a:t>
            </a:r>
            <a:endParaRPr lang="en-US"/>
          </a:p>
        </p:txBody>
      </p:sp>
      <p:pic>
        <p:nvPicPr>
          <p:cNvPr id="9" name="Graphic 6" descr="Checklist">
            <a:extLst>
              <a:ext uri="{FF2B5EF4-FFF2-40B4-BE49-F238E27FC236}">
                <a16:creationId xmlns:a16="http://schemas.microsoft.com/office/drawing/2014/main" id="{66BECB27-C074-43AE-A5B0-7C13D64B70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45132" y="645106"/>
            <a:ext cx="5247747" cy="5247747"/>
          </a:xfrm>
          <a:prstGeom prst="rect">
            <a:avLst/>
          </a:prstGeom>
        </p:spPr>
      </p:pic>
      <p:cxnSp>
        <p:nvCxnSpPr>
          <p:cNvPr id="12" name="Straight Connector 11">
            <a:extLst>
              <a:ext uri="{FF2B5EF4-FFF2-40B4-BE49-F238E27FC236}">
                <a16:creationId xmlns:a16="http://schemas.microsoft.com/office/drawing/2014/main" id="{2BA067F2-7FAF-4758-9BC4-F7C88ED904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44D6D03-64AE-1843-A515-E11569ADF390}"/>
              </a:ext>
            </a:extLst>
          </p:cNvPr>
          <p:cNvSpPr>
            <a:spLocks noGrp="1"/>
          </p:cNvSpPr>
          <p:nvPr>
            <p:ph idx="1"/>
          </p:nvPr>
        </p:nvSpPr>
        <p:spPr>
          <a:xfrm>
            <a:off x="6411684" y="2198914"/>
            <a:ext cx="5127172" cy="3670180"/>
          </a:xfrm>
        </p:spPr>
        <p:txBody>
          <a:bodyPr>
            <a:normAutofit/>
          </a:bodyPr>
          <a:lstStyle/>
          <a:p>
            <a:r>
              <a:rPr lang="en-US" b="1"/>
              <a:t>Model Licensing Standards </a:t>
            </a:r>
          </a:p>
          <a:p>
            <a:r>
              <a:rPr lang="en-US"/>
              <a:t>States must demonstrate that they are in line with newly established national model licensing standards for relative foster family homes.</a:t>
            </a:r>
          </a:p>
          <a:p>
            <a:r>
              <a:rPr lang="en-US" b="1"/>
              <a:t>Tracking and Preventing Child Maltreatment Deaths</a:t>
            </a:r>
            <a:endParaRPr lang="en-US"/>
          </a:p>
          <a:p>
            <a:pPr lvl="0"/>
            <a:r>
              <a:rPr lang="en-US"/>
              <a:t>States must create a plan and fully document the steps taken to track and prevent child maltreatment deaths in their state.</a:t>
            </a:r>
          </a:p>
          <a:p>
            <a:endParaRPr lang="en-US"/>
          </a:p>
          <a:p>
            <a:endParaRPr lang="en-US"/>
          </a:p>
        </p:txBody>
      </p:sp>
      <p:sp>
        <p:nvSpPr>
          <p:cNvPr id="14" name="Rectangle 13">
            <a:extLst>
              <a:ext uri="{FF2B5EF4-FFF2-40B4-BE49-F238E27FC236}">
                <a16:creationId xmlns:a16="http://schemas.microsoft.com/office/drawing/2014/main" id="{1627C7B9-FD35-4E35-B741-E4A9A5F416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76B7131-2035-43F9-84E8-2B4749D333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82984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9FDD5EE-44B9-7B48-AE87-364A92CD2524}"/>
              </a:ext>
            </a:extLst>
          </p:cNvPr>
          <p:cNvSpPr>
            <a:spLocks noGrp="1"/>
          </p:cNvSpPr>
          <p:nvPr>
            <p:ph type="title"/>
          </p:nvPr>
        </p:nvSpPr>
        <p:spPr>
          <a:xfrm>
            <a:off x="492370" y="605896"/>
            <a:ext cx="3084844" cy="5646208"/>
          </a:xfrm>
        </p:spPr>
        <p:txBody>
          <a:bodyPr anchor="ctr">
            <a:normAutofit/>
          </a:bodyPr>
          <a:lstStyle/>
          <a:p>
            <a:r>
              <a:rPr lang="en-US" sz="3600" b="1">
                <a:solidFill>
                  <a:srgbClr val="FFFFFF"/>
                </a:solidFill>
              </a:rPr>
              <a:t>PART IV—Ensuring the Necessity Of A Placement That Is Not In A Foster Family Home</a:t>
            </a:r>
            <a:endParaRPr lang="en-US" sz="3600">
              <a:solidFill>
                <a:srgbClr val="FFFFFF"/>
              </a:solidFill>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E44D6D03-64AE-1843-A515-E11569ADF390}"/>
              </a:ext>
            </a:extLst>
          </p:cNvPr>
          <p:cNvSpPr>
            <a:spLocks noGrp="1"/>
          </p:cNvSpPr>
          <p:nvPr>
            <p:ph idx="1"/>
          </p:nvPr>
        </p:nvSpPr>
        <p:spPr>
          <a:xfrm>
            <a:off x="4742016" y="605896"/>
            <a:ext cx="6413663" cy="5646208"/>
          </a:xfrm>
        </p:spPr>
        <p:txBody>
          <a:bodyPr anchor="ctr">
            <a:normAutofit/>
          </a:bodyPr>
          <a:lstStyle/>
          <a:p>
            <a:r>
              <a:rPr lang="en-US" b="1"/>
              <a:t>Places a limit of two weeks on federal payments for placements that are not foster homes or specified residential group care: </a:t>
            </a:r>
          </a:p>
          <a:p>
            <a:endParaRPr lang="en-US" b="1"/>
          </a:p>
          <a:p>
            <a:pPr marL="342900" indent="-342900">
              <a:buFont typeface="Arial" panose="020B0604020202020204" pitchFamily="34" charset="0"/>
              <a:buChar char="•"/>
            </a:pPr>
            <a:r>
              <a:rPr lang="en-US"/>
              <a:t>A licensed residential family-based treatment facility for substance abuse</a:t>
            </a:r>
          </a:p>
          <a:p>
            <a:pPr marL="342900" indent="-342900">
              <a:buFont typeface="Arial" panose="020B0604020202020204" pitchFamily="34" charset="0"/>
              <a:buChar char="•"/>
            </a:pPr>
            <a:r>
              <a:rPr lang="en-US"/>
              <a:t>A supervised setting where the child may live independently if the child is 18 years or older</a:t>
            </a:r>
          </a:p>
          <a:p>
            <a:pPr marL="342900" indent="-342900">
              <a:buFont typeface="Arial" panose="020B0604020202020204" pitchFamily="34" charset="0"/>
              <a:buChar char="•"/>
            </a:pPr>
            <a:r>
              <a:rPr lang="en-US"/>
              <a:t>A specialized setting providing prenatal, post-partum or parenting supports</a:t>
            </a:r>
          </a:p>
          <a:p>
            <a:pPr marL="342900" indent="-342900">
              <a:buFont typeface="Arial" panose="020B0604020202020204" pitchFamily="34" charset="0"/>
              <a:buChar char="•"/>
            </a:pPr>
            <a:r>
              <a:rPr lang="en-US"/>
              <a:t>A setting providing high-quality residential and supportive services to children who are victims of, or at risk of human trafficking, or</a:t>
            </a:r>
          </a:p>
          <a:p>
            <a:pPr marL="342900" indent="-342900">
              <a:buFont typeface="Arial" panose="020B0604020202020204" pitchFamily="34" charset="0"/>
              <a:buChar char="•"/>
            </a:pPr>
            <a:r>
              <a:rPr lang="en-US"/>
              <a:t>A qualified residential treatment program (QRTP)</a:t>
            </a:r>
          </a:p>
          <a:p>
            <a:endParaRPr lang="en-US"/>
          </a:p>
        </p:txBody>
      </p:sp>
    </p:spTree>
    <p:extLst>
      <p:ext uri="{BB962C8B-B14F-4D97-AF65-F5344CB8AC3E}">
        <p14:creationId xmlns:p14="http://schemas.microsoft.com/office/powerpoint/2010/main" val="3799725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5473B8A-F9E4-49A9-886D-757AFC875A3A}"/>
              </a:ext>
            </a:extLst>
          </p:cNvPr>
          <p:cNvSpPr>
            <a:spLocks noGrp="1"/>
          </p:cNvSpPr>
          <p:nvPr>
            <p:ph type="title"/>
          </p:nvPr>
        </p:nvSpPr>
        <p:spPr>
          <a:xfrm>
            <a:off x="492370" y="605896"/>
            <a:ext cx="3084844" cy="5646208"/>
          </a:xfrm>
        </p:spPr>
        <p:txBody>
          <a:bodyPr anchor="ctr">
            <a:normAutofit/>
          </a:bodyPr>
          <a:lstStyle/>
          <a:p>
            <a:r>
              <a:rPr lang="en-US" sz="3600" b="1">
                <a:solidFill>
                  <a:srgbClr val="FFFFFF"/>
                </a:solidFill>
              </a:rPr>
              <a:t>PART V—Continuing Support For Child And Family Services</a:t>
            </a:r>
            <a:endParaRPr lang="en-US" sz="3600">
              <a:solidFill>
                <a:srgbClr val="FFFFFF"/>
              </a:solidFill>
            </a:endParaRPr>
          </a:p>
        </p:txBody>
      </p:sp>
      <p:sp>
        <p:nvSpPr>
          <p:cNvPr id="13" name="Rectangle 12">
            <a:extLst>
              <a:ext uri="{FF2B5EF4-FFF2-40B4-BE49-F238E27FC236}">
                <a16:creationId xmlns:a16="http://schemas.microsoft.com/office/drawing/2014/main"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B61B69C6-826F-487D-A5DB-F5B1984F7568}"/>
              </a:ext>
            </a:extLst>
          </p:cNvPr>
          <p:cNvSpPr>
            <a:spLocks noGrp="1"/>
          </p:cNvSpPr>
          <p:nvPr>
            <p:ph idx="1"/>
          </p:nvPr>
        </p:nvSpPr>
        <p:spPr>
          <a:xfrm>
            <a:off x="4742016" y="605896"/>
            <a:ext cx="6413663" cy="5646208"/>
          </a:xfrm>
        </p:spPr>
        <p:txBody>
          <a:bodyPr anchor="ctr">
            <a:normAutofit/>
          </a:bodyPr>
          <a:lstStyle/>
          <a:p>
            <a:r>
              <a:rPr lang="en-US" b="1"/>
              <a:t>Recruiting and Keeping Foster Families: Increased Financial Support through 2022</a:t>
            </a:r>
            <a:endParaRPr lang="en-US"/>
          </a:p>
          <a:p>
            <a:pPr lvl="0"/>
            <a:r>
              <a:rPr lang="en-US"/>
              <a:t>A one-time, $8 million competitive grant will be made available through 2022 to support the recruitment and retention of high-quality foster families.</a:t>
            </a:r>
          </a:p>
          <a:p>
            <a:r>
              <a:rPr lang="en-US" b="1"/>
              <a:t>Extending John H. Chaffee Foster Care Independence Programs to Age 23</a:t>
            </a:r>
            <a:endParaRPr lang="en-US"/>
          </a:p>
          <a:p>
            <a:pPr lvl="0"/>
            <a:r>
              <a:rPr lang="en-US"/>
              <a:t>States may use John H. Chafee Foster Care Independence Program funds for youth up to 23 years of age who have aged out of foster care if that state has extended federal Title IV-E funds to children up to age 23 They may also extend education and training vouchers up to age 26, but for no more than five years total.</a:t>
            </a:r>
          </a:p>
          <a:p>
            <a:pPr marL="0" indent="0">
              <a:buSzPct val="120000"/>
              <a:buNone/>
            </a:pPr>
            <a:endParaRPr lang="en-US"/>
          </a:p>
        </p:txBody>
      </p:sp>
      <p:sp>
        <p:nvSpPr>
          <p:cNvPr id="4" name="Slide Number Placeholder 3">
            <a:extLst>
              <a:ext uri="{FF2B5EF4-FFF2-40B4-BE49-F238E27FC236}">
                <a16:creationId xmlns:a16="http://schemas.microsoft.com/office/drawing/2014/main" id="{67656330-AB20-4302-9BA4-CBA48ECF44C1}"/>
              </a:ext>
            </a:extLst>
          </p:cNvPr>
          <p:cNvSpPr>
            <a:spLocks noGrp="1"/>
          </p:cNvSpPr>
          <p:nvPr>
            <p:ph type="sldNum" sz="quarter" idx="12"/>
          </p:nvPr>
        </p:nvSpPr>
        <p:spPr>
          <a:xfrm>
            <a:off x="10123055" y="6459785"/>
            <a:ext cx="108942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3ADEFF6-DD67-4B32-827A-D550C91F4BA9}" type="slidenum">
              <a:rPr kumimoji="0" lang="en-US" sz="1050" b="0" i="0" u="none" strike="noStrike" kern="1200" cap="none" spc="0" normalizeH="0" baseline="0" noProof="0">
                <a:ln>
                  <a:noFill/>
                </a:ln>
                <a:solidFill>
                  <a:srgbClr val="242852"/>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17</a:t>
            </a:fld>
            <a:endParaRPr kumimoji="0" lang="en-US" sz="1050" b="0" i="0" u="none" strike="noStrike" kern="1200" cap="none" spc="0" normalizeH="0" baseline="0" noProof="0">
              <a:ln>
                <a:noFill/>
              </a:ln>
              <a:solidFill>
                <a:srgbClr val="24285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127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5473B8A-F9E4-49A9-886D-757AFC875A3A}"/>
              </a:ext>
            </a:extLst>
          </p:cNvPr>
          <p:cNvSpPr>
            <a:spLocks noGrp="1"/>
          </p:cNvSpPr>
          <p:nvPr>
            <p:ph type="title"/>
          </p:nvPr>
        </p:nvSpPr>
        <p:spPr>
          <a:xfrm>
            <a:off x="1066800" y="5252936"/>
            <a:ext cx="10058400" cy="1028715"/>
          </a:xfrm>
        </p:spPr>
        <p:txBody>
          <a:bodyPr anchor="ctr">
            <a:normAutofit/>
          </a:bodyPr>
          <a:lstStyle/>
          <a:p>
            <a:pPr algn="ctr"/>
            <a:r>
              <a:rPr lang="en-US" sz="3400" b="1">
                <a:solidFill>
                  <a:srgbClr val="FFFFFF"/>
                </a:solidFill>
              </a:rPr>
              <a:t>PART VI &amp; VII</a:t>
            </a:r>
            <a:endParaRPr lang="en-US" sz="3400">
              <a:solidFill>
                <a:srgbClr val="FFFFFF"/>
              </a:solidFill>
            </a:endParaRPr>
          </a:p>
        </p:txBody>
      </p:sp>
      <p:sp>
        <p:nvSpPr>
          <p:cNvPr id="3" name="Content Placeholder 2">
            <a:extLst>
              <a:ext uri="{FF2B5EF4-FFF2-40B4-BE49-F238E27FC236}">
                <a16:creationId xmlns:a16="http://schemas.microsoft.com/office/drawing/2014/main" id="{B61B69C6-826F-487D-A5DB-F5B1984F7568}"/>
              </a:ext>
            </a:extLst>
          </p:cNvPr>
          <p:cNvSpPr>
            <a:spLocks noGrp="1"/>
          </p:cNvSpPr>
          <p:nvPr>
            <p:ph idx="1"/>
          </p:nvPr>
        </p:nvSpPr>
        <p:spPr>
          <a:xfrm>
            <a:off x="1097280" y="832758"/>
            <a:ext cx="10027920" cy="3725388"/>
          </a:xfrm>
        </p:spPr>
        <p:txBody>
          <a:bodyPr>
            <a:normAutofit/>
          </a:bodyPr>
          <a:lstStyle/>
          <a:p>
            <a:pPr lvl="0"/>
            <a:r>
              <a:rPr lang="en-US" sz="2400" b="1"/>
              <a:t>PART VI—Continuing Support For Child And Family Services</a:t>
            </a:r>
            <a:endParaRPr lang="en-US" sz="2400"/>
          </a:p>
          <a:p>
            <a:pPr lvl="0"/>
            <a:r>
              <a:rPr lang="en-US" sz="2400"/>
              <a:t>Reauthorizes Adoption and Legal Guardianship Incentive Payment Program</a:t>
            </a:r>
          </a:p>
          <a:p>
            <a:pPr lvl="0"/>
            <a:endParaRPr lang="en-US" sz="2400"/>
          </a:p>
          <a:p>
            <a:pPr lvl="0"/>
            <a:r>
              <a:rPr lang="en-US" sz="2400" b="1"/>
              <a:t>PART VII—Technical Corrections</a:t>
            </a:r>
            <a:endParaRPr lang="en-US" sz="2400"/>
          </a:p>
          <a:p>
            <a:r>
              <a:rPr lang="en-US" sz="2400"/>
              <a:t>Amends state plan requirement under Title IV-B to describe ways to reduce length of time to permanency for children under the age of 5 and to address developmental needs of all vulnerable children under the age of 5 who receive IV-E or IV-B services</a:t>
            </a:r>
          </a:p>
          <a:p>
            <a:pPr lvl="0"/>
            <a:endParaRPr lang="en-US"/>
          </a:p>
          <a:p>
            <a:pPr marL="0" indent="0">
              <a:buSzPct val="120000"/>
              <a:buNone/>
            </a:pPr>
            <a:endParaRPr lang="en-US"/>
          </a:p>
        </p:txBody>
      </p:sp>
      <p:sp>
        <p:nvSpPr>
          <p:cNvPr id="40" name="Rectangle 39">
            <a:extLst>
              <a:ext uri="{FF2B5EF4-FFF2-40B4-BE49-F238E27FC236}">
                <a16:creationId xmlns:a16="http://schemas.microsoft.com/office/drawing/2014/main" id="{5E1ED12F-9F06-4B37-87B7-F98F52937F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67656330-AB20-4302-9BA4-CBA48ECF44C1}"/>
              </a:ext>
            </a:extLst>
          </p:cNvPr>
          <p:cNvSpPr>
            <a:spLocks noGrp="1"/>
          </p:cNvSpPr>
          <p:nvPr>
            <p:ph type="sldNum" sz="quarter" idx="12"/>
          </p:nvPr>
        </p:nvSpPr>
        <p:spPr>
          <a:xfrm>
            <a:off x="9900458" y="6459785"/>
            <a:ext cx="131202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3ADEFF6-DD67-4B32-827A-D550C91F4BA9}" type="slidenum">
              <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18</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146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19">
            <a:extLst>
              <a:ext uri="{FF2B5EF4-FFF2-40B4-BE49-F238E27FC236}">
                <a16:creationId xmlns:a16="http://schemas.microsoft.com/office/drawing/2014/main"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5473B8A-F9E4-49A9-886D-757AFC875A3A}"/>
              </a:ext>
            </a:extLst>
          </p:cNvPr>
          <p:cNvSpPr>
            <a:spLocks noGrp="1"/>
          </p:cNvSpPr>
          <p:nvPr>
            <p:ph type="title"/>
          </p:nvPr>
        </p:nvSpPr>
        <p:spPr>
          <a:xfrm>
            <a:off x="492370" y="605896"/>
            <a:ext cx="3084844" cy="5646208"/>
          </a:xfrm>
        </p:spPr>
        <p:txBody>
          <a:bodyPr anchor="ctr">
            <a:normAutofit/>
          </a:bodyPr>
          <a:lstStyle/>
          <a:p>
            <a:r>
              <a:rPr lang="en-US" sz="3600" b="1">
                <a:solidFill>
                  <a:srgbClr val="FFFFFF"/>
                </a:solidFill>
              </a:rPr>
              <a:t>PART VIII—</a:t>
            </a:r>
            <a:br>
              <a:rPr lang="en-US" sz="3600" b="1">
                <a:solidFill>
                  <a:srgbClr val="FFFFFF"/>
                </a:solidFill>
              </a:rPr>
            </a:br>
            <a:r>
              <a:rPr lang="en-US" sz="3600" b="1">
                <a:solidFill>
                  <a:srgbClr val="FFFFFF"/>
                </a:solidFill>
              </a:rPr>
              <a:t>Ensuring States Reinvest Savings Resulting From Increases In Adoption Assistance</a:t>
            </a:r>
            <a:br>
              <a:rPr lang="en-US" sz="3600" b="1">
                <a:solidFill>
                  <a:srgbClr val="FFFFFF"/>
                </a:solidFill>
              </a:rPr>
            </a:br>
            <a:endParaRPr lang="en-US" sz="3600">
              <a:solidFill>
                <a:srgbClr val="FFFFFF"/>
              </a:solidFill>
            </a:endParaRPr>
          </a:p>
        </p:txBody>
      </p:sp>
      <p:sp>
        <p:nvSpPr>
          <p:cNvPr id="26" name="Rectangle 21">
            <a:extLst>
              <a:ext uri="{FF2B5EF4-FFF2-40B4-BE49-F238E27FC236}">
                <a16:creationId xmlns:a16="http://schemas.microsoft.com/office/drawing/2014/main"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B61B69C6-826F-487D-A5DB-F5B1984F7568}"/>
              </a:ext>
            </a:extLst>
          </p:cNvPr>
          <p:cNvSpPr>
            <a:spLocks noGrp="1"/>
          </p:cNvSpPr>
          <p:nvPr>
            <p:ph idx="1"/>
          </p:nvPr>
        </p:nvSpPr>
        <p:spPr>
          <a:xfrm>
            <a:off x="4742016" y="605896"/>
            <a:ext cx="6413663" cy="5646208"/>
          </a:xfrm>
        </p:spPr>
        <p:txBody>
          <a:bodyPr anchor="ctr">
            <a:normAutofit/>
          </a:bodyPr>
          <a:lstStyle/>
          <a:p>
            <a:pPr lvl="0">
              <a:buFont typeface="Arial" panose="020B0604020202020204" pitchFamily="34" charset="0"/>
              <a:buChar char="•"/>
            </a:pPr>
            <a:r>
              <a:rPr lang="en-US" sz="2800"/>
              <a:t>Delays Fostering Connections implementation of federal assistance for adoption of special needs children</a:t>
            </a:r>
          </a:p>
          <a:p>
            <a:pPr lvl="0">
              <a:buFont typeface="Arial" panose="020B0604020202020204" pitchFamily="34" charset="0"/>
              <a:buChar char="•"/>
            </a:pPr>
            <a:r>
              <a:rPr lang="en-US" sz="2800"/>
              <a:t>Authorizes children with special needs under 2 years old to be eligible for assistance if they meet existing requirements</a:t>
            </a:r>
          </a:p>
          <a:p>
            <a:pPr lvl="0">
              <a:buFont typeface="Arial" panose="020B0604020202020204" pitchFamily="34" charset="0"/>
              <a:buChar char="•"/>
            </a:pPr>
            <a:r>
              <a:rPr lang="en-US" sz="2800"/>
              <a:t>Requires GAO study on state reinvestment of these savings because of this delay</a:t>
            </a:r>
          </a:p>
          <a:p>
            <a:pPr marL="0" indent="0">
              <a:buSzPct val="120000"/>
              <a:buNone/>
            </a:pPr>
            <a:endParaRPr lang="en-US"/>
          </a:p>
        </p:txBody>
      </p:sp>
      <p:sp>
        <p:nvSpPr>
          <p:cNvPr id="4" name="Slide Number Placeholder 3">
            <a:extLst>
              <a:ext uri="{FF2B5EF4-FFF2-40B4-BE49-F238E27FC236}">
                <a16:creationId xmlns:a16="http://schemas.microsoft.com/office/drawing/2014/main" id="{67656330-AB20-4302-9BA4-CBA48ECF44C1}"/>
              </a:ext>
            </a:extLst>
          </p:cNvPr>
          <p:cNvSpPr>
            <a:spLocks noGrp="1"/>
          </p:cNvSpPr>
          <p:nvPr>
            <p:ph type="sldNum" sz="quarter" idx="12"/>
          </p:nvPr>
        </p:nvSpPr>
        <p:spPr>
          <a:xfrm>
            <a:off x="10123055" y="6459785"/>
            <a:ext cx="108942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3ADEFF6-DD67-4B32-827A-D550C91F4BA9}" type="slidenum">
              <a:rPr kumimoji="0" lang="en-US" sz="1050" b="0" i="0" u="none" strike="noStrike" kern="1200" cap="none" spc="0" normalizeH="0" baseline="0" noProof="0" smtClean="0">
                <a:ln>
                  <a:noFill/>
                </a:ln>
                <a:solidFill>
                  <a:srgbClr val="242852"/>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19</a:t>
            </a:fld>
            <a:endParaRPr kumimoji="0" lang="en-US" sz="1050" b="0" i="0" u="none" strike="noStrike" kern="1200" cap="none" spc="0" normalizeH="0" baseline="0" noProof="0">
              <a:ln>
                <a:noFill/>
              </a:ln>
              <a:solidFill>
                <a:srgbClr val="24285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98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77AF903-D407-49C3-BF3C-C5225745D294}"/>
              </a:ext>
            </a:extLst>
          </p:cNvPr>
          <p:cNvSpPr>
            <a:spLocks noGrp="1"/>
          </p:cNvSpPr>
          <p:nvPr>
            <p:ph type="pic" sz="quarter" idx="14"/>
          </p:nvPr>
        </p:nvSpPr>
        <p:spPr/>
      </p:sp>
      <p:sp>
        <p:nvSpPr>
          <p:cNvPr id="6" name="Rectangle 5">
            <a:extLst>
              <a:ext uri="{FF2B5EF4-FFF2-40B4-BE49-F238E27FC236}">
                <a16:creationId xmlns:a16="http://schemas.microsoft.com/office/drawing/2014/main" id="{88719083-8C6C-4336-9BC0-D19D0EA8B89E}"/>
              </a:ext>
            </a:extLst>
          </p:cNvPr>
          <p:cNvSpPr/>
          <p:nvPr/>
        </p:nvSpPr>
        <p:spPr>
          <a:xfrm>
            <a:off x="334175" y="1193431"/>
            <a:ext cx="11523643" cy="5113438"/>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DFF6BA8-E9A1-490C-ADE7-6056D509A300}"/>
              </a:ext>
            </a:extLst>
          </p:cNvPr>
          <p:cNvSpPr/>
          <p:nvPr/>
        </p:nvSpPr>
        <p:spPr>
          <a:xfrm>
            <a:off x="482901" y="1364881"/>
            <a:ext cx="11226187" cy="4770537"/>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1600">
                <a:latin typeface="Avenir Next LT Pro" panose="020B0504020202020204" pitchFamily="34" charset="0"/>
                <a:ea typeface="Times New Roman" panose="02020603050405020304" pitchFamily="18" charset="0"/>
              </a:rPr>
              <a:t>If you are using Internet Explorer, there are known issues with functionality; please copy the URL and paste it into Firefox or Chrome.  You can be logged in twice while you change browsers.</a:t>
            </a:r>
          </a:p>
          <a:p>
            <a:pPr marR="0" lvl="0">
              <a:spcBef>
                <a:spcPts val="0"/>
              </a:spcBef>
              <a:spcAft>
                <a:spcPts val="0"/>
              </a:spcAft>
            </a:pPr>
            <a:endParaRPr lang="en-US" sz="1600">
              <a:latin typeface="Avenir Next LT Pro" panose="020B0504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600">
                <a:latin typeface="Avenir Next LT Pro" panose="020B0504020202020204" pitchFamily="34" charset="0"/>
                <a:ea typeface="Times New Roman" panose="02020603050405020304" pitchFamily="18" charset="0"/>
              </a:rPr>
              <a:t>If you are having difficulty with audio, check your </a:t>
            </a:r>
            <a:r>
              <a:rPr lang="en-US" sz="1600" b="1">
                <a:latin typeface="Avenir Next LT Pro" panose="020B0504020202020204" pitchFamily="34" charset="0"/>
                <a:ea typeface="Times New Roman" panose="02020603050405020304" pitchFamily="18" charset="0"/>
              </a:rPr>
              <a:t>Audio Settings </a:t>
            </a:r>
            <a:r>
              <a:rPr lang="en-US" sz="1600">
                <a:latin typeface="Avenir Next LT Pro" panose="020B0504020202020204" pitchFamily="34" charset="0"/>
                <a:ea typeface="Times New Roman" panose="02020603050405020304" pitchFamily="18" charset="0"/>
              </a:rPr>
              <a:t>in the </a:t>
            </a:r>
            <a:r>
              <a:rPr lang="en-US" sz="1600" err="1">
                <a:latin typeface="Avenir Next LT Pro" panose="020B0504020202020204" pitchFamily="34" charset="0"/>
                <a:ea typeface="Times New Roman" panose="02020603050405020304" pitchFamily="18" charset="0"/>
              </a:rPr>
              <a:t>GoToTraining</a:t>
            </a:r>
            <a:r>
              <a:rPr lang="en-US" sz="1600">
                <a:latin typeface="Avenir Next LT Pro" panose="020B0504020202020204" pitchFamily="34" charset="0"/>
                <a:ea typeface="Times New Roman" panose="02020603050405020304" pitchFamily="18" charset="0"/>
              </a:rPr>
              <a:t> control panel.  Expand the Audio card and select </a:t>
            </a:r>
            <a:r>
              <a:rPr lang="en-US" sz="1600" u="sng">
                <a:latin typeface="Avenir Next LT Pro" panose="020B0504020202020204" pitchFamily="34" charset="0"/>
                <a:ea typeface="Times New Roman" panose="02020603050405020304" pitchFamily="18" charset="0"/>
              </a:rPr>
              <a:t>Computer Audio</a:t>
            </a:r>
            <a:r>
              <a:rPr lang="en-US" sz="1600">
                <a:latin typeface="Avenir Next LT Pro" panose="020B0504020202020204" pitchFamily="34" charset="0"/>
                <a:ea typeface="Times New Roman" panose="02020603050405020304" pitchFamily="18" charset="0"/>
              </a:rPr>
              <a:t>.  If you still have difficulties, you can select phone call and the system will provide you with a telephone number and PIN.</a:t>
            </a:r>
          </a:p>
          <a:p>
            <a:pPr marR="0" lvl="0">
              <a:spcBef>
                <a:spcPts val="0"/>
              </a:spcBef>
              <a:spcAft>
                <a:spcPts val="0"/>
              </a:spcAft>
            </a:pPr>
            <a:endParaRPr lang="en-US" sz="1600">
              <a:latin typeface="Avenir Next LT Pro" panose="020B0504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600">
                <a:latin typeface="Avenir Next LT Pro" panose="020B0504020202020204" pitchFamily="34" charset="0"/>
                <a:ea typeface="Times New Roman" panose="02020603050405020304" pitchFamily="18" charset="0"/>
              </a:rPr>
              <a:t>If you have questions during this training, please utilize the “Raise Hand” button and you will be called on by the trainer to ask the question. The instructor will also pause throughout segments of the training for questions,  but know, you can ask questions at anytime throughout. </a:t>
            </a:r>
          </a:p>
          <a:p>
            <a:pPr marR="0" lvl="0">
              <a:spcBef>
                <a:spcPts val="0"/>
              </a:spcBef>
              <a:spcAft>
                <a:spcPts val="0"/>
              </a:spcAft>
            </a:pPr>
            <a:endParaRPr lang="en-US" sz="1600">
              <a:latin typeface="Avenir Next LT Pro" panose="020B0504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600">
                <a:latin typeface="Avenir Next LT Pro" panose="020B0504020202020204" pitchFamily="34" charset="0"/>
                <a:ea typeface="Times New Roman" panose="02020603050405020304" pitchFamily="18" charset="0"/>
              </a:rPr>
              <a:t>Let's do a quick check to test the functionality of </a:t>
            </a:r>
            <a:r>
              <a:rPr lang="en-US" sz="1600" err="1">
                <a:latin typeface="Avenir Next LT Pro" panose="020B0504020202020204" pitchFamily="34" charset="0"/>
                <a:ea typeface="Times New Roman" panose="02020603050405020304" pitchFamily="18" charset="0"/>
              </a:rPr>
              <a:t>GoToTraining</a:t>
            </a:r>
            <a:r>
              <a:rPr lang="en-US" sz="1600">
                <a:latin typeface="Avenir Next LT Pro" panose="020B0504020202020204" pitchFamily="34" charset="0"/>
                <a:ea typeface="Times New Roman" panose="02020603050405020304" pitchFamily="18" charset="0"/>
              </a:rPr>
              <a:t> - find the hand button and raise your hand.</a:t>
            </a:r>
          </a:p>
          <a:p>
            <a:pPr marR="0" lvl="0">
              <a:spcBef>
                <a:spcPts val="0"/>
              </a:spcBef>
              <a:spcAft>
                <a:spcPts val="0"/>
              </a:spcAft>
            </a:pPr>
            <a:endParaRPr lang="en-US" sz="1600">
              <a:latin typeface="Avenir Next LT Pro" panose="020B0504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600">
                <a:latin typeface="Avenir Next LT Pro" panose="020B0504020202020204" pitchFamily="34" charset="0"/>
                <a:ea typeface="Times New Roman" panose="02020603050405020304" pitchFamily="18" charset="0"/>
              </a:rPr>
              <a:t>Did you know </a:t>
            </a:r>
            <a:r>
              <a:rPr lang="en-US" sz="1600" err="1">
                <a:latin typeface="Avenir Next LT Pro" panose="020B0504020202020204" pitchFamily="34" charset="0"/>
                <a:ea typeface="Times New Roman" panose="02020603050405020304" pitchFamily="18" charset="0"/>
              </a:rPr>
              <a:t>GoToTraining</a:t>
            </a:r>
            <a:r>
              <a:rPr lang="en-US" sz="1600">
                <a:latin typeface="Avenir Next LT Pro" panose="020B0504020202020204" pitchFamily="34" charset="0"/>
                <a:ea typeface="Times New Roman" panose="02020603050405020304" pitchFamily="18" charset="0"/>
              </a:rPr>
              <a:t> has an Attention feature that lets the presenter know if you’ve clicked away? Please limit your distractions during the presentation time to avoid missing important information that is being communicated. </a:t>
            </a:r>
          </a:p>
          <a:p>
            <a:pPr marR="0" lvl="0">
              <a:spcBef>
                <a:spcPts val="0"/>
              </a:spcBef>
              <a:spcAft>
                <a:spcPts val="0"/>
              </a:spcAft>
            </a:pPr>
            <a:endParaRPr lang="en-US" sz="1600">
              <a:latin typeface="Avenir Next LT Pro" panose="020B0504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600">
                <a:latin typeface="Avenir Next LT Pro" panose="020B0504020202020204" pitchFamily="34" charset="0"/>
                <a:ea typeface="Times New Roman" panose="02020603050405020304" pitchFamily="18" charset="0"/>
              </a:rPr>
              <a:t>At the end of the session, you will receive an email notification to complete a brief evaluation. Please take a few moments to complete as this allows our team to monitor and improve the quality of trainings conducted by the department. </a:t>
            </a:r>
          </a:p>
        </p:txBody>
      </p:sp>
      <p:sp>
        <p:nvSpPr>
          <p:cNvPr id="7" name="TextBox 6">
            <a:extLst>
              <a:ext uri="{FF2B5EF4-FFF2-40B4-BE49-F238E27FC236}">
                <a16:creationId xmlns:a16="http://schemas.microsoft.com/office/drawing/2014/main" id="{9FD66488-44F3-4DC2-9462-8253FC0960A7}"/>
              </a:ext>
            </a:extLst>
          </p:cNvPr>
          <p:cNvSpPr txBox="1"/>
          <p:nvPr/>
        </p:nvSpPr>
        <p:spPr>
          <a:xfrm>
            <a:off x="-5" y="177767"/>
            <a:ext cx="12192000" cy="1015663"/>
          </a:xfrm>
          <a:prstGeom prst="rect">
            <a:avLst/>
          </a:prstGeom>
          <a:noFill/>
        </p:spPr>
        <p:txBody>
          <a:bodyPr wrap="square" rtlCol="0">
            <a:spAutoFit/>
          </a:bodyPr>
          <a:lstStyle/>
          <a:p>
            <a:pPr algn="ctr"/>
            <a:r>
              <a:rPr lang="en-US" sz="6000" b="1" spc="-188">
                <a:ln>
                  <a:solidFill>
                    <a:schemeClr val="tx2"/>
                  </a:solidFill>
                </a:ln>
                <a:solidFill>
                  <a:schemeClr val="bg1"/>
                </a:solidFill>
                <a:effectLst>
                  <a:outerShdw blurRad="38100" dist="38100" dir="2700000" algn="tl">
                    <a:srgbClr val="000000">
                      <a:alpha val="43137"/>
                    </a:srgbClr>
                  </a:outerShdw>
                </a:effectLst>
                <a:latin typeface="+mj-lt"/>
                <a:cs typeface="Poppins Light" panose="00000400000000000000" pitchFamily="2" charset="0"/>
              </a:rPr>
              <a:t>Housekeeping</a:t>
            </a:r>
            <a:endParaRPr lang="en-US" sz="6000" b="1" spc="-188">
              <a:ln>
                <a:solidFill>
                  <a:schemeClr val="tx2"/>
                </a:solidFill>
              </a:ln>
              <a:solidFill>
                <a:schemeClr val="bg1"/>
              </a:solidFill>
              <a:effectLst>
                <a:outerShdw blurRad="38100" dist="38100" dir="2700000" algn="tl">
                  <a:srgbClr val="000000">
                    <a:alpha val="43137"/>
                  </a:srgbClr>
                </a:outerShdw>
              </a:effectLst>
              <a:latin typeface="+mj-lt"/>
              <a:cs typeface="Poppins SemiBold" panose="00000700000000000000" pitchFamily="2" charset="0"/>
            </a:endParaRPr>
          </a:p>
        </p:txBody>
      </p:sp>
    </p:spTree>
    <p:custDataLst>
      <p:tags r:id="rId1"/>
    </p:custDataLst>
    <p:extLst>
      <p:ext uri="{BB962C8B-B14F-4D97-AF65-F5344CB8AC3E}">
        <p14:creationId xmlns:p14="http://schemas.microsoft.com/office/powerpoint/2010/main" val="1833365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99296" y="1502988"/>
            <a:ext cx="6943776" cy="3322396"/>
          </a:xfrm>
        </p:spPr>
        <p:txBody>
          <a:bodyPr vert="horz" lIns="91440" tIns="45720" rIns="91440" bIns="45720" rtlCol="0" anchor="b">
            <a:normAutofit/>
          </a:bodyPr>
          <a:lstStyle/>
          <a:p>
            <a:r>
              <a:rPr lang="en-US" sz="8000">
                <a:solidFill>
                  <a:schemeClr val="tx1">
                    <a:lumMod val="85000"/>
                    <a:lumOff val="15000"/>
                  </a:schemeClr>
                </a:solidFill>
              </a:rPr>
              <a:t>Questions/</a:t>
            </a:r>
            <a:br>
              <a:rPr lang="en-US" sz="8000">
                <a:solidFill>
                  <a:schemeClr val="tx1">
                    <a:lumMod val="85000"/>
                    <a:lumOff val="15000"/>
                  </a:schemeClr>
                </a:solidFill>
              </a:rPr>
            </a:br>
            <a:r>
              <a:rPr lang="en-US" sz="8000">
                <a:solidFill>
                  <a:schemeClr val="tx1">
                    <a:lumMod val="85000"/>
                    <a:lumOff val="15000"/>
                  </a:schemeClr>
                </a:solidFill>
              </a:rPr>
              <a:t>Comments</a:t>
            </a:r>
          </a:p>
        </p:txBody>
      </p:sp>
      <p:pic>
        <p:nvPicPr>
          <p:cNvPr id="4" name="Content Placeholder 3" descr="A close up of a logo&#10;&#10;Description generated with very high confidence"/>
          <p:cNvPicPr>
            <a:picLocks noGrp="1" noChangeAspect="1"/>
          </p:cNvPicPr>
          <p:nvPr>
            <p:ph idx="1"/>
          </p:nvPr>
        </p:nvPicPr>
        <p:blipFill>
          <a:blip r:embed="rId3">
            <a:extLst>
              <a:ext uri="{837473B0-CC2E-450A-ABE3-18F120FF3D39}">
                <a1611:picAttrSrcUrl xmlns:a1611="http://schemas.microsoft.com/office/drawing/2016/11/main" xmlns="" r:id="rId4"/>
              </a:ext>
            </a:extLst>
          </a:blip>
          <a:stretch>
            <a:fillRect/>
          </a:stretch>
        </p:blipFill>
        <p:spPr>
          <a:xfrm>
            <a:off x="648928" y="1163529"/>
            <a:ext cx="3751232" cy="4001315"/>
          </a:xfrm>
          <a:prstGeom prst="rect">
            <a:avLst/>
          </a:prstGeom>
        </p:spPr>
      </p:pic>
    </p:spTree>
    <p:extLst>
      <p:ext uri="{BB962C8B-B14F-4D97-AF65-F5344CB8AC3E}">
        <p14:creationId xmlns:p14="http://schemas.microsoft.com/office/powerpoint/2010/main" val="2340526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EBFC51-BC91-40C6-94E9-8FB9C1F98FE9}"/>
              </a:ext>
            </a:extLst>
          </p:cNvPr>
          <p:cNvSpPr/>
          <p:nvPr/>
        </p:nvSpPr>
        <p:spPr>
          <a:xfrm>
            <a:off x="1590674" y="2274838"/>
            <a:ext cx="7877175" cy="2308324"/>
          </a:xfrm>
          <a:prstGeom prst="rect">
            <a:avLst/>
          </a:prstGeom>
        </p:spPr>
        <p:txBody>
          <a:bodyPr wrap="square">
            <a:spAutoFit/>
          </a:bodyPr>
          <a:lstStyle/>
          <a:p>
            <a:pPr algn="ctr">
              <a:lnSpc>
                <a:spcPct val="80000"/>
              </a:lnSpc>
            </a:pPr>
            <a:r>
              <a:rPr lang="en-US" sz="6000" b="1">
                <a:ln>
                  <a:solidFill>
                    <a:schemeClr val="accent1">
                      <a:lumMod val="75000"/>
                    </a:schemeClr>
                  </a:solidFill>
                </a:ln>
                <a:solidFill>
                  <a:srgbClr val="002060"/>
                </a:solidFill>
                <a:latin typeface="+mj-lt"/>
                <a:cs typeface="Poppins SemiBold" panose="00000700000000000000" pitchFamily="2" charset="0"/>
              </a:rPr>
              <a:t>FFPSA Qualified Settings and Program Requirements</a:t>
            </a:r>
          </a:p>
        </p:txBody>
      </p:sp>
      <p:pic>
        <p:nvPicPr>
          <p:cNvPr id="3" name="Picture 2">
            <a:extLst>
              <a:ext uri="{FF2B5EF4-FFF2-40B4-BE49-F238E27FC236}">
                <a16:creationId xmlns:a16="http://schemas.microsoft.com/office/drawing/2014/main" id="{F0436E31-80BE-4739-B610-38C9D59A6FD8}"/>
              </a:ext>
            </a:extLst>
          </p:cNvPr>
          <p:cNvPicPr>
            <a:picLocks noChangeAspect="1"/>
          </p:cNvPicPr>
          <p:nvPr/>
        </p:nvPicPr>
        <p:blipFill>
          <a:blip r:embed="rId3" cstate="hqprint">
            <a:alphaModFix amt="70000"/>
            <a:extLst>
              <a:ext uri="{28A0092B-C50C-407E-A947-70E740481C1C}">
                <a14:useLocalDpi xmlns:a14="http://schemas.microsoft.com/office/drawing/2010/main" val="0"/>
              </a:ext>
            </a:extLst>
          </a:blip>
          <a:stretch>
            <a:fillRect/>
          </a:stretch>
        </p:blipFill>
        <p:spPr>
          <a:xfrm rot="20312523">
            <a:off x="7868246" y="4838089"/>
            <a:ext cx="923330" cy="1346085"/>
          </a:xfrm>
          <a:prstGeom prst="rect">
            <a:avLst/>
          </a:prstGeom>
        </p:spPr>
      </p:pic>
      <p:pic>
        <p:nvPicPr>
          <p:cNvPr id="4" name="Picture 3">
            <a:extLst>
              <a:ext uri="{FF2B5EF4-FFF2-40B4-BE49-F238E27FC236}">
                <a16:creationId xmlns:a16="http://schemas.microsoft.com/office/drawing/2014/main" id="{FEEEB6B6-045B-4550-9ED8-6DB92C1E9DAB}"/>
              </a:ext>
            </a:extLst>
          </p:cNvPr>
          <p:cNvPicPr>
            <a:picLocks noChangeAspect="1"/>
          </p:cNvPicPr>
          <p:nvPr/>
        </p:nvPicPr>
        <p:blipFill>
          <a:blip r:embed="rId4">
            <a:duotone>
              <a:prstClr val="black"/>
              <a:schemeClr val="accent1">
                <a:tint val="45000"/>
                <a:satMod val="400000"/>
              </a:schemeClr>
            </a:duotone>
          </a:blip>
          <a:stretch>
            <a:fillRect/>
          </a:stretch>
        </p:blipFill>
        <p:spPr>
          <a:xfrm>
            <a:off x="-442787" y="0"/>
            <a:ext cx="1487553" cy="4127350"/>
          </a:xfrm>
          <a:prstGeom prst="rect">
            <a:avLst/>
          </a:prstGeom>
        </p:spPr>
      </p:pic>
    </p:spTree>
    <p:custDataLst>
      <p:tags r:id="rId1"/>
    </p:custDataLst>
    <p:extLst>
      <p:ext uri="{BB962C8B-B14F-4D97-AF65-F5344CB8AC3E}">
        <p14:creationId xmlns:p14="http://schemas.microsoft.com/office/powerpoint/2010/main" val="229415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9275BD-DEB2-4F8F-801E-9A5E282C6D73}"/>
              </a:ext>
            </a:extLst>
          </p:cNvPr>
          <p:cNvSpPr/>
          <p:nvPr/>
        </p:nvSpPr>
        <p:spPr>
          <a:xfrm>
            <a:off x="1336565" y="1614001"/>
            <a:ext cx="7392830" cy="1569660"/>
          </a:xfrm>
          <a:prstGeom prst="rect">
            <a:avLst/>
          </a:prstGeom>
        </p:spPr>
        <p:txBody>
          <a:bodyPr wrap="square">
            <a:spAutoFit/>
          </a:bodyPr>
          <a:lstStyle/>
          <a:p>
            <a:r>
              <a:rPr lang="en-US" sz="2400" b="1" dirty="0">
                <a:solidFill>
                  <a:schemeClr val="tx1">
                    <a:lumMod val="95000"/>
                    <a:lumOff val="5000"/>
                  </a:schemeClr>
                </a:solidFill>
                <a:latin typeface="+mj-lt"/>
              </a:rPr>
              <a:t>Population Served: </a:t>
            </a:r>
          </a:p>
          <a:p>
            <a:r>
              <a:rPr lang="en-US" sz="2400" dirty="0">
                <a:solidFill>
                  <a:schemeClr val="tx1">
                    <a:lumMod val="95000"/>
                    <a:lumOff val="5000"/>
                  </a:schemeClr>
                </a:solidFill>
                <a:latin typeface="Avenir Next LT Pro" panose="020B0504020202020204" pitchFamily="34" charset="0"/>
              </a:rPr>
              <a:t>Young adults, ages 18-21 years of age (22 years if documented disability), who are enrolled in Extended Foster Care. PESS or Aftercare (23 years .</a:t>
            </a:r>
          </a:p>
        </p:txBody>
      </p:sp>
      <p:pic>
        <p:nvPicPr>
          <p:cNvPr id="12" name="Picture 11">
            <a:extLst>
              <a:ext uri="{FF2B5EF4-FFF2-40B4-BE49-F238E27FC236}">
                <a16:creationId xmlns:a16="http://schemas.microsoft.com/office/drawing/2014/main" id="{F8C0D156-724E-4DEC-BE56-A0F95614ABDB}"/>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8729395" y="1829229"/>
            <a:ext cx="1071701" cy="830998"/>
          </a:xfrm>
          <a:prstGeom prst="rect">
            <a:avLst/>
          </a:prstGeom>
        </p:spPr>
      </p:pic>
      <p:sp>
        <p:nvSpPr>
          <p:cNvPr id="14" name="TextBox 13">
            <a:extLst>
              <a:ext uri="{FF2B5EF4-FFF2-40B4-BE49-F238E27FC236}">
                <a16:creationId xmlns:a16="http://schemas.microsoft.com/office/drawing/2014/main" id="{6CD12386-F10C-4186-B58A-EB2AB3B0EEBB}"/>
              </a:ext>
            </a:extLst>
          </p:cNvPr>
          <p:cNvSpPr txBox="1"/>
          <p:nvPr/>
        </p:nvSpPr>
        <p:spPr>
          <a:xfrm>
            <a:off x="-23711" y="251527"/>
            <a:ext cx="12147884" cy="1015663"/>
          </a:xfrm>
          <a:prstGeom prst="rect">
            <a:avLst/>
          </a:prstGeom>
          <a:noFill/>
          <a:ln>
            <a:noFill/>
          </a:ln>
        </p:spPr>
        <p:txBody>
          <a:bodyPr wrap="square" rtlCol="0">
            <a:spAutoFit/>
          </a:bodyPr>
          <a:lstStyle/>
          <a:p>
            <a:pPr algn="ctr"/>
            <a:r>
              <a:rPr lang="en-US" sz="6000" b="1" spc="-188">
                <a:ln>
                  <a:solidFill>
                    <a:schemeClr val="tx1"/>
                  </a:solidFill>
                </a:ln>
                <a:solidFill>
                  <a:schemeClr val="accent6">
                    <a:lumMod val="40000"/>
                    <a:lumOff val="60000"/>
                  </a:schemeClr>
                </a:solidFill>
                <a:latin typeface="+mj-lt"/>
                <a:cs typeface="Poppins Light" panose="00000400000000000000" pitchFamily="2" charset="0"/>
              </a:rPr>
              <a:t>Independent Living </a:t>
            </a:r>
            <a:endParaRPr lang="en-US" sz="6000" b="1" spc="-188">
              <a:ln>
                <a:solidFill>
                  <a:schemeClr val="tx1"/>
                </a:solidFill>
              </a:ln>
              <a:solidFill>
                <a:schemeClr val="accent6">
                  <a:lumMod val="40000"/>
                  <a:lumOff val="60000"/>
                </a:schemeClr>
              </a:solidFill>
              <a:latin typeface="+mj-lt"/>
              <a:cs typeface="Poppins SemiBold" panose="00000700000000000000" pitchFamily="2" charset="0"/>
            </a:endParaRPr>
          </a:p>
        </p:txBody>
      </p:sp>
      <p:pic>
        <p:nvPicPr>
          <p:cNvPr id="16" name="Picture 15">
            <a:extLst>
              <a:ext uri="{FF2B5EF4-FFF2-40B4-BE49-F238E27FC236}">
                <a16:creationId xmlns:a16="http://schemas.microsoft.com/office/drawing/2014/main" id="{B730AE0D-B502-40C5-B85E-C41F46A8BE83}"/>
              </a:ext>
            </a:extLst>
          </p:cNvPr>
          <p:cNvPicPr>
            <a:picLocks noChangeAspect="1"/>
          </p:cNvPicPr>
          <p:nvPr/>
        </p:nvPicPr>
        <p:blipFill rotWithShape="1">
          <a:blip r:embed="rId6"/>
          <a:srcRect t="14092"/>
          <a:stretch/>
        </p:blipFill>
        <p:spPr>
          <a:xfrm>
            <a:off x="-430736" y="0"/>
            <a:ext cx="1487553" cy="4127089"/>
          </a:xfrm>
          <a:prstGeom prst="rect">
            <a:avLst/>
          </a:prstGeom>
        </p:spPr>
      </p:pic>
      <p:sp>
        <p:nvSpPr>
          <p:cNvPr id="19" name="Rectangle: Rounded Corners 18">
            <a:extLst>
              <a:ext uri="{FF2B5EF4-FFF2-40B4-BE49-F238E27FC236}">
                <a16:creationId xmlns:a16="http://schemas.microsoft.com/office/drawing/2014/main" id="{4A35E0D8-0F02-447F-A6AA-55BF635AB591}"/>
              </a:ext>
            </a:extLst>
          </p:cNvPr>
          <p:cNvSpPr/>
          <p:nvPr/>
        </p:nvSpPr>
        <p:spPr>
          <a:xfrm>
            <a:off x="1556654" y="3939234"/>
            <a:ext cx="5329797" cy="1957459"/>
          </a:xfrm>
          <a:prstGeom prst="roundRect">
            <a:avLst/>
          </a:prstGeom>
          <a:solidFill>
            <a:schemeClr val="accent6">
              <a:lumMod val="20000"/>
              <a:lumOff val="80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0491" tIns="150799" rIns="206044" bIns="150801" numCol="1" spcCol="1270" anchor="ctr" anchorCtr="0">
            <a:noAutofit/>
          </a:bodyPr>
          <a:lstStyle/>
          <a:p>
            <a:pPr marL="0" lvl="1" indent="0" algn="ctr" defTabSz="1289050">
              <a:lnSpc>
                <a:spcPct val="90000"/>
              </a:lnSpc>
              <a:spcBef>
                <a:spcPct val="0"/>
              </a:spcBef>
              <a:spcAft>
                <a:spcPct val="15000"/>
              </a:spcAft>
              <a:buFont typeface="Arial" panose="020B0604020202020204" pitchFamily="34" charset="0"/>
              <a:buNone/>
            </a:pPr>
            <a:r>
              <a:rPr lang="en-US" sz="2900" kern="1200">
                <a:solidFill>
                  <a:schemeClr val="tx1">
                    <a:lumMod val="95000"/>
                    <a:lumOff val="5000"/>
                  </a:schemeClr>
                </a:solidFill>
                <a:latin typeface="Avenir Next LT Pro" panose="020B0504020202020204" pitchFamily="34" charset="0"/>
              </a:rPr>
              <a:t>Collaboration with child welfare team to approve a shared living arrangement plan</a:t>
            </a:r>
            <a:endParaRPr lang="en-US" sz="2900" kern="1200">
              <a:latin typeface="Avenir Next LT Pro" panose="020B0504020202020204" pitchFamily="34" charset="0"/>
            </a:endParaRPr>
          </a:p>
        </p:txBody>
      </p:sp>
      <p:pic>
        <p:nvPicPr>
          <p:cNvPr id="22" name="Picture 21" descr="A picture containing text, envelope, vector graphics, businesscard&#10;&#10;Description automatically generated">
            <a:extLst>
              <a:ext uri="{FF2B5EF4-FFF2-40B4-BE49-F238E27FC236}">
                <a16:creationId xmlns:a16="http://schemas.microsoft.com/office/drawing/2014/main" id="{995C41EC-2AC7-4EBD-848C-8D7DC67091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6982" y="3864046"/>
            <a:ext cx="2656523" cy="2669872"/>
          </a:xfrm>
          <a:prstGeom prst="rect">
            <a:avLst/>
          </a:prstGeom>
        </p:spPr>
      </p:pic>
      <p:sp>
        <p:nvSpPr>
          <p:cNvPr id="25" name="TextBox 24">
            <a:extLst>
              <a:ext uri="{FF2B5EF4-FFF2-40B4-BE49-F238E27FC236}">
                <a16:creationId xmlns:a16="http://schemas.microsoft.com/office/drawing/2014/main" id="{10DDBE3C-80B9-44FA-B531-AED30C63C512}"/>
              </a:ext>
            </a:extLst>
          </p:cNvPr>
          <p:cNvSpPr txBox="1"/>
          <p:nvPr/>
        </p:nvSpPr>
        <p:spPr>
          <a:xfrm rot="21209061">
            <a:off x="8371461" y="4598818"/>
            <a:ext cx="1787567" cy="1200329"/>
          </a:xfrm>
          <a:prstGeom prst="rect">
            <a:avLst/>
          </a:prstGeom>
          <a:noFill/>
        </p:spPr>
        <p:txBody>
          <a:bodyPr wrap="square">
            <a:spAutoFit/>
          </a:bodyPr>
          <a:lstStyle/>
          <a:p>
            <a:pPr algn="ctr"/>
            <a:r>
              <a:rPr lang="en-US" sz="2400"/>
              <a:t>LICENSURE </a:t>
            </a:r>
          </a:p>
          <a:p>
            <a:pPr algn="ctr"/>
            <a:r>
              <a:rPr lang="en-US" sz="2400"/>
              <a:t>IS </a:t>
            </a:r>
          </a:p>
          <a:p>
            <a:pPr algn="ctr"/>
            <a:r>
              <a:rPr lang="en-US" sz="2400" u="sng"/>
              <a:t>OPTIONAL</a:t>
            </a:r>
          </a:p>
        </p:txBody>
      </p:sp>
    </p:spTree>
    <p:custDataLst>
      <p:tags r:id="rId1"/>
    </p:custDataLst>
    <p:extLst>
      <p:ext uri="{BB962C8B-B14F-4D97-AF65-F5344CB8AC3E}">
        <p14:creationId xmlns:p14="http://schemas.microsoft.com/office/powerpoint/2010/main" val="123874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9275BD-DEB2-4F8F-801E-9A5E282C6D73}"/>
              </a:ext>
            </a:extLst>
          </p:cNvPr>
          <p:cNvSpPr/>
          <p:nvPr/>
        </p:nvSpPr>
        <p:spPr>
          <a:xfrm>
            <a:off x="1630103" y="1579450"/>
            <a:ext cx="8100930" cy="1569660"/>
          </a:xfrm>
          <a:prstGeom prst="rect">
            <a:avLst/>
          </a:prstGeom>
        </p:spPr>
        <p:txBody>
          <a:bodyPr wrap="square">
            <a:spAutoFit/>
          </a:bodyPr>
          <a:lstStyle/>
          <a:p>
            <a:r>
              <a:rPr lang="en-US" sz="2400" b="1">
                <a:solidFill>
                  <a:schemeClr val="tx1">
                    <a:lumMod val="95000"/>
                    <a:lumOff val="5000"/>
                  </a:schemeClr>
                </a:solidFill>
                <a:latin typeface="+mj-lt"/>
              </a:rPr>
              <a:t>Population Served: </a:t>
            </a:r>
          </a:p>
          <a:p>
            <a:pPr marL="285750" indent="-285750">
              <a:buFont typeface="Arial" panose="020B0604020202020204" pitchFamily="34" charset="0"/>
              <a:buChar char="•"/>
            </a:pPr>
            <a:r>
              <a:rPr lang="en-US" sz="2400">
                <a:solidFill>
                  <a:schemeClr val="tx1">
                    <a:lumMod val="95000"/>
                    <a:lumOff val="5000"/>
                  </a:schemeClr>
                </a:solidFill>
                <a:latin typeface="Avenir Next LT Pro" panose="020B0504020202020204" pitchFamily="34" charset="0"/>
              </a:rPr>
              <a:t>Pregnant, post-partum, or parenting youth or young adults, age 17 and under</a:t>
            </a:r>
          </a:p>
          <a:p>
            <a:pPr marL="285750" indent="-285750">
              <a:buFont typeface="Arial" panose="020B0604020202020204" pitchFamily="34" charset="0"/>
              <a:buChar char="•"/>
            </a:pPr>
            <a:r>
              <a:rPr lang="en-US" sz="2400">
                <a:latin typeface="Avenir Next LT Pro" panose="020B0504020202020204" pitchFamily="34" charset="0"/>
              </a:rPr>
              <a:t>Sibling groups of a youth who is pregnant or parenting</a:t>
            </a:r>
            <a:endParaRPr lang="en-US" sz="2400" b="1">
              <a:solidFill>
                <a:schemeClr val="tx1">
                  <a:lumMod val="95000"/>
                  <a:lumOff val="5000"/>
                </a:schemeClr>
              </a:solidFill>
              <a:latin typeface="+mj-lt"/>
            </a:endParaRPr>
          </a:p>
        </p:txBody>
      </p:sp>
      <p:sp>
        <p:nvSpPr>
          <p:cNvPr id="14" name="TextBox 13">
            <a:extLst>
              <a:ext uri="{FF2B5EF4-FFF2-40B4-BE49-F238E27FC236}">
                <a16:creationId xmlns:a16="http://schemas.microsoft.com/office/drawing/2014/main" id="{6CD12386-F10C-4186-B58A-EB2AB3B0EEBB}"/>
              </a:ext>
            </a:extLst>
          </p:cNvPr>
          <p:cNvSpPr txBox="1"/>
          <p:nvPr/>
        </p:nvSpPr>
        <p:spPr>
          <a:xfrm>
            <a:off x="0" y="377297"/>
            <a:ext cx="12192000" cy="1015663"/>
          </a:xfrm>
          <a:prstGeom prst="rect">
            <a:avLst/>
          </a:prstGeom>
          <a:noFill/>
          <a:ln>
            <a:noFill/>
          </a:ln>
        </p:spPr>
        <p:txBody>
          <a:bodyPr wrap="square" rtlCol="0">
            <a:spAutoFit/>
          </a:bodyPr>
          <a:lstStyle/>
          <a:p>
            <a:pPr algn="ctr"/>
            <a:r>
              <a:rPr lang="en-US" sz="6000" b="1">
                <a:ln>
                  <a:solidFill>
                    <a:schemeClr val="tx1"/>
                  </a:solidFill>
                </a:ln>
                <a:solidFill>
                  <a:schemeClr val="tx2">
                    <a:lumMod val="40000"/>
                    <a:lumOff val="60000"/>
                  </a:schemeClr>
                </a:solidFill>
                <a:latin typeface="+mj-lt"/>
                <a:cs typeface="Poppins Light" panose="00000400000000000000" pitchFamily="2" charset="0"/>
              </a:rPr>
              <a:t>Maternity</a:t>
            </a:r>
            <a:endParaRPr lang="en-US" sz="4800" b="1">
              <a:ln>
                <a:solidFill>
                  <a:schemeClr val="tx1"/>
                </a:solidFill>
              </a:ln>
              <a:solidFill>
                <a:schemeClr val="tx2">
                  <a:lumMod val="40000"/>
                  <a:lumOff val="60000"/>
                </a:schemeClr>
              </a:solidFill>
              <a:latin typeface="+mj-lt"/>
              <a:cs typeface="Poppins SemiBold" panose="00000700000000000000" pitchFamily="2" charset="0"/>
            </a:endParaRPr>
          </a:p>
        </p:txBody>
      </p:sp>
      <p:sp>
        <p:nvSpPr>
          <p:cNvPr id="15" name="Rectangle 14">
            <a:extLst>
              <a:ext uri="{FF2B5EF4-FFF2-40B4-BE49-F238E27FC236}">
                <a16:creationId xmlns:a16="http://schemas.microsoft.com/office/drawing/2014/main" id="{135081B6-A1CD-4D6D-B735-6BE3DA212B08}"/>
              </a:ext>
            </a:extLst>
          </p:cNvPr>
          <p:cNvSpPr/>
          <p:nvPr/>
        </p:nvSpPr>
        <p:spPr>
          <a:xfrm>
            <a:off x="1355870" y="2689269"/>
            <a:ext cx="8649397" cy="646331"/>
          </a:xfrm>
          <a:prstGeom prst="rect">
            <a:avLst/>
          </a:prstGeom>
        </p:spPr>
        <p:txBody>
          <a:bodyPr wrap="square">
            <a:spAutoFit/>
          </a:bodyPr>
          <a:lstStyle/>
          <a:p>
            <a:pPr lvl="1"/>
            <a:endParaRPr lang="en-US">
              <a:solidFill>
                <a:schemeClr val="tx1">
                  <a:lumMod val="95000"/>
                  <a:lumOff val="5000"/>
                </a:schemeClr>
              </a:solidFill>
              <a:latin typeface="Avenir Next LT Pro" panose="020B0504020202020204" pitchFamily="34" charset="0"/>
            </a:endParaRPr>
          </a:p>
          <a:p>
            <a:pPr marL="285750" indent="-285750">
              <a:buFont typeface="Wingdings" panose="05000000000000000000" pitchFamily="2" charset="2"/>
              <a:buChar char="q"/>
            </a:pPr>
            <a:endParaRPr lang="en-US">
              <a:solidFill>
                <a:schemeClr val="tx1">
                  <a:lumMod val="95000"/>
                  <a:lumOff val="5000"/>
                </a:schemeClr>
              </a:solidFill>
              <a:latin typeface="Avenir Next LT Pro" panose="020B0504020202020204" pitchFamily="34" charset="0"/>
            </a:endParaRPr>
          </a:p>
        </p:txBody>
      </p:sp>
      <p:graphicFrame>
        <p:nvGraphicFramePr>
          <p:cNvPr id="3" name="Diagram 2">
            <a:extLst>
              <a:ext uri="{FF2B5EF4-FFF2-40B4-BE49-F238E27FC236}">
                <a16:creationId xmlns:a16="http://schemas.microsoft.com/office/drawing/2014/main" id="{44448702-86A5-42AE-9886-8828A322B2DF}"/>
              </a:ext>
            </a:extLst>
          </p:cNvPr>
          <p:cNvGraphicFramePr/>
          <p:nvPr>
            <p:extLst>
              <p:ext uri="{D42A27DB-BD31-4B8C-83A1-F6EECF244321}">
                <p14:modId xmlns:p14="http://schemas.microsoft.com/office/powerpoint/2010/main" val="2539649169"/>
              </p:ext>
            </p:extLst>
          </p:nvPr>
        </p:nvGraphicFramePr>
        <p:xfrm>
          <a:off x="1355870" y="3335600"/>
          <a:ext cx="8327808" cy="28230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DB818464-BE7A-455A-AE1F-7E8616A3898D}"/>
              </a:ext>
            </a:extLst>
          </p:cNvPr>
          <p:cNvPicPr>
            <a:picLocks noChangeAspect="1"/>
          </p:cNvPicPr>
          <p:nvPr/>
        </p:nvPicPr>
        <p:blipFill>
          <a:blip r:embed="rId9">
            <a:duotone>
              <a:prstClr val="black"/>
              <a:schemeClr val="tx2">
                <a:lumMod val="40000"/>
                <a:lumOff val="60000"/>
                <a:tint val="45000"/>
                <a:satMod val="400000"/>
              </a:schemeClr>
            </a:duotone>
          </a:blip>
          <a:stretch>
            <a:fillRect/>
          </a:stretch>
        </p:blipFill>
        <p:spPr>
          <a:xfrm>
            <a:off x="-432168" y="0"/>
            <a:ext cx="1487553" cy="4127350"/>
          </a:xfrm>
          <a:prstGeom prst="rect">
            <a:avLst/>
          </a:prstGeom>
        </p:spPr>
      </p:pic>
    </p:spTree>
    <p:custDataLst>
      <p:tags r:id="rId1"/>
    </p:custDataLst>
    <p:extLst>
      <p:ext uri="{BB962C8B-B14F-4D97-AF65-F5344CB8AC3E}">
        <p14:creationId xmlns:p14="http://schemas.microsoft.com/office/powerpoint/2010/main" val="4092077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35081B6-A1CD-4D6D-B735-6BE3DA212B08}"/>
              </a:ext>
            </a:extLst>
          </p:cNvPr>
          <p:cNvSpPr/>
          <p:nvPr/>
        </p:nvSpPr>
        <p:spPr>
          <a:xfrm>
            <a:off x="1238750" y="1608816"/>
            <a:ext cx="4186203" cy="523220"/>
          </a:xfrm>
          <a:prstGeom prst="rect">
            <a:avLst/>
          </a:prstGeom>
        </p:spPr>
        <p:txBody>
          <a:bodyPr wrap="square">
            <a:spAutoFit/>
          </a:bodyPr>
          <a:lstStyle/>
          <a:p>
            <a:pPr lvl="1"/>
            <a:r>
              <a:rPr lang="en-US" sz="2800" b="1">
                <a:solidFill>
                  <a:schemeClr val="tx1">
                    <a:lumMod val="95000"/>
                    <a:lumOff val="5000"/>
                  </a:schemeClr>
                </a:solidFill>
                <a:effectLst>
                  <a:outerShdw blurRad="38100" dist="38100" dir="2700000" algn="tl">
                    <a:srgbClr val="000000">
                      <a:alpha val="43137"/>
                    </a:srgbClr>
                  </a:outerShdw>
                </a:effectLst>
                <a:latin typeface="+mj-lt"/>
              </a:rPr>
              <a:t>Acknowledgement</a:t>
            </a:r>
            <a:r>
              <a:rPr lang="en-US" sz="2400" b="1">
                <a:solidFill>
                  <a:schemeClr val="tx1">
                    <a:lumMod val="95000"/>
                    <a:lumOff val="5000"/>
                  </a:schemeClr>
                </a:solidFill>
                <a:effectLst>
                  <a:outerShdw blurRad="38100" dist="38100" dir="2700000" algn="tl">
                    <a:srgbClr val="000000">
                      <a:alpha val="43137"/>
                    </a:srgbClr>
                  </a:outerShdw>
                </a:effectLst>
                <a:latin typeface="+mj-lt"/>
              </a:rPr>
              <a:t>: </a:t>
            </a:r>
          </a:p>
        </p:txBody>
      </p:sp>
      <p:graphicFrame>
        <p:nvGraphicFramePr>
          <p:cNvPr id="4" name="Diagram 3">
            <a:extLst>
              <a:ext uri="{FF2B5EF4-FFF2-40B4-BE49-F238E27FC236}">
                <a16:creationId xmlns:a16="http://schemas.microsoft.com/office/drawing/2014/main" id="{F66A58B9-AC01-450A-83D5-FF025435CA95}"/>
              </a:ext>
            </a:extLst>
          </p:cNvPr>
          <p:cNvGraphicFramePr/>
          <p:nvPr>
            <p:extLst>
              <p:ext uri="{D42A27DB-BD31-4B8C-83A1-F6EECF244321}">
                <p14:modId xmlns:p14="http://schemas.microsoft.com/office/powerpoint/2010/main" val="835546633"/>
              </p:ext>
            </p:extLst>
          </p:nvPr>
        </p:nvGraphicFramePr>
        <p:xfrm>
          <a:off x="1238750" y="2523959"/>
          <a:ext cx="7783149" cy="32497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1B0E5A88-68A5-4EF4-9074-DC2A69A8C4AB}"/>
              </a:ext>
            </a:extLst>
          </p:cNvPr>
          <p:cNvSpPr txBox="1"/>
          <p:nvPr/>
        </p:nvSpPr>
        <p:spPr>
          <a:xfrm>
            <a:off x="0" y="427381"/>
            <a:ext cx="12192000" cy="1015663"/>
          </a:xfrm>
          <a:prstGeom prst="rect">
            <a:avLst/>
          </a:prstGeom>
          <a:noFill/>
          <a:ln>
            <a:noFill/>
          </a:ln>
        </p:spPr>
        <p:txBody>
          <a:bodyPr wrap="square" rtlCol="0">
            <a:spAutoFit/>
          </a:bodyPr>
          <a:lstStyle/>
          <a:p>
            <a:pPr algn="ctr"/>
            <a:r>
              <a:rPr lang="en-US" sz="6000" b="1">
                <a:ln>
                  <a:solidFill>
                    <a:schemeClr val="tx1"/>
                  </a:solidFill>
                </a:ln>
                <a:solidFill>
                  <a:schemeClr val="tx2">
                    <a:lumMod val="40000"/>
                    <a:lumOff val="60000"/>
                  </a:schemeClr>
                </a:solidFill>
                <a:latin typeface="+mj-lt"/>
                <a:cs typeface="Poppins Light" panose="00000400000000000000" pitchFamily="2" charset="0"/>
              </a:rPr>
              <a:t>Maternity</a:t>
            </a:r>
            <a:endParaRPr lang="en-US" sz="6000" b="1">
              <a:ln>
                <a:solidFill>
                  <a:schemeClr val="tx1"/>
                </a:solidFill>
              </a:ln>
              <a:solidFill>
                <a:schemeClr val="tx2">
                  <a:lumMod val="40000"/>
                  <a:lumOff val="60000"/>
                </a:schemeClr>
              </a:solidFill>
              <a:latin typeface="+mj-lt"/>
              <a:cs typeface="Poppins SemiBold" panose="00000700000000000000" pitchFamily="2" charset="0"/>
            </a:endParaRPr>
          </a:p>
        </p:txBody>
      </p:sp>
      <p:sp>
        <p:nvSpPr>
          <p:cNvPr id="3" name="Right Triangle 2">
            <a:extLst>
              <a:ext uri="{FF2B5EF4-FFF2-40B4-BE49-F238E27FC236}">
                <a16:creationId xmlns:a16="http://schemas.microsoft.com/office/drawing/2014/main" id="{AE24ECF7-249B-4A83-B138-6D918DE60B72}"/>
              </a:ext>
            </a:extLst>
          </p:cNvPr>
          <p:cNvSpPr/>
          <p:nvPr/>
        </p:nvSpPr>
        <p:spPr>
          <a:xfrm flipV="1">
            <a:off x="0" y="-1"/>
            <a:ext cx="3368842" cy="2358188"/>
          </a:xfrm>
          <a:prstGeom prst="rtTriangl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72348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35081B6-A1CD-4D6D-B735-6BE3DA212B08}"/>
              </a:ext>
            </a:extLst>
          </p:cNvPr>
          <p:cNvSpPr/>
          <p:nvPr/>
        </p:nvSpPr>
        <p:spPr>
          <a:xfrm>
            <a:off x="1238750" y="1264320"/>
            <a:ext cx="4186203" cy="523220"/>
          </a:xfrm>
          <a:prstGeom prst="rect">
            <a:avLst/>
          </a:prstGeom>
        </p:spPr>
        <p:txBody>
          <a:bodyPr wrap="square">
            <a:spAutoFit/>
          </a:bodyPr>
          <a:lstStyle/>
          <a:p>
            <a:pPr lvl="1"/>
            <a:r>
              <a:rPr lang="en-US" sz="2800" b="1">
                <a:solidFill>
                  <a:schemeClr val="tx1">
                    <a:lumMod val="95000"/>
                    <a:lumOff val="5000"/>
                  </a:schemeClr>
                </a:solidFill>
                <a:effectLst>
                  <a:outerShdw blurRad="38100" dist="38100" dir="2700000" algn="tl">
                    <a:srgbClr val="000000">
                      <a:alpha val="43137"/>
                    </a:srgbClr>
                  </a:outerShdw>
                </a:effectLst>
                <a:latin typeface="+mj-lt"/>
              </a:rPr>
              <a:t>Service Plan</a:t>
            </a:r>
            <a:r>
              <a:rPr lang="en-US" sz="2400" b="1">
                <a:solidFill>
                  <a:schemeClr val="tx1">
                    <a:lumMod val="95000"/>
                    <a:lumOff val="5000"/>
                  </a:schemeClr>
                </a:solidFill>
                <a:effectLst>
                  <a:outerShdw blurRad="38100" dist="38100" dir="2700000" algn="tl">
                    <a:srgbClr val="000000">
                      <a:alpha val="43137"/>
                    </a:srgbClr>
                  </a:outerShdw>
                </a:effectLst>
                <a:latin typeface="+mj-lt"/>
              </a:rPr>
              <a:t>: </a:t>
            </a:r>
          </a:p>
        </p:txBody>
      </p:sp>
      <p:graphicFrame>
        <p:nvGraphicFramePr>
          <p:cNvPr id="4" name="Diagram 3">
            <a:extLst>
              <a:ext uri="{FF2B5EF4-FFF2-40B4-BE49-F238E27FC236}">
                <a16:creationId xmlns:a16="http://schemas.microsoft.com/office/drawing/2014/main" id="{F66A58B9-AC01-450A-83D5-FF025435CA95}"/>
              </a:ext>
            </a:extLst>
          </p:cNvPr>
          <p:cNvGraphicFramePr/>
          <p:nvPr>
            <p:extLst>
              <p:ext uri="{D42A27DB-BD31-4B8C-83A1-F6EECF244321}">
                <p14:modId xmlns:p14="http://schemas.microsoft.com/office/powerpoint/2010/main" val="3909212588"/>
              </p:ext>
            </p:extLst>
          </p:nvPr>
        </p:nvGraphicFramePr>
        <p:xfrm>
          <a:off x="668097" y="1870426"/>
          <a:ext cx="9513712" cy="49732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1B0E5A88-68A5-4EF4-9074-DC2A69A8C4AB}"/>
              </a:ext>
            </a:extLst>
          </p:cNvPr>
          <p:cNvSpPr txBox="1"/>
          <p:nvPr/>
        </p:nvSpPr>
        <p:spPr>
          <a:xfrm>
            <a:off x="0" y="427381"/>
            <a:ext cx="12192000" cy="1015663"/>
          </a:xfrm>
          <a:prstGeom prst="rect">
            <a:avLst/>
          </a:prstGeom>
          <a:noFill/>
          <a:ln>
            <a:noFill/>
          </a:ln>
        </p:spPr>
        <p:txBody>
          <a:bodyPr wrap="square" rtlCol="0">
            <a:spAutoFit/>
          </a:bodyPr>
          <a:lstStyle/>
          <a:p>
            <a:pPr algn="ctr"/>
            <a:r>
              <a:rPr lang="en-US" sz="6000" b="1">
                <a:ln>
                  <a:solidFill>
                    <a:schemeClr val="tx1"/>
                  </a:solidFill>
                </a:ln>
                <a:solidFill>
                  <a:schemeClr val="tx2">
                    <a:lumMod val="40000"/>
                    <a:lumOff val="60000"/>
                  </a:schemeClr>
                </a:solidFill>
                <a:latin typeface="+mj-lt"/>
                <a:cs typeface="Poppins Light" panose="00000400000000000000" pitchFamily="2" charset="0"/>
              </a:rPr>
              <a:t>Maternity</a:t>
            </a:r>
            <a:endParaRPr lang="en-US" sz="6000" b="1">
              <a:ln>
                <a:solidFill>
                  <a:schemeClr val="tx1"/>
                </a:solidFill>
              </a:ln>
              <a:solidFill>
                <a:schemeClr val="tx2">
                  <a:lumMod val="40000"/>
                  <a:lumOff val="60000"/>
                </a:schemeClr>
              </a:solidFill>
              <a:latin typeface="+mj-lt"/>
              <a:cs typeface="Poppins SemiBold" panose="00000700000000000000" pitchFamily="2" charset="0"/>
            </a:endParaRPr>
          </a:p>
        </p:txBody>
      </p:sp>
      <p:sp>
        <p:nvSpPr>
          <p:cNvPr id="3" name="Right Triangle 2">
            <a:extLst>
              <a:ext uri="{FF2B5EF4-FFF2-40B4-BE49-F238E27FC236}">
                <a16:creationId xmlns:a16="http://schemas.microsoft.com/office/drawing/2014/main" id="{AE24ECF7-249B-4A83-B138-6D918DE60B72}"/>
              </a:ext>
            </a:extLst>
          </p:cNvPr>
          <p:cNvSpPr/>
          <p:nvPr/>
        </p:nvSpPr>
        <p:spPr>
          <a:xfrm flipV="1">
            <a:off x="0" y="-1"/>
            <a:ext cx="3368842" cy="2358188"/>
          </a:xfrm>
          <a:prstGeom prst="rtTriangl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53698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CD12386-F10C-4186-B58A-EB2AB3B0EEBB}"/>
              </a:ext>
            </a:extLst>
          </p:cNvPr>
          <p:cNvSpPr txBox="1"/>
          <p:nvPr/>
        </p:nvSpPr>
        <p:spPr>
          <a:xfrm>
            <a:off x="-95534" y="312265"/>
            <a:ext cx="12192000" cy="1015663"/>
          </a:xfrm>
          <a:prstGeom prst="rect">
            <a:avLst/>
          </a:prstGeom>
          <a:noFill/>
        </p:spPr>
        <p:txBody>
          <a:bodyPr wrap="square" rtlCol="0">
            <a:spAutoFit/>
          </a:bodyPr>
          <a:lstStyle/>
          <a:p>
            <a:pPr algn="ctr"/>
            <a:r>
              <a:rPr lang="en-US" sz="6000" b="1" spc="-188">
                <a:ln>
                  <a:solidFill>
                    <a:schemeClr val="tx1"/>
                  </a:solidFill>
                </a:ln>
                <a:solidFill>
                  <a:schemeClr val="accent5">
                    <a:lumMod val="40000"/>
                    <a:lumOff val="60000"/>
                  </a:schemeClr>
                </a:solidFill>
                <a:latin typeface="+mj-lt"/>
                <a:cs typeface="Poppins Light" panose="00000400000000000000" pitchFamily="2" charset="0"/>
              </a:rPr>
              <a:t>Safe House</a:t>
            </a:r>
            <a:endParaRPr lang="en-US" sz="6000" b="1" spc="-188">
              <a:ln>
                <a:solidFill>
                  <a:schemeClr val="tx1"/>
                </a:solidFill>
              </a:ln>
              <a:solidFill>
                <a:schemeClr val="accent5">
                  <a:lumMod val="40000"/>
                  <a:lumOff val="60000"/>
                </a:schemeClr>
              </a:solidFill>
              <a:latin typeface="+mj-lt"/>
              <a:cs typeface="Poppins SemiBold" panose="00000700000000000000" pitchFamily="2" charset="0"/>
            </a:endParaRPr>
          </a:p>
        </p:txBody>
      </p:sp>
      <p:sp>
        <p:nvSpPr>
          <p:cNvPr id="15" name="Rectangle 14">
            <a:extLst>
              <a:ext uri="{FF2B5EF4-FFF2-40B4-BE49-F238E27FC236}">
                <a16:creationId xmlns:a16="http://schemas.microsoft.com/office/drawing/2014/main" id="{135081B6-A1CD-4D6D-B735-6BE3DA212B08}"/>
              </a:ext>
            </a:extLst>
          </p:cNvPr>
          <p:cNvSpPr/>
          <p:nvPr/>
        </p:nvSpPr>
        <p:spPr>
          <a:xfrm>
            <a:off x="1675767" y="2614078"/>
            <a:ext cx="8649397" cy="646331"/>
          </a:xfrm>
          <a:prstGeom prst="rect">
            <a:avLst/>
          </a:prstGeom>
        </p:spPr>
        <p:txBody>
          <a:bodyPr wrap="square">
            <a:spAutoFit/>
          </a:bodyPr>
          <a:lstStyle/>
          <a:p>
            <a:pPr lvl="1"/>
            <a:endParaRPr lang="en-US">
              <a:solidFill>
                <a:schemeClr val="tx1">
                  <a:lumMod val="95000"/>
                  <a:lumOff val="5000"/>
                </a:schemeClr>
              </a:solidFill>
              <a:latin typeface="Avenir Next LT Pro" panose="020B0504020202020204" pitchFamily="34" charset="0"/>
            </a:endParaRPr>
          </a:p>
          <a:p>
            <a:pPr marL="285750" indent="-285750">
              <a:buFont typeface="Wingdings" panose="05000000000000000000" pitchFamily="2" charset="2"/>
              <a:buChar char="q"/>
            </a:pPr>
            <a:endParaRPr lang="en-US">
              <a:solidFill>
                <a:schemeClr val="tx1">
                  <a:lumMod val="95000"/>
                  <a:lumOff val="5000"/>
                </a:schemeClr>
              </a:solidFill>
              <a:latin typeface="Avenir Next LT Pro" panose="020B0504020202020204" pitchFamily="34" charset="0"/>
            </a:endParaRPr>
          </a:p>
        </p:txBody>
      </p:sp>
      <p:graphicFrame>
        <p:nvGraphicFramePr>
          <p:cNvPr id="3" name="Diagram 2">
            <a:extLst>
              <a:ext uri="{FF2B5EF4-FFF2-40B4-BE49-F238E27FC236}">
                <a16:creationId xmlns:a16="http://schemas.microsoft.com/office/drawing/2014/main" id="{44448702-86A5-42AE-9886-8828A322B2DF}"/>
              </a:ext>
            </a:extLst>
          </p:cNvPr>
          <p:cNvGraphicFramePr/>
          <p:nvPr>
            <p:extLst>
              <p:ext uri="{D42A27DB-BD31-4B8C-83A1-F6EECF244321}">
                <p14:modId xmlns:p14="http://schemas.microsoft.com/office/powerpoint/2010/main" val="1069987491"/>
              </p:ext>
            </p:extLst>
          </p:nvPr>
        </p:nvGraphicFramePr>
        <p:xfrm>
          <a:off x="1055385" y="2937244"/>
          <a:ext cx="8327808" cy="24468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a:extLst>
              <a:ext uri="{FF2B5EF4-FFF2-40B4-BE49-F238E27FC236}">
                <a16:creationId xmlns:a16="http://schemas.microsoft.com/office/drawing/2014/main" id="{44A2FE6C-ED6D-43A0-9CE0-238F8A3153FD}"/>
              </a:ext>
            </a:extLst>
          </p:cNvPr>
          <p:cNvPicPr>
            <a:picLocks noChangeAspect="1"/>
          </p:cNvPicPr>
          <p:nvPr/>
        </p:nvPicPr>
        <p:blipFill>
          <a:blip r:embed="rId9">
            <a:duotone>
              <a:prstClr val="black"/>
              <a:schemeClr val="accent4">
                <a:tint val="45000"/>
                <a:satMod val="400000"/>
              </a:schemeClr>
            </a:duotone>
          </a:blip>
          <a:stretch>
            <a:fillRect/>
          </a:stretch>
        </p:blipFill>
        <p:spPr>
          <a:xfrm>
            <a:off x="-432168" y="-18437"/>
            <a:ext cx="1487553" cy="4127350"/>
          </a:xfrm>
          <a:prstGeom prst="rect">
            <a:avLst/>
          </a:prstGeom>
        </p:spPr>
      </p:pic>
      <p:sp>
        <p:nvSpPr>
          <p:cNvPr id="8" name="Rectangle 7">
            <a:extLst>
              <a:ext uri="{FF2B5EF4-FFF2-40B4-BE49-F238E27FC236}">
                <a16:creationId xmlns:a16="http://schemas.microsoft.com/office/drawing/2014/main" id="{EC7AC6BA-04D3-4E82-B2FE-42B3DAD7226F}"/>
              </a:ext>
            </a:extLst>
          </p:cNvPr>
          <p:cNvSpPr/>
          <p:nvPr/>
        </p:nvSpPr>
        <p:spPr>
          <a:xfrm>
            <a:off x="1208906" y="1518091"/>
            <a:ext cx="8327808" cy="1200329"/>
          </a:xfrm>
          <a:prstGeom prst="rect">
            <a:avLst/>
          </a:prstGeom>
        </p:spPr>
        <p:txBody>
          <a:bodyPr wrap="square">
            <a:spAutoFit/>
          </a:bodyPr>
          <a:lstStyle/>
          <a:p>
            <a:r>
              <a:rPr lang="en-US" sz="2400" b="1">
                <a:solidFill>
                  <a:schemeClr val="tx1">
                    <a:lumMod val="95000"/>
                    <a:lumOff val="5000"/>
                  </a:schemeClr>
                </a:solidFill>
                <a:latin typeface="+mj-lt"/>
              </a:rPr>
              <a:t>Population Served: </a:t>
            </a:r>
          </a:p>
          <a:p>
            <a:r>
              <a:rPr lang="en-US" sz="2400">
                <a:solidFill>
                  <a:schemeClr val="tx1">
                    <a:lumMod val="95000"/>
                    <a:lumOff val="5000"/>
                  </a:schemeClr>
                </a:solidFill>
                <a:latin typeface="Avenir Next LT Pro" panose="020B0504020202020204" pitchFamily="34" charset="0"/>
              </a:rPr>
              <a:t>Youth, age 17 and under, who are victims of sex trafficking If serving dependency youth, ages 12-17</a:t>
            </a:r>
          </a:p>
        </p:txBody>
      </p:sp>
    </p:spTree>
    <p:custDataLst>
      <p:tags r:id="rId1"/>
    </p:custDataLst>
    <p:extLst>
      <p:ext uri="{BB962C8B-B14F-4D97-AF65-F5344CB8AC3E}">
        <p14:creationId xmlns:p14="http://schemas.microsoft.com/office/powerpoint/2010/main" val="824325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90EDE7C-E99C-4F71-9349-DEACE071052E}"/>
              </a:ext>
            </a:extLst>
          </p:cNvPr>
          <p:cNvPicPr>
            <a:picLocks noChangeAspect="1"/>
          </p:cNvPicPr>
          <p:nvPr/>
        </p:nvPicPr>
        <p:blipFill rotWithShape="1">
          <a:blip r:embed="rId4">
            <a:duotone>
              <a:prstClr val="black"/>
              <a:schemeClr val="accent3">
                <a:tint val="45000"/>
                <a:satMod val="400000"/>
              </a:schemeClr>
            </a:duotone>
          </a:blip>
          <a:srcRect l="40131" t="1" r="48856" b="1"/>
          <a:stretch/>
        </p:blipFill>
        <p:spPr>
          <a:xfrm>
            <a:off x="8973639" y="-1"/>
            <a:ext cx="3218361"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15" name="Rectangle 14">
            <a:extLst>
              <a:ext uri="{FF2B5EF4-FFF2-40B4-BE49-F238E27FC236}">
                <a16:creationId xmlns:a16="http://schemas.microsoft.com/office/drawing/2014/main" id="{135081B6-A1CD-4D6D-B735-6BE3DA212B08}"/>
              </a:ext>
            </a:extLst>
          </p:cNvPr>
          <p:cNvSpPr/>
          <p:nvPr/>
        </p:nvSpPr>
        <p:spPr>
          <a:xfrm>
            <a:off x="-63960" y="3186744"/>
            <a:ext cx="2318576" cy="954107"/>
          </a:xfrm>
          <a:prstGeom prst="rect">
            <a:avLst/>
          </a:prstGeom>
        </p:spPr>
        <p:txBody>
          <a:bodyPr wrap="square">
            <a:spAutoFit/>
          </a:bodyPr>
          <a:lstStyle/>
          <a:p>
            <a:pPr lvl="1"/>
            <a:r>
              <a:rPr lang="en-US" sz="2800" b="1">
                <a:solidFill>
                  <a:schemeClr val="tx1">
                    <a:lumMod val="95000"/>
                    <a:lumOff val="5000"/>
                  </a:schemeClr>
                </a:solidFill>
                <a:effectLst>
                  <a:outerShdw blurRad="38100" dist="38100" dir="2700000" algn="tl">
                    <a:srgbClr val="000000">
                      <a:alpha val="43137"/>
                    </a:srgbClr>
                  </a:outerShdw>
                </a:effectLst>
                <a:latin typeface="+mj-lt"/>
              </a:rPr>
              <a:t>Admission </a:t>
            </a:r>
          </a:p>
          <a:p>
            <a:pPr lvl="1"/>
            <a:r>
              <a:rPr lang="en-US" sz="2800" b="1">
                <a:solidFill>
                  <a:schemeClr val="tx1">
                    <a:lumMod val="95000"/>
                    <a:lumOff val="5000"/>
                  </a:schemeClr>
                </a:solidFill>
                <a:effectLst>
                  <a:outerShdw blurRad="38100" dist="38100" dir="2700000" algn="tl">
                    <a:srgbClr val="000000">
                      <a:alpha val="43137"/>
                    </a:srgbClr>
                  </a:outerShdw>
                </a:effectLst>
                <a:latin typeface="+mj-lt"/>
              </a:rPr>
              <a:t>Criteria </a:t>
            </a:r>
            <a:endParaRPr lang="en-US" sz="2400" b="1">
              <a:solidFill>
                <a:schemeClr val="tx1">
                  <a:lumMod val="95000"/>
                  <a:lumOff val="5000"/>
                </a:schemeClr>
              </a:solidFill>
              <a:effectLst>
                <a:outerShdw blurRad="38100" dist="38100" dir="2700000" algn="tl">
                  <a:srgbClr val="000000">
                    <a:alpha val="43137"/>
                  </a:srgbClr>
                </a:outerShdw>
              </a:effectLst>
              <a:latin typeface="+mj-lt"/>
            </a:endParaRPr>
          </a:p>
        </p:txBody>
      </p:sp>
      <p:grpSp>
        <p:nvGrpSpPr>
          <p:cNvPr id="12" name="Group 11">
            <a:extLst>
              <a:ext uri="{FF2B5EF4-FFF2-40B4-BE49-F238E27FC236}">
                <a16:creationId xmlns:a16="http://schemas.microsoft.com/office/drawing/2014/main" id="{208BD6F8-C423-4D6D-AFCE-83A698A3B370}"/>
              </a:ext>
            </a:extLst>
          </p:cNvPr>
          <p:cNvGrpSpPr/>
          <p:nvPr/>
        </p:nvGrpSpPr>
        <p:grpSpPr>
          <a:xfrm>
            <a:off x="2254616" y="1654544"/>
            <a:ext cx="6764597" cy="3927390"/>
            <a:chOff x="1716831" y="2503907"/>
            <a:chExt cx="5649886" cy="3106458"/>
          </a:xfrm>
        </p:grpSpPr>
        <p:sp>
          <p:nvSpPr>
            <p:cNvPr id="16" name="Freeform: Shape 15">
              <a:extLst>
                <a:ext uri="{FF2B5EF4-FFF2-40B4-BE49-F238E27FC236}">
                  <a16:creationId xmlns:a16="http://schemas.microsoft.com/office/drawing/2014/main" id="{6D5B61B3-CAE2-44EC-B789-04EFA59AA204}"/>
                </a:ext>
              </a:extLst>
            </p:cNvPr>
            <p:cNvSpPr/>
            <p:nvPr/>
          </p:nvSpPr>
          <p:spPr>
            <a:xfrm rot="21600000">
              <a:off x="2149322" y="2503907"/>
              <a:ext cx="5217395" cy="864983"/>
            </a:xfrm>
            <a:custGeom>
              <a:avLst/>
              <a:gdLst>
                <a:gd name="connsiteX0" fmla="*/ 0 w 5217395"/>
                <a:gd name="connsiteY0" fmla="*/ 0 h 864981"/>
                <a:gd name="connsiteX1" fmla="*/ 4784905 w 5217395"/>
                <a:gd name="connsiteY1" fmla="*/ 0 h 864981"/>
                <a:gd name="connsiteX2" fmla="*/ 5217395 w 5217395"/>
                <a:gd name="connsiteY2" fmla="*/ 432491 h 864981"/>
                <a:gd name="connsiteX3" fmla="*/ 4784905 w 5217395"/>
                <a:gd name="connsiteY3" fmla="*/ 864981 h 864981"/>
                <a:gd name="connsiteX4" fmla="*/ 0 w 5217395"/>
                <a:gd name="connsiteY4" fmla="*/ 864981 h 864981"/>
                <a:gd name="connsiteX5" fmla="*/ 0 w 5217395"/>
                <a:gd name="connsiteY5" fmla="*/ 0 h 86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7395" h="864981">
                  <a:moveTo>
                    <a:pt x="5217395" y="864980"/>
                  </a:moveTo>
                  <a:lnTo>
                    <a:pt x="432490" y="864980"/>
                  </a:lnTo>
                  <a:lnTo>
                    <a:pt x="0" y="432490"/>
                  </a:lnTo>
                  <a:lnTo>
                    <a:pt x="432490" y="1"/>
                  </a:lnTo>
                  <a:lnTo>
                    <a:pt x="5217395" y="1"/>
                  </a:lnTo>
                  <a:lnTo>
                    <a:pt x="5217395" y="864980"/>
                  </a:lnTo>
                  <a:close/>
                </a:path>
              </a:pathLst>
            </a:custGeom>
            <a:solidFill>
              <a:schemeClr val="accent4">
                <a:lumMod val="75000"/>
              </a:schemeClr>
            </a:solidFill>
          </p:spPr>
          <p:style>
            <a:lnRef idx="2">
              <a:schemeClr val="lt1">
                <a:hueOff val="0"/>
                <a:satOff val="0"/>
                <a:lumOff val="0"/>
                <a:alphaOff val="0"/>
              </a:schemeClr>
            </a:lnRef>
            <a:fillRef idx="1">
              <a:schemeClr val="accent4">
                <a:shade val="80000"/>
                <a:hueOff val="0"/>
                <a:satOff val="0"/>
                <a:lumOff val="0"/>
                <a:alphaOff val="0"/>
              </a:schemeClr>
            </a:fillRef>
            <a:effectRef idx="0">
              <a:schemeClr val="accent4">
                <a:shade val="80000"/>
                <a:hueOff val="0"/>
                <a:satOff val="0"/>
                <a:lumOff val="0"/>
                <a:alphaOff val="0"/>
              </a:schemeClr>
            </a:effectRef>
            <a:fontRef idx="minor">
              <a:schemeClr val="lt1"/>
            </a:fontRef>
          </p:style>
          <p:txBody>
            <a:bodyPr spcFirstLastPara="0" vert="horz" wrap="square" lIns="597678" tIns="76201" rIns="142240" bIns="76201" numCol="1" spcCol="1270" anchor="ctr" anchorCtr="0">
              <a:noAutofit/>
            </a:bodyPr>
            <a:lstStyle/>
            <a:p>
              <a:pPr marL="0" lvl="0" indent="0" algn="ctr" defTabSz="889000">
                <a:lnSpc>
                  <a:spcPct val="90000"/>
                </a:lnSpc>
                <a:spcBef>
                  <a:spcPct val="0"/>
                </a:spcBef>
                <a:spcAft>
                  <a:spcPct val="35000"/>
                </a:spcAft>
                <a:buNone/>
              </a:pPr>
              <a:r>
                <a:rPr lang="en-US" sz="2000" kern="1200">
                  <a:latin typeface="Avenir Next LT Pro" panose="020B0504020202020204" pitchFamily="34" charset="0"/>
                </a:rPr>
                <a:t>A Verified or Not </a:t>
              </a:r>
              <a:r>
                <a:rPr lang="en-US" sz="2000">
                  <a:latin typeface="Avenir Next LT Pro" panose="020B0504020202020204" pitchFamily="34" charset="0"/>
                </a:rPr>
                <a:t>S</a:t>
              </a:r>
              <a:r>
                <a:rPr lang="en-US" sz="2000" kern="1200">
                  <a:latin typeface="Avenir Next LT Pro" panose="020B0504020202020204" pitchFamily="34" charset="0"/>
                </a:rPr>
                <a:t>ubstantiated finding on a CSEC intake report </a:t>
              </a:r>
            </a:p>
          </p:txBody>
        </p:sp>
        <p:sp>
          <p:nvSpPr>
            <p:cNvPr id="17" name="Oval 16">
              <a:extLst>
                <a:ext uri="{FF2B5EF4-FFF2-40B4-BE49-F238E27FC236}">
                  <a16:creationId xmlns:a16="http://schemas.microsoft.com/office/drawing/2014/main" id="{8177AFAA-6A4E-47E9-A5F2-F641A90652BA}"/>
                </a:ext>
              </a:extLst>
            </p:cNvPr>
            <p:cNvSpPr/>
            <p:nvPr/>
          </p:nvSpPr>
          <p:spPr>
            <a:xfrm>
              <a:off x="1716831" y="2503908"/>
              <a:ext cx="864981" cy="864981"/>
            </a:xfrm>
            <a:prstGeom prst="ellipse">
              <a:avLst/>
            </a:prstGeom>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8" name="Freeform: Shape 17">
              <a:extLst>
                <a:ext uri="{FF2B5EF4-FFF2-40B4-BE49-F238E27FC236}">
                  <a16:creationId xmlns:a16="http://schemas.microsoft.com/office/drawing/2014/main" id="{13949DFE-6433-4851-8289-F0EDFCFFD8B6}"/>
                </a:ext>
              </a:extLst>
            </p:cNvPr>
            <p:cNvSpPr/>
            <p:nvPr/>
          </p:nvSpPr>
          <p:spPr>
            <a:xfrm rot="21600000">
              <a:off x="2149322" y="3624645"/>
              <a:ext cx="5217395" cy="864983"/>
            </a:xfrm>
            <a:custGeom>
              <a:avLst/>
              <a:gdLst>
                <a:gd name="connsiteX0" fmla="*/ 0 w 5217395"/>
                <a:gd name="connsiteY0" fmla="*/ 0 h 864981"/>
                <a:gd name="connsiteX1" fmla="*/ 4784905 w 5217395"/>
                <a:gd name="connsiteY1" fmla="*/ 0 h 864981"/>
                <a:gd name="connsiteX2" fmla="*/ 5217395 w 5217395"/>
                <a:gd name="connsiteY2" fmla="*/ 432491 h 864981"/>
                <a:gd name="connsiteX3" fmla="*/ 4784905 w 5217395"/>
                <a:gd name="connsiteY3" fmla="*/ 864981 h 864981"/>
                <a:gd name="connsiteX4" fmla="*/ 0 w 5217395"/>
                <a:gd name="connsiteY4" fmla="*/ 864981 h 864981"/>
                <a:gd name="connsiteX5" fmla="*/ 0 w 5217395"/>
                <a:gd name="connsiteY5" fmla="*/ 0 h 86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7395" h="864981">
                  <a:moveTo>
                    <a:pt x="5217395" y="864980"/>
                  </a:moveTo>
                  <a:lnTo>
                    <a:pt x="432490" y="864980"/>
                  </a:lnTo>
                  <a:lnTo>
                    <a:pt x="0" y="432490"/>
                  </a:lnTo>
                  <a:lnTo>
                    <a:pt x="432490" y="1"/>
                  </a:lnTo>
                  <a:lnTo>
                    <a:pt x="5217395" y="1"/>
                  </a:lnTo>
                  <a:lnTo>
                    <a:pt x="5217395" y="864980"/>
                  </a:lnTo>
                  <a:close/>
                </a:path>
              </a:pathLst>
            </a:custGeom>
          </p:spPr>
          <p:style>
            <a:lnRef idx="2">
              <a:schemeClr val="lt1">
                <a:hueOff val="0"/>
                <a:satOff val="0"/>
                <a:lumOff val="0"/>
                <a:alphaOff val="0"/>
              </a:schemeClr>
            </a:lnRef>
            <a:fillRef idx="1">
              <a:schemeClr val="accent4">
                <a:shade val="80000"/>
                <a:hueOff val="-214413"/>
                <a:satOff val="-16073"/>
                <a:lumOff val="16429"/>
                <a:alphaOff val="0"/>
              </a:schemeClr>
            </a:fillRef>
            <a:effectRef idx="0">
              <a:schemeClr val="accent4">
                <a:shade val="80000"/>
                <a:hueOff val="-214413"/>
                <a:satOff val="-16073"/>
                <a:lumOff val="16429"/>
                <a:alphaOff val="0"/>
              </a:schemeClr>
            </a:effectRef>
            <a:fontRef idx="minor">
              <a:schemeClr val="lt1"/>
            </a:fontRef>
          </p:style>
          <p:txBody>
            <a:bodyPr spcFirstLastPara="0" vert="horz" wrap="square" lIns="597678" tIns="76201" rIns="142240" bIns="76201" numCol="1" spcCol="1270" anchor="ctr" anchorCtr="0">
              <a:noAutofit/>
            </a:bodyPr>
            <a:lstStyle/>
            <a:p>
              <a:pPr marL="0" lvl="0" indent="0" algn="ctr" defTabSz="889000">
                <a:lnSpc>
                  <a:spcPct val="90000"/>
                </a:lnSpc>
                <a:spcBef>
                  <a:spcPct val="0"/>
                </a:spcBef>
                <a:spcAft>
                  <a:spcPct val="35000"/>
                </a:spcAft>
                <a:buNone/>
              </a:pPr>
              <a:r>
                <a:rPr lang="en-US" sz="2000" kern="1200">
                  <a:latin typeface="Avenir Next LT Pro" panose="020B0504020202020204" pitchFamily="34" charset="0"/>
                </a:rPr>
                <a:t>Human Trafficking Screening Tool  </a:t>
              </a:r>
              <a:r>
                <a:rPr lang="en-US" sz="2000" b="1" kern="1200">
                  <a:latin typeface="Avenir Next LT Pro" panose="020B0504020202020204" pitchFamily="34" charset="0"/>
                </a:rPr>
                <a:t>“likely is” </a:t>
              </a:r>
              <a:r>
                <a:rPr lang="en-US" sz="2000" kern="1200">
                  <a:latin typeface="Avenir Next LT Pro" panose="020B0504020202020204" pitchFamily="34" charset="0"/>
                </a:rPr>
                <a:t>or </a:t>
              </a:r>
              <a:r>
                <a:rPr lang="en-US" sz="2000" b="1" kern="1200">
                  <a:latin typeface="Avenir Next LT Pro" panose="020B0504020202020204" pitchFamily="34" charset="0"/>
                </a:rPr>
                <a:t>“definitely is”</a:t>
              </a:r>
              <a:r>
                <a:rPr lang="en-US" sz="2000" kern="1200">
                  <a:latin typeface="Avenir Next LT Pro" panose="020B0504020202020204" pitchFamily="34" charset="0"/>
                </a:rPr>
                <a:t> determination</a:t>
              </a:r>
            </a:p>
          </p:txBody>
        </p:sp>
        <p:sp>
          <p:nvSpPr>
            <p:cNvPr id="19" name="Oval 18">
              <a:extLst>
                <a:ext uri="{FF2B5EF4-FFF2-40B4-BE49-F238E27FC236}">
                  <a16:creationId xmlns:a16="http://schemas.microsoft.com/office/drawing/2014/main" id="{20FC3060-B132-4929-B88F-0D02E74B4955}"/>
                </a:ext>
              </a:extLst>
            </p:cNvPr>
            <p:cNvSpPr/>
            <p:nvPr/>
          </p:nvSpPr>
          <p:spPr>
            <a:xfrm>
              <a:off x="1716831" y="3624646"/>
              <a:ext cx="864981" cy="864981"/>
            </a:xfrm>
            <a:prstGeom prst="ellipse">
              <a:avLst/>
            </a:prstGeom>
          </p:spPr>
          <p:style>
            <a:lnRef idx="2">
              <a:schemeClr val="lt1">
                <a:hueOff val="0"/>
                <a:satOff val="0"/>
                <a:lumOff val="0"/>
                <a:alphaOff val="0"/>
              </a:schemeClr>
            </a:lnRef>
            <a:fillRef idx="1">
              <a:schemeClr val="accent4">
                <a:tint val="50000"/>
                <a:hueOff val="-21646"/>
                <a:satOff val="-992"/>
                <a:lumOff val="6865"/>
                <a:alphaOff val="0"/>
              </a:schemeClr>
            </a:fillRef>
            <a:effectRef idx="0">
              <a:schemeClr val="accent4">
                <a:tint val="50000"/>
                <a:hueOff val="-21646"/>
                <a:satOff val="-992"/>
                <a:lumOff val="6865"/>
                <a:alphaOff val="0"/>
              </a:schemeClr>
            </a:effectRef>
            <a:fontRef idx="minor">
              <a:schemeClr val="lt1">
                <a:hueOff val="0"/>
                <a:satOff val="0"/>
                <a:lumOff val="0"/>
                <a:alphaOff val="0"/>
              </a:schemeClr>
            </a:fontRef>
          </p:style>
        </p:sp>
        <p:sp>
          <p:nvSpPr>
            <p:cNvPr id="20" name="Freeform: Shape 19">
              <a:extLst>
                <a:ext uri="{FF2B5EF4-FFF2-40B4-BE49-F238E27FC236}">
                  <a16:creationId xmlns:a16="http://schemas.microsoft.com/office/drawing/2014/main" id="{C8544FA5-E881-4088-89DE-4ED2684DEE91}"/>
                </a:ext>
              </a:extLst>
            </p:cNvPr>
            <p:cNvSpPr/>
            <p:nvPr/>
          </p:nvSpPr>
          <p:spPr>
            <a:xfrm rot="21600000">
              <a:off x="2149322" y="4745383"/>
              <a:ext cx="5217395" cy="864982"/>
            </a:xfrm>
            <a:custGeom>
              <a:avLst/>
              <a:gdLst>
                <a:gd name="connsiteX0" fmla="*/ 0 w 5217395"/>
                <a:gd name="connsiteY0" fmla="*/ 0 h 864981"/>
                <a:gd name="connsiteX1" fmla="*/ 4784905 w 5217395"/>
                <a:gd name="connsiteY1" fmla="*/ 0 h 864981"/>
                <a:gd name="connsiteX2" fmla="*/ 5217395 w 5217395"/>
                <a:gd name="connsiteY2" fmla="*/ 432491 h 864981"/>
                <a:gd name="connsiteX3" fmla="*/ 4784905 w 5217395"/>
                <a:gd name="connsiteY3" fmla="*/ 864981 h 864981"/>
                <a:gd name="connsiteX4" fmla="*/ 0 w 5217395"/>
                <a:gd name="connsiteY4" fmla="*/ 864981 h 864981"/>
                <a:gd name="connsiteX5" fmla="*/ 0 w 5217395"/>
                <a:gd name="connsiteY5" fmla="*/ 0 h 86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7395" h="864981">
                  <a:moveTo>
                    <a:pt x="5217395" y="864980"/>
                  </a:moveTo>
                  <a:lnTo>
                    <a:pt x="432490" y="864980"/>
                  </a:lnTo>
                  <a:lnTo>
                    <a:pt x="0" y="432490"/>
                  </a:lnTo>
                  <a:lnTo>
                    <a:pt x="432490" y="1"/>
                  </a:lnTo>
                  <a:lnTo>
                    <a:pt x="5217395" y="1"/>
                  </a:lnTo>
                  <a:lnTo>
                    <a:pt x="5217395" y="864980"/>
                  </a:lnTo>
                  <a:close/>
                </a:path>
              </a:pathLst>
            </a:custGeom>
            <a:solidFill>
              <a:srgbClr val="76A68D"/>
            </a:solidFill>
          </p:spPr>
          <p:style>
            <a:lnRef idx="2">
              <a:schemeClr val="lt1">
                <a:hueOff val="0"/>
                <a:satOff val="0"/>
                <a:lumOff val="0"/>
                <a:alphaOff val="0"/>
              </a:schemeClr>
            </a:lnRef>
            <a:fillRef idx="1">
              <a:schemeClr val="accent4">
                <a:shade val="80000"/>
                <a:hueOff val="-428826"/>
                <a:satOff val="-32146"/>
                <a:lumOff val="32858"/>
                <a:alphaOff val="0"/>
              </a:schemeClr>
            </a:fillRef>
            <a:effectRef idx="0">
              <a:schemeClr val="accent4">
                <a:shade val="80000"/>
                <a:hueOff val="-428826"/>
                <a:satOff val="-32146"/>
                <a:lumOff val="32858"/>
                <a:alphaOff val="0"/>
              </a:schemeClr>
            </a:effectRef>
            <a:fontRef idx="minor">
              <a:schemeClr val="lt1"/>
            </a:fontRef>
          </p:style>
          <p:txBody>
            <a:bodyPr spcFirstLastPara="0" vert="horz" wrap="square" lIns="597677" tIns="76201"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venir Next LT Pro" panose="020B0504020202020204" pitchFamily="34" charset="0"/>
                </a:rPr>
                <a:t>Safe House Assessment   </a:t>
              </a:r>
            </a:p>
          </p:txBody>
        </p:sp>
        <p:sp>
          <p:nvSpPr>
            <p:cNvPr id="21" name="Oval 20">
              <a:extLst>
                <a:ext uri="{FF2B5EF4-FFF2-40B4-BE49-F238E27FC236}">
                  <a16:creationId xmlns:a16="http://schemas.microsoft.com/office/drawing/2014/main" id="{38E6F77A-4BAD-4A1C-AC7B-E21A54FBDC47}"/>
                </a:ext>
              </a:extLst>
            </p:cNvPr>
            <p:cNvSpPr/>
            <p:nvPr/>
          </p:nvSpPr>
          <p:spPr>
            <a:xfrm>
              <a:off x="1716831" y="4745384"/>
              <a:ext cx="864981" cy="864981"/>
            </a:xfrm>
            <a:prstGeom prst="ellipse">
              <a:avLst/>
            </a:prstGeom>
          </p:spPr>
          <p:style>
            <a:lnRef idx="2">
              <a:schemeClr val="lt1">
                <a:hueOff val="0"/>
                <a:satOff val="0"/>
                <a:lumOff val="0"/>
                <a:alphaOff val="0"/>
              </a:schemeClr>
            </a:lnRef>
            <a:fillRef idx="1">
              <a:schemeClr val="accent4">
                <a:tint val="50000"/>
                <a:hueOff val="-43292"/>
                <a:satOff val="-1983"/>
                <a:lumOff val="13730"/>
                <a:alphaOff val="0"/>
              </a:schemeClr>
            </a:fillRef>
            <a:effectRef idx="0">
              <a:schemeClr val="accent4">
                <a:tint val="50000"/>
                <a:hueOff val="-43292"/>
                <a:satOff val="-1983"/>
                <a:lumOff val="13730"/>
                <a:alphaOff val="0"/>
              </a:schemeClr>
            </a:effectRef>
            <a:fontRef idx="minor">
              <a:schemeClr val="lt1">
                <a:hueOff val="0"/>
                <a:satOff val="0"/>
                <a:lumOff val="0"/>
                <a:alphaOff val="0"/>
              </a:schemeClr>
            </a:fontRef>
          </p:style>
        </p:sp>
      </p:grpSp>
      <p:pic>
        <p:nvPicPr>
          <p:cNvPr id="23" name="Graphic 22" descr="Checkmark with solid fill">
            <a:extLst>
              <a:ext uri="{FF2B5EF4-FFF2-40B4-BE49-F238E27FC236}">
                <a16:creationId xmlns:a16="http://schemas.microsoft.com/office/drawing/2014/main" id="{07484FA4-0E0B-4465-9D8F-78A58FC6A08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472498" y="1885865"/>
            <a:ext cx="605790" cy="630926"/>
          </a:xfrm>
          <a:prstGeom prst="rect">
            <a:avLst/>
          </a:prstGeom>
        </p:spPr>
      </p:pic>
      <p:pic>
        <p:nvPicPr>
          <p:cNvPr id="25" name="Graphic 24" descr="Checkmark with solid fill">
            <a:extLst>
              <a:ext uri="{FF2B5EF4-FFF2-40B4-BE49-F238E27FC236}">
                <a16:creationId xmlns:a16="http://schemas.microsoft.com/office/drawing/2014/main" id="{DD1DD675-B275-4863-A5F6-AE291A277D0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469542" y="3315929"/>
            <a:ext cx="605790" cy="630926"/>
          </a:xfrm>
          <a:prstGeom prst="rect">
            <a:avLst/>
          </a:prstGeom>
        </p:spPr>
      </p:pic>
      <p:pic>
        <p:nvPicPr>
          <p:cNvPr id="26" name="Graphic 25" descr="Checkmark with solid fill">
            <a:extLst>
              <a:ext uri="{FF2B5EF4-FFF2-40B4-BE49-F238E27FC236}">
                <a16:creationId xmlns:a16="http://schemas.microsoft.com/office/drawing/2014/main" id="{614A735E-CCE9-4485-B790-CEE54D382E7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469542" y="4719687"/>
            <a:ext cx="605790" cy="630926"/>
          </a:xfrm>
          <a:prstGeom prst="rect">
            <a:avLst/>
          </a:prstGeom>
        </p:spPr>
      </p:pic>
      <p:sp>
        <p:nvSpPr>
          <p:cNvPr id="22" name="TextBox 21">
            <a:extLst>
              <a:ext uri="{FF2B5EF4-FFF2-40B4-BE49-F238E27FC236}">
                <a16:creationId xmlns:a16="http://schemas.microsoft.com/office/drawing/2014/main" id="{9D8D0187-837B-4A47-8F2A-B454FD8DFA59}"/>
              </a:ext>
            </a:extLst>
          </p:cNvPr>
          <p:cNvSpPr txBox="1"/>
          <p:nvPr/>
        </p:nvSpPr>
        <p:spPr>
          <a:xfrm>
            <a:off x="0" y="408041"/>
            <a:ext cx="12192000" cy="1015663"/>
          </a:xfrm>
          <a:prstGeom prst="rect">
            <a:avLst/>
          </a:prstGeom>
          <a:noFill/>
          <a:ln>
            <a:noFill/>
          </a:ln>
        </p:spPr>
        <p:txBody>
          <a:bodyPr wrap="square" rtlCol="0">
            <a:spAutoFit/>
          </a:bodyPr>
          <a:lstStyle/>
          <a:p>
            <a:pPr algn="ctr"/>
            <a:r>
              <a:rPr lang="en-US" sz="6000" b="1" spc="-188">
                <a:ln>
                  <a:solidFill>
                    <a:schemeClr val="tx1"/>
                  </a:solidFill>
                </a:ln>
                <a:solidFill>
                  <a:schemeClr val="accent5">
                    <a:lumMod val="40000"/>
                    <a:lumOff val="60000"/>
                  </a:schemeClr>
                </a:solidFill>
                <a:latin typeface="+mj-lt"/>
                <a:cs typeface="Poppins Light" panose="00000400000000000000" pitchFamily="2" charset="0"/>
              </a:rPr>
              <a:t>Safe House</a:t>
            </a:r>
            <a:endParaRPr lang="en-US" sz="6000" b="1" spc="-188">
              <a:ln>
                <a:solidFill>
                  <a:schemeClr val="tx1"/>
                </a:solidFill>
              </a:ln>
              <a:solidFill>
                <a:schemeClr val="accent5">
                  <a:lumMod val="40000"/>
                  <a:lumOff val="60000"/>
                </a:schemeClr>
              </a:solidFill>
              <a:latin typeface="+mj-lt"/>
              <a:cs typeface="Poppins SemiBold" panose="00000700000000000000" pitchFamily="2" charset="0"/>
            </a:endParaRPr>
          </a:p>
        </p:txBody>
      </p:sp>
      <p:pic>
        <p:nvPicPr>
          <p:cNvPr id="24" name="Picture 23">
            <a:extLst>
              <a:ext uri="{FF2B5EF4-FFF2-40B4-BE49-F238E27FC236}">
                <a16:creationId xmlns:a16="http://schemas.microsoft.com/office/drawing/2014/main" id="{3FE05F31-ED42-4E9C-A82F-57EF3687E704}"/>
              </a:ext>
            </a:extLst>
          </p:cNvPr>
          <p:cNvPicPr>
            <a:picLocks noChangeAspect="1"/>
          </p:cNvPicPr>
          <p:nvPr/>
        </p:nvPicPr>
        <p:blipFill>
          <a:blip r:embed="rId7">
            <a:duotone>
              <a:prstClr val="black"/>
              <a:schemeClr val="accent4">
                <a:tint val="45000"/>
                <a:satMod val="400000"/>
              </a:schemeClr>
            </a:duotone>
          </a:blip>
          <a:stretch>
            <a:fillRect/>
          </a:stretch>
        </p:blipFill>
        <p:spPr>
          <a:xfrm>
            <a:off x="-432168" y="-18437"/>
            <a:ext cx="1487553" cy="4127350"/>
          </a:xfrm>
          <a:prstGeom prst="rect">
            <a:avLst/>
          </a:prstGeom>
        </p:spPr>
      </p:pic>
    </p:spTree>
    <p:custDataLst>
      <p:tags r:id="rId1"/>
    </p:custDataLst>
    <p:extLst>
      <p:ext uri="{BB962C8B-B14F-4D97-AF65-F5344CB8AC3E}">
        <p14:creationId xmlns:p14="http://schemas.microsoft.com/office/powerpoint/2010/main" val="3906478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67EEE4-6354-4F1C-9484-951F0EB92F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0E5A83F9-E6B8-40BD-9C0D-9A6F156507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31663F">
              <a:alpha val="85000"/>
            </a:srgbClr>
          </a:solidFill>
          <a:ln>
            <a:noFill/>
          </a:ln>
          <a:effectLst/>
        </p:spPr>
        <p:style>
          <a:lnRef idx="1">
            <a:schemeClr val="accent1"/>
          </a:lnRef>
          <a:fillRef idx="3">
            <a:schemeClr val="accent1"/>
          </a:fillRef>
          <a:effectRef idx="2">
            <a:schemeClr val="accent1"/>
          </a:effectRef>
          <a:fontRef idx="minor">
            <a:schemeClr val="lt1"/>
          </a:fontRef>
        </p:style>
      </p:sp>
      <p:sp>
        <p:nvSpPr>
          <p:cNvPr id="19" name="Right Triangle 18">
            <a:extLst>
              <a:ext uri="{FF2B5EF4-FFF2-40B4-BE49-F238E27FC236}">
                <a16:creationId xmlns:a16="http://schemas.microsoft.com/office/drawing/2014/main" id="{B94BFF4F-E457-48E1-8331-8324223EE97F}"/>
              </a:ext>
            </a:extLst>
          </p:cNvPr>
          <p:cNvSpPr/>
          <p:nvPr/>
        </p:nvSpPr>
        <p:spPr>
          <a:xfrm flipH="1">
            <a:off x="10509956" y="4120444"/>
            <a:ext cx="1678868" cy="2737556"/>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Right Triangle 19">
            <a:extLst>
              <a:ext uri="{FF2B5EF4-FFF2-40B4-BE49-F238E27FC236}">
                <a16:creationId xmlns:a16="http://schemas.microsoft.com/office/drawing/2014/main" id="{A14D87BC-BDD5-405A-B2ED-2F805CAE5800}"/>
              </a:ext>
            </a:extLst>
          </p:cNvPr>
          <p:cNvSpPr/>
          <p:nvPr/>
        </p:nvSpPr>
        <p:spPr>
          <a:xfrm rot="10800000">
            <a:off x="10440874" y="0"/>
            <a:ext cx="1747949" cy="4120444"/>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735CD37F-DFA8-40D8-B011-3BE6E52527DD}"/>
              </a:ext>
            </a:extLst>
          </p:cNvPr>
          <p:cNvSpPr txBox="1"/>
          <p:nvPr/>
        </p:nvSpPr>
        <p:spPr>
          <a:xfrm>
            <a:off x="-3177" y="310283"/>
            <a:ext cx="12192000" cy="1015663"/>
          </a:xfrm>
          <a:prstGeom prst="rect">
            <a:avLst/>
          </a:prstGeom>
          <a:noFill/>
          <a:ln>
            <a:noFill/>
          </a:ln>
        </p:spPr>
        <p:txBody>
          <a:bodyPr wrap="square" rtlCol="0">
            <a:spAutoFit/>
          </a:bodyPr>
          <a:lstStyle/>
          <a:p>
            <a:pPr algn="ctr"/>
            <a:r>
              <a:rPr lang="en-US" sz="6000" b="1" spc="-188">
                <a:ln>
                  <a:solidFill>
                    <a:schemeClr val="tx1"/>
                  </a:solidFill>
                </a:ln>
                <a:solidFill>
                  <a:schemeClr val="accent5">
                    <a:lumMod val="40000"/>
                    <a:lumOff val="60000"/>
                  </a:schemeClr>
                </a:solidFill>
                <a:latin typeface="+mj-lt"/>
                <a:cs typeface="Poppins Light" panose="00000400000000000000" pitchFamily="2" charset="0"/>
              </a:rPr>
              <a:t>Safe House Tiers</a:t>
            </a:r>
            <a:endParaRPr lang="en-US" sz="6000" b="1" spc="-188">
              <a:ln>
                <a:solidFill>
                  <a:schemeClr val="tx1"/>
                </a:solidFill>
              </a:ln>
              <a:solidFill>
                <a:schemeClr val="accent5">
                  <a:lumMod val="40000"/>
                  <a:lumOff val="60000"/>
                </a:schemeClr>
              </a:solidFill>
              <a:latin typeface="+mj-lt"/>
              <a:cs typeface="Poppins SemiBold" panose="00000700000000000000" pitchFamily="2" charset="0"/>
            </a:endParaRPr>
          </a:p>
        </p:txBody>
      </p:sp>
      <p:graphicFrame>
        <p:nvGraphicFramePr>
          <p:cNvPr id="2" name="Diagram 1">
            <a:extLst>
              <a:ext uri="{FF2B5EF4-FFF2-40B4-BE49-F238E27FC236}">
                <a16:creationId xmlns:a16="http://schemas.microsoft.com/office/drawing/2014/main" id="{B15C0664-F24E-4AF4-BA00-586D7C805126}"/>
              </a:ext>
            </a:extLst>
          </p:cNvPr>
          <p:cNvGraphicFramePr/>
          <p:nvPr>
            <p:extLst>
              <p:ext uri="{D42A27DB-BD31-4B8C-83A1-F6EECF244321}">
                <p14:modId xmlns:p14="http://schemas.microsoft.com/office/powerpoint/2010/main" val="3935861525"/>
              </p:ext>
            </p:extLst>
          </p:nvPr>
        </p:nvGraphicFramePr>
        <p:xfrm>
          <a:off x="1215137" y="1882948"/>
          <a:ext cx="9535449" cy="4664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2BDF1ABB-F419-4DB3-9580-5CDBA4307D3E}"/>
              </a:ext>
            </a:extLst>
          </p:cNvPr>
          <p:cNvSpPr/>
          <p:nvPr/>
        </p:nvSpPr>
        <p:spPr>
          <a:xfrm rot="21059442">
            <a:off x="166348" y="1390528"/>
            <a:ext cx="3295156" cy="523220"/>
          </a:xfrm>
          <a:prstGeom prst="rect">
            <a:avLst/>
          </a:prstGeom>
          <a:ln>
            <a:noFill/>
          </a:ln>
        </p:spPr>
        <p:txBody>
          <a:bodyPr wrap="square">
            <a:spAutoFit/>
          </a:bodyPr>
          <a:lstStyle/>
          <a:p>
            <a:pPr lvl="1"/>
            <a:r>
              <a:rPr lang="en-US" sz="2800" b="1">
                <a:ln w="3175">
                  <a:solidFill>
                    <a:schemeClr val="tx1"/>
                  </a:solidFill>
                </a:ln>
                <a:solidFill>
                  <a:schemeClr val="bg2"/>
                </a:solidFill>
                <a:effectLst>
                  <a:outerShdw blurRad="38100" dist="38100" dir="2700000" algn="tl">
                    <a:srgbClr val="000000">
                      <a:alpha val="43137"/>
                    </a:srgbClr>
                  </a:outerShdw>
                </a:effectLst>
                <a:latin typeface="+mj-lt"/>
              </a:rPr>
              <a:t>What’s New?</a:t>
            </a:r>
            <a:endParaRPr lang="en-US" sz="2400" b="1">
              <a:ln w="3175">
                <a:solidFill>
                  <a:schemeClr val="tx1"/>
                </a:solidFill>
              </a:ln>
              <a:solidFill>
                <a:schemeClr val="bg2"/>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919104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FF21C4-2AC1-496E-921C-B68B65F5D1A3}"/>
              </a:ext>
            </a:extLst>
          </p:cNvPr>
          <p:cNvPicPr>
            <a:picLocks noChangeAspect="1"/>
          </p:cNvPicPr>
          <p:nvPr/>
        </p:nvPicPr>
        <p:blipFill>
          <a:blip r:embed="rId4"/>
          <a:stretch>
            <a:fillRect/>
          </a:stretch>
        </p:blipFill>
        <p:spPr>
          <a:xfrm>
            <a:off x="-419928" y="0"/>
            <a:ext cx="1487553" cy="4127350"/>
          </a:xfrm>
          <a:prstGeom prst="rect">
            <a:avLst/>
          </a:prstGeom>
        </p:spPr>
      </p:pic>
      <p:cxnSp>
        <p:nvCxnSpPr>
          <p:cNvPr id="7" name="Straight Connector 6">
            <a:extLst>
              <a:ext uri="{FF2B5EF4-FFF2-40B4-BE49-F238E27FC236}">
                <a16:creationId xmlns:a16="http://schemas.microsoft.com/office/drawing/2014/main" id="{779F1AF2-0785-4C1D-A60D-214CD054EDBB}"/>
              </a:ext>
            </a:extLst>
          </p:cNvPr>
          <p:cNvCxnSpPr/>
          <p:nvPr/>
        </p:nvCxnSpPr>
        <p:spPr>
          <a:xfrm flipH="1">
            <a:off x="0" y="0"/>
            <a:ext cx="1280160" cy="4960620"/>
          </a:xfrm>
          <a:prstGeom prst="line">
            <a:avLst/>
          </a:prstGeom>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2934FD04-DF59-4811-AF89-38B6D0862CF2}"/>
              </a:ext>
            </a:extLst>
          </p:cNvPr>
          <p:cNvCxnSpPr/>
          <p:nvPr/>
        </p:nvCxnSpPr>
        <p:spPr>
          <a:xfrm>
            <a:off x="72389" y="3920490"/>
            <a:ext cx="502920" cy="2937510"/>
          </a:xfrm>
          <a:prstGeom prst="line">
            <a:avLst/>
          </a:prstGeom>
        </p:spPr>
        <p:style>
          <a:lnRef idx="1">
            <a:schemeClr val="accent5"/>
          </a:lnRef>
          <a:fillRef idx="0">
            <a:schemeClr val="accent5"/>
          </a:fillRef>
          <a:effectRef idx="0">
            <a:schemeClr val="accent5"/>
          </a:effectRef>
          <a:fontRef idx="minor">
            <a:schemeClr val="tx1"/>
          </a:fontRef>
        </p:style>
      </p:cxnSp>
      <p:sp>
        <p:nvSpPr>
          <p:cNvPr id="42" name="Freeform: Shape 41">
            <a:extLst>
              <a:ext uri="{FF2B5EF4-FFF2-40B4-BE49-F238E27FC236}">
                <a16:creationId xmlns:a16="http://schemas.microsoft.com/office/drawing/2014/main" id="{FDF7AC79-957A-4027-9297-0C050BADD73F}"/>
              </a:ext>
            </a:extLst>
          </p:cNvPr>
          <p:cNvSpPr/>
          <p:nvPr/>
        </p:nvSpPr>
        <p:spPr>
          <a:xfrm>
            <a:off x="1841835" y="3286096"/>
            <a:ext cx="4145233" cy="2103149"/>
          </a:xfrm>
          <a:custGeom>
            <a:avLst/>
            <a:gdLst>
              <a:gd name="connsiteX0" fmla="*/ 0 w 4906831"/>
              <a:gd name="connsiteY0" fmla="*/ 0 h 2108435"/>
              <a:gd name="connsiteX1" fmla="*/ 4906831 w 4906831"/>
              <a:gd name="connsiteY1" fmla="*/ 0 h 2108435"/>
              <a:gd name="connsiteX2" fmla="*/ 4906831 w 4906831"/>
              <a:gd name="connsiteY2" fmla="*/ 2108435 h 2108435"/>
              <a:gd name="connsiteX3" fmla="*/ 0 w 4906831"/>
              <a:gd name="connsiteY3" fmla="*/ 2108435 h 2108435"/>
              <a:gd name="connsiteX4" fmla="*/ 0 w 4906831"/>
              <a:gd name="connsiteY4" fmla="*/ 0 h 2108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831" h="2108435">
                <a:moveTo>
                  <a:pt x="0" y="0"/>
                </a:moveTo>
                <a:lnTo>
                  <a:pt x="4906831" y="0"/>
                </a:lnTo>
                <a:lnTo>
                  <a:pt x="4906831" y="2108435"/>
                </a:lnTo>
                <a:lnTo>
                  <a:pt x="0" y="21084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6520" tIns="0" rIns="0" bIns="0" numCol="1" spcCol="1270" anchor="t" anchorCtr="0">
            <a:noAutofit/>
          </a:bodyPr>
          <a:lstStyle/>
          <a:p>
            <a:pPr marL="114300" lvl="1" indent="-114300" algn="l" defTabSz="577850">
              <a:lnSpc>
                <a:spcPct val="90000"/>
              </a:lnSpc>
              <a:spcBef>
                <a:spcPct val="0"/>
              </a:spcBef>
              <a:spcAft>
                <a:spcPct val="15000"/>
              </a:spcAft>
              <a:buChar char="•"/>
            </a:pPr>
            <a:endParaRPr lang="en-US" sz="1300" kern="1200"/>
          </a:p>
        </p:txBody>
      </p:sp>
      <p:sp>
        <p:nvSpPr>
          <p:cNvPr id="27" name="Rectangle 26">
            <a:extLst>
              <a:ext uri="{FF2B5EF4-FFF2-40B4-BE49-F238E27FC236}">
                <a16:creationId xmlns:a16="http://schemas.microsoft.com/office/drawing/2014/main" id="{8662FD40-6996-4424-B995-C88293474250}"/>
              </a:ext>
            </a:extLst>
          </p:cNvPr>
          <p:cNvSpPr/>
          <p:nvPr/>
        </p:nvSpPr>
        <p:spPr>
          <a:xfrm>
            <a:off x="20378" y="1288284"/>
            <a:ext cx="12171622" cy="584775"/>
          </a:xfrm>
          <a:prstGeom prst="rect">
            <a:avLst/>
          </a:prstGeom>
        </p:spPr>
        <p:txBody>
          <a:bodyPr wrap="square">
            <a:spAutoFit/>
          </a:bodyPr>
          <a:lstStyle/>
          <a:p>
            <a:pPr algn="ctr"/>
            <a:r>
              <a:rPr lang="en-US" sz="3200" b="1">
                <a:solidFill>
                  <a:schemeClr val="bg2">
                    <a:lumMod val="10000"/>
                  </a:schemeClr>
                </a:solidFill>
                <a:latin typeface="+mj-lt"/>
              </a:rPr>
              <a:t>Discharge or denial of placement: </a:t>
            </a:r>
          </a:p>
        </p:txBody>
      </p:sp>
      <p:sp>
        <p:nvSpPr>
          <p:cNvPr id="11" name="TextBox 10">
            <a:extLst>
              <a:ext uri="{FF2B5EF4-FFF2-40B4-BE49-F238E27FC236}">
                <a16:creationId xmlns:a16="http://schemas.microsoft.com/office/drawing/2014/main" id="{F8DC460E-5C90-4C61-A0B6-16191C5AE881}"/>
              </a:ext>
            </a:extLst>
          </p:cNvPr>
          <p:cNvSpPr txBox="1"/>
          <p:nvPr/>
        </p:nvSpPr>
        <p:spPr>
          <a:xfrm>
            <a:off x="498587" y="1873059"/>
            <a:ext cx="11215204" cy="1569660"/>
          </a:xfrm>
          <a:prstGeom prst="rect">
            <a:avLst/>
          </a:prstGeom>
          <a:noFill/>
        </p:spPr>
        <p:txBody>
          <a:bodyPr wrap="square" rtlCol="0">
            <a:spAutoFit/>
          </a:bodyPr>
          <a:lstStyle/>
          <a:p>
            <a:pPr lvl="2" algn="ctr"/>
            <a:r>
              <a:rPr lang="en-US" sz="2400">
                <a:solidFill>
                  <a:schemeClr val="tx1"/>
                </a:solidFill>
                <a:latin typeface="Avenir Next LT Pro" panose="020B0504020202020204" pitchFamily="34" charset="0"/>
              </a:rPr>
              <a:t>Trauma-related behaviors and coping mechanisms </a:t>
            </a:r>
            <a:r>
              <a:rPr lang="en-US" sz="2400" u="sng">
                <a:solidFill>
                  <a:schemeClr val="tx1"/>
                </a:solidFill>
                <a:latin typeface="Avenir Next LT Pro" panose="020B0504020202020204" pitchFamily="34" charset="0"/>
              </a:rPr>
              <a:t>shall not be used </a:t>
            </a:r>
            <a:r>
              <a:rPr lang="en-US" sz="2400">
                <a:solidFill>
                  <a:schemeClr val="tx1"/>
                </a:solidFill>
                <a:latin typeface="Avenir Next LT Pro" panose="020B0504020202020204" pitchFamily="34" charset="0"/>
              </a:rPr>
              <a:t>as a reason to </a:t>
            </a:r>
            <a:r>
              <a:rPr lang="en-US" sz="2400" b="1">
                <a:solidFill>
                  <a:schemeClr val="tx1"/>
                </a:solidFill>
                <a:latin typeface="Avenir Next LT Pro" panose="020B0504020202020204" pitchFamily="34" charset="0"/>
              </a:rPr>
              <a:t>deny</a:t>
            </a:r>
            <a:r>
              <a:rPr lang="en-US" sz="2400">
                <a:solidFill>
                  <a:schemeClr val="tx1"/>
                </a:solidFill>
                <a:latin typeface="Avenir Next LT Pro" panose="020B0504020202020204" pitchFamily="34" charset="0"/>
              </a:rPr>
              <a:t> a placement request or discharge a youth, </a:t>
            </a:r>
            <a:r>
              <a:rPr lang="en-US" sz="2400" u="sng">
                <a:solidFill>
                  <a:schemeClr val="tx1"/>
                </a:solidFill>
                <a:latin typeface="Avenir Next LT Pro" panose="020B0504020202020204" pitchFamily="34" charset="0"/>
              </a:rPr>
              <a:t>unless it can be determined that such behavior will create an imminent risk </a:t>
            </a:r>
            <a:r>
              <a:rPr lang="en-US" sz="2400">
                <a:solidFill>
                  <a:schemeClr val="tx1"/>
                </a:solidFill>
                <a:latin typeface="Avenir Next LT Pro" panose="020B0504020202020204" pitchFamily="34" charset="0"/>
              </a:rPr>
              <a:t>to the safety or stability of other residents in the home. </a:t>
            </a:r>
            <a:r>
              <a:rPr lang="en-US" sz="2400" b="1">
                <a:solidFill>
                  <a:schemeClr val="tx1"/>
                </a:solidFill>
                <a:latin typeface="Avenir Next LT Pro" panose="020B0504020202020204" pitchFamily="34" charset="0"/>
              </a:rPr>
              <a:t>Such as: </a:t>
            </a:r>
          </a:p>
        </p:txBody>
      </p:sp>
      <p:pic>
        <p:nvPicPr>
          <p:cNvPr id="15" name="Picture 14">
            <a:extLst>
              <a:ext uri="{FF2B5EF4-FFF2-40B4-BE49-F238E27FC236}">
                <a16:creationId xmlns:a16="http://schemas.microsoft.com/office/drawing/2014/main" id="{E2EE282F-F5FD-4D95-B0DD-2F185D497244}"/>
              </a:ext>
            </a:extLst>
          </p:cNvPr>
          <p:cNvPicPr>
            <a:picLocks noChangeAspect="1"/>
          </p:cNvPicPr>
          <p:nvPr/>
        </p:nvPicPr>
        <p:blipFill>
          <a:blip r:embed="rId4"/>
          <a:stretch>
            <a:fillRect/>
          </a:stretch>
        </p:blipFill>
        <p:spPr>
          <a:xfrm rot="10800000">
            <a:off x="11118673" y="2730650"/>
            <a:ext cx="1487553" cy="4127350"/>
          </a:xfrm>
          <a:prstGeom prst="rect">
            <a:avLst/>
          </a:prstGeom>
        </p:spPr>
      </p:pic>
      <p:sp>
        <p:nvSpPr>
          <p:cNvPr id="16" name="TextBox 15">
            <a:extLst>
              <a:ext uri="{FF2B5EF4-FFF2-40B4-BE49-F238E27FC236}">
                <a16:creationId xmlns:a16="http://schemas.microsoft.com/office/drawing/2014/main" id="{E132448A-E712-45E4-B803-9B1259118A14}"/>
              </a:ext>
            </a:extLst>
          </p:cNvPr>
          <p:cNvSpPr txBox="1"/>
          <p:nvPr/>
        </p:nvSpPr>
        <p:spPr>
          <a:xfrm>
            <a:off x="0" y="300516"/>
            <a:ext cx="12192000" cy="1015663"/>
          </a:xfrm>
          <a:prstGeom prst="rect">
            <a:avLst/>
          </a:prstGeom>
          <a:noFill/>
          <a:ln>
            <a:noFill/>
          </a:ln>
        </p:spPr>
        <p:txBody>
          <a:bodyPr wrap="square" rtlCol="0">
            <a:spAutoFit/>
          </a:bodyPr>
          <a:lstStyle/>
          <a:p>
            <a:pPr algn="ctr"/>
            <a:r>
              <a:rPr lang="en-US" sz="6000" b="1" spc="-188">
                <a:ln>
                  <a:solidFill>
                    <a:schemeClr val="tx1"/>
                  </a:solidFill>
                </a:ln>
                <a:solidFill>
                  <a:schemeClr val="accent5">
                    <a:lumMod val="40000"/>
                    <a:lumOff val="60000"/>
                  </a:schemeClr>
                </a:solidFill>
                <a:latin typeface="+mj-lt"/>
                <a:cs typeface="Poppins Light" panose="00000400000000000000" pitchFamily="2" charset="0"/>
              </a:rPr>
              <a:t>Safe House</a:t>
            </a:r>
            <a:endParaRPr lang="en-US" sz="6000" b="1" spc="-188">
              <a:ln>
                <a:solidFill>
                  <a:schemeClr val="tx1"/>
                </a:solidFill>
              </a:ln>
              <a:solidFill>
                <a:schemeClr val="accent5">
                  <a:lumMod val="40000"/>
                  <a:lumOff val="60000"/>
                </a:schemeClr>
              </a:solidFill>
              <a:latin typeface="+mj-lt"/>
              <a:cs typeface="Poppins SemiBold" panose="00000700000000000000" pitchFamily="2" charset="0"/>
            </a:endParaRPr>
          </a:p>
        </p:txBody>
      </p:sp>
      <p:graphicFrame>
        <p:nvGraphicFramePr>
          <p:cNvPr id="3" name="Diagram 2">
            <a:extLst>
              <a:ext uri="{FF2B5EF4-FFF2-40B4-BE49-F238E27FC236}">
                <a16:creationId xmlns:a16="http://schemas.microsoft.com/office/drawing/2014/main" id="{967BB1FD-C0F0-467E-84C3-7D3C97961434}"/>
              </a:ext>
            </a:extLst>
          </p:cNvPr>
          <p:cNvGraphicFramePr/>
          <p:nvPr>
            <p:extLst>
              <p:ext uri="{D42A27DB-BD31-4B8C-83A1-F6EECF244321}">
                <p14:modId xmlns:p14="http://schemas.microsoft.com/office/powerpoint/2010/main" val="264768348"/>
              </p:ext>
            </p:extLst>
          </p:nvPr>
        </p:nvGraphicFramePr>
        <p:xfrm>
          <a:off x="2232863" y="3641659"/>
          <a:ext cx="8117302" cy="29375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632412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6CE6E43D-FC44-4F15-89C6-7C08E9BDC3F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8" name="Straight Connector 67">
              <a:extLst>
                <a:ext uri="{FF2B5EF4-FFF2-40B4-BE49-F238E27FC236}">
                  <a16:creationId xmlns:a16="http://schemas.microsoft.com/office/drawing/2014/main" id="{321115E6-3640-4179-A252-686A27B75B3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E68D2ABE-CDFA-4BEB-AF45-E43862265B0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0" name="Rectangle 23">
              <a:extLst>
                <a:ext uri="{FF2B5EF4-FFF2-40B4-BE49-F238E27FC236}">
                  <a16:creationId xmlns:a16="http://schemas.microsoft.com/office/drawing/2014/main" id="{A108FB8B-558B-4F9E-970F-72D2EE57F64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Rectangle 25">
              <a:extLst>
                <a:ext uri="{FF2B5EF4-FFF2-40B4-BE49-F238E27FC236}">
                  <a16:creationId xmlns:a16="http://schemas.microsoft.com/office/drawing/2014/main" id="{481E92F1-5BD2-4422-B875-90578CEAA5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Isosceles Triangle 71">
              <a:extLst>
                <a:ext uri="{FF2B5EF4-FFF2-40B4-BE49-F238E27FC236}">
                  <a16:creationId xmlns:a16="http://schemas.microsoft.com/office/drawing/2014/main" id="{9D9630F3-9488-4F58-9098-F6B8552BD6D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27">
              <a:extLst>
                <a:ext uri="{FF2B5EF4-FFF2-40B4-BE49-F238E27FC236}">
                  <a16:creationId xmlns:a16="http://schemas.microsoft.com/office/drawing/2014/main" id="{A82B105D-E7A6-4F3A-AFDA-B9133F6BDFE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28">
              <a:extLst>
                <a:ext uri="{FF2B5EF4-FFF2-40B4-BE49-F238E27FC236}">
                  <a16:creationId xmlns:a16="http://schemas.microsoft.com/office/drawing/2014/main" id="{592262AB-546B-41A7-99DE-EC034F0722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9">
              <a:extLst>
                <a:ext uri="{FF2B5EF4-FFF2-40B4-BE49-F238E27FC236}">
                  <a16:creationId xmlns:a16="http://schemas.microsoft.com/office/drawing/2014/main" id="{D878A1F7-F404-41A0-BD7C-9739499BDD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0076BF32-29FF-4C3A-B1AF-91A28EFDA0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Isosceles Triangle 76">
              <a:extLst>
                <a:ext uri="{FF2B5EF4-FFF2-40B4-BE49-F238E27FC236}">
                  <a16:creationId xmlns:a16="http://schemas.microsoft.com/office/drawing/2014/main" id="{0A4C29F3-B3A2-40B9-8670-ADA39B0C42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79" name="Freeform: Shape 78">
            <a:extLst>
              <a:ext uri="{FF2B5EF4-FFF2-40B4-BE49-F238E27FC236}">
                <a16:creationId xmlns:a16="http://schemas.microsoft.com/office/drawing/2014/main" id="{85C2136B-77EC-41E9-BDB6-58A4AE1429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7620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1" name="Straight Connector 80">
            <a:extLst>
              <a:ext uri="{FF2B5EF4-FFF2-40B4-BE49-F238E27FC236}">
                <a16:creationId xmlns:a16="http://schemas.microsoft.com/office/drawing/2014/main" id="{E55891F3-A5E2-4418-8950-25FA2B73120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274002" y="4502552"/>
            <a:ext cx="2917998" cy="23554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42D7589-BB18-4650-909B-5EE0E71CA173}"/>
              </a:ext>
            </a:extLst>
          </p:cNvPr>
          <p:cNvSpPr/>
          <p:nvPr/>
        </p:nvSpPr>
        <p:spPr>
          <a:xfrm>
            <a:off x="1670359" y="1230086"/>
            <a:ext cx="8851282" cy="4760539"/>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solidFill>
                <a:schemeClr val="bg1"/>
              </a:solidFill>
            </a:endParaRPr>
          </a:p>
        </p:txBody>
      </p:sp>
      <p:cxnSp>
        <p:nvCxnSpPr>
          <p:cNvPr id="83" name="Straight Connector 82">
            <a:extLst>
              <a:ext uri="{FF2B5EF4-FFF2-40B4-BE49-F238E27FC236}">
                <a16:creationId xmlns:a16="http://schemas.microsoft.com/office/drawing/2014/main" id="{FB1FCEB1-A7E1-417C-A7EF-AA30D5A0859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3500" y="-16625"/>
            <a:ext cx="2667482" cy="6874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Freeform: Shape 84">
            <a:extLst>
              <a:ext uri="{FF2B5EF4-FFF2-40B4-BE49-F238E27FC236}">
                <a16:creationId xmlns:a16="http://schemas.microsoft.com/office/drawing/2014/main" id="{7FBCF2A6-1F18-4B68-B5D2-5B763ED415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923" y="-16625"/>
            <a:ext cx="1269077"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7" name="Freeform: Shape 86">
            <a:extLst>
              <a:ext uri="{FF2B5EF4-FFF2-40B4-BE49-F238E27FC236}">
                <a16:creationId xmlns:a16="http://schemas.microsoft.com/office/drawing/2014/main" id="{FF3A27FB-A693-4A75-951E-0C77CD98F0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374" y="-16624"/>
            <a:ext cx="1983626"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5" name="Picture 64">
            <a:extLst>
              <a:ext uri="{FF2B5EF4-FFF2-40B4-BE49-F238E27FC236}">
                <a16:creationId xmlns:a16="http://schemas.microsoft.com/office/drawing/2014/main" id="{C60D2904-302F-4220-BC1A-7BE6765CA767}"/>
              </a:ext>
            </a:extLst>
          </p:cNvPr>
          <p:cNvPicPr>
            <a:picLocks noChangeAspect="1"/>
          </p:cNvPicPr>
          <p:nvPr/>
        </p:nvPicPr>
        <p:blipFill>
          <a:blip r:embed="rId3"/>
          <a:stretch>
            <a:fillRect/>
          </a:stretch>
        </p:blipFill>
        <p:spPr>
          <a:xfrm flipV="1">
            <a:off x="0" y="-9454"/>
            <a:ext cx="5756750" cy="2010900"/>
          </a:xfrm>
          <a:prstGeom prst="rect">
            <a:avLst/>
          </a:prstGeom>
        </p:spPr>
      </p:pic>
      <p:pic>
        <p:nvPicPr>
          <p:cNvPr id="51" name="Picture 50" descr="Logo, company name&#10;&#10;Description automatically generated">
            <a:extLst>
              <a:ext uri="{FF2B5EF4-FFF2-40B4-BE49-F238E27FC236}">
                <a16:creationId xmlns:a16="http://schemas.microsoft.com/office/drawing/2014/main" id="{B35A5BD5-4DE9-4503-A60B-0C5F694AAA36}"/>
              </a:ext>
            </a:extLst>
          </p:cNvPr>
          <p:cNvPicPr>
            <a:picLocks noChangeAspect="1"/>
          </p:cNvPicPr>
          <p:nvPr/>
        </p:nvPicPr>
        <p:blipFill rotWithShape="1">
          <a:blip r:embed="rId4">
            <a:extLst>
              <a:ext uri="{28A0092B-C50C-407E-A947-70E740481C1C}">
                <a14:useLocalDpi xmlns:a14="http://schemas.microsoft.com/office/drawing/2010/main" val="0"/>
              </a:ext>
            </a:extLst>
          </a:blip>
          <a:srcRect l="10352" t="22826" b="25070"/>
          <a:stretch/>
        </p:blipFill>
        <p:spPr>
          <a:xfrm>
            <a:off x="1873099" y="1332493"/>
            <a:ext cx="3254072" cy="945642"/>
          </a:xfrm>
          <a:prstGeom prst="rect">
            <a:avLst/>
          </a:prstGeom>
        </p:spPr>
      </p:pic>
      <p:sp>
        <p:nvSpPr>
          <p:cNvPr id="52" name="Rectangle 51">
            <a:extLst>
              <a:ext uri="{FF2B5EF4-FFF2-40B4-BE49-F238E27FC236}">
                <a16:creationId xmlns:a16="http://schemas.microsoft.com/office/drawing/2014/main" id="{C79198CA-2D24-4A4D-B69E-512C0764B83F}"/>
              </a:ext>
            </a:extLst>
          </p:cNvPr>
          <p:cNvSpPr/>
          <p:nvPr/>
        </p:nvSpPr>
        <p:spPr>
          <a:xfrm>
            <a:off x="2941665" y="4684741"/>
            <a:ext cx="6308669" cy="707886"/>
          </a:xfrm>
          <a:prstGeom prst="rect">
            <a:avLst/>
          </a:prstGeom>
        </p:spPr>
        <p:txBody>
          <a:bodyPr wrap="square">
            <a:spAutoFit/>
          </a:bodyPr>
          <a:lstStyle/>
          <a:p>
            <a:pPr algn="ctr"/>
            <a:r>
              <a:rPr lang="en-US" sz="2000" dirty="0">
                <a:solidFill>
                  <a:srgbClr val="002060"/>
                </a:solidFill>
                <a:latin typeface="Avenir Next LT Pro" panose="020B0504020202020204" pitchFamily="34" charset="0"/>
                <a:ea typeface="Verdana" panose="020B0604030504040204" pitchFamily="34" charset="0"/>
                <a:cs typeface="Verdana" panose="020B0604030504040204" pitchFamily="34" charset="0"/>
              </a:rPr>
              <a:t>Train-the-Trainer Workshop</a:t>
            </a:r>
          </a:p>
          <a:p>
            <a:pPr algn="ctr"/>
            <a:r>
              <a:rPr lang="en-US" sz="2000" dirty="0">
                <a:solidFill>
                  <a:srgbClr val="002060"/>
                </a:solidFill>
                <a:latin typeface="Avenir Next LT Pro" panose="020B0504020202020204" pitchFamily="34" charset="0"/>
                <a:ea typeface="Verdana" panose="020B0604030504040204" pitchFamily="34" charset="0"/>
                <a:cs typeface="Verdana" panose="020B0604030504040204" pitchFamily="34" charset="0"/>
              </a:rPr>
              <a:t>April 2021</a:t>
            </a:r>
          </a:p>
        </p:txBody>
      </p:sp>
      <p:sp>
        <p:nvSpPr>
          <p:cNvPr id="50" name="Title 41">
            <a:extLst>
              <a:ext uri="{FF2B5EF4-FFF2-40B4-BE49-F238E27FC236}">
                <a16:creationId xmlns:a16="http://schemas.microsoft.com/office/drawing/2014/main" id="{133CAF57-1646-4FC4-A510-C0C7EE35199A}"/>
              </a:ext>
            </a:extLst>
          </p:cNvPr>
          <p:cNvSpPr txBox="1">
            <a:spLocks/>
          </p:cNvSpPr>
          <p:nvPr/>
        </p:nvSpPr>
        <p:spPr>
          <a:xfrm>
            <a:off x="1643475" y="2883113"/>
            <a:ext cx="8865142" cy="1569660"/>
          </a:xfrm>
          <a:prstGeom prst="rect">
            <a:avLst/>
          </a:prstGeom>
        </p:spPr>
        <p:txBody>
          <a:bodyPr wrap="square">
            <a:sp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80000"/>
              </a:lnSpc>
            </a:pPr>
            <a:r>
              <a:rPr lang="en-US" sz="6000" b="1" spc="-150">
                <a:ln>
                  <a:solidFill>
                    <a:schemeClr val="tx1"/>
                  </a:solidFill>
                </a:ln>
                <a:solidFill>
                  <a:schemeClr val="accent5">
                    <a:lumMod val="60000"/>
                    <a:lumOff val="40000"/>
                  </a:schemeClr>
                </a:solidFill>
                <a:effectLst>
                  <a:outerShdw blurRad="38100" dist="38100" dir="2700000" algn="tl">
                    <a:srgbClr val="000000">
                      <a:alpha val="43137"/>
                    </a:srgbClr>
                  </a:outerShdw>
                </a:effectLst>
                <a:cs typeface="Poppins SemiBold" panose="00000700000000000000" pitchFamily="2" charset="0"/>
              </a:rPr>
              <a:t>Family First Prevention Services Act </a:t>
            </a:r>
            <a:endParaRPr lang="en-US" sz="6000" b="1" spc="-150">
              <a:ln>
                <a:solidFill>
                  <a:schemeClr val="tx1"/>
                </a:solidFill>
              </a:ln>
              <a:solidFill>
                <a:schemeClr val="accent5">
                  <a:lumMod val="60000"/>
                  <a:lumOff val="40000"/>
                </a:schemeClr>
              </a:solidFill>
              <a:effectLst>
                <a:outerShdw blurRad="38100" dist="38100" dir="2700000" algn="tl">
                  <a:srgbClr val="000000">
                    <a:alpha val="43137"/>
                  </a:srgbClr>
                </a:outerShdw>
              </a:effectLst>
              <a:cs typeface="Poppins Light" panose="00000400000000000000" pitchFamily="2" charset="0"/>
            </a:endParaRPr>
          </a:p>
        </p:txBody>
      </p:sp>
    </p:spTree>
    <p:extLst>
      <p:ext uri="{BB962C8B-B14F-4D97-AF65-F5344CB8AC3E}">
        <p14:creationId xmlns:p14="http://schemas.microsoft.com/office/powerpoint/2010/main" val="1756540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FF8E1919-D288-42E8-8823-F661ACD4DF94}"/>
              </a:ext>
            </a:extLst>
          </p:cNvPr>
          <p:cNvSpPr/>
          <p:nvPr/>
        </p:nvSpPr>
        <p:spPr>
          <a:xfrm>
            <a:off x="3480914" y="1313086"/>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rebuchet MS"/>
                <a:ea typeface="+mn-ea"/>
                <a:cs typeface="+mn-cs"/>
              </a:rPr>
              <a:t>thin four (4) hours of receipt of the request from the CBC</a:t>
            </a:r>
          </a:p>
        </p:txBody>
      </p:sp>
      <p:sp>
        <p:nvSpPr>
          <p:cNvPr id="25" name="Right Triangle 24">
            <a:extLst>
              <a:ext uri="{FF2B5EF4-FFF2-40B4-BE49-F238E27FC236}">
                <a16:creationId xmlns:a16="http://schemas.microsoft.com/office/drawing/2014/main" id="{3E3F8299-063D-4280-AC6E-48FC906C93D9}"/>
              </a:ext>
            </a:extLst>
          </p:cNvPr>
          <p:cNvSpPr/>
          <p:nvPr/>
        </p:nvSpPr>
        <p:spPr>
          <a:xfrm flipH="1">
            <a:off x="10144460" y="4600720"/>
            <a:ext cx="2063897" cy="2257280"/>
          </a:xfrm>
          <a:prstGeom prst="rtTriangle">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Right Triangle 25">
            <a:extLst>
              <a:ext uri="{FF2B5EF4-FFF2-40B4-BE49-F238E27FC236}">
                <a16:creationId xmlns:a16="http://schemas.microsoft.com/office/drawing/2014/main" id="{CDE3B5E4-9110-4B6B-BA28-9EF131EDC163}"/>
              </a:ext>
            </a:extLst>
          </p:cNvPr>
          <p:cNvSpPr/>
          <p:nvPr/>
        </p:nvSpPr>
        <p:spPr>
          <a:xfrm rot="10800000" flipH="1">
            <a:off x="345" y="-12122"/>
            <a:ext cx="3031836" cy="4025322"/>
          </a:xfrm>
          <a:prstGeom prst="rtTriangl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aphicFrame>
        <p:nvGraphicFramePr>
          <p:cNvPr id="9" name="Diagram 8">
            <a:extLst>
              <a:ext uri="{FF2B5EF4-FFF2-40B4-BE49-F238E27FC236}">
                <a16:creationId xmlns:a16="http://schemas.microsoft.com/office/drawing/2014/main" id="{49BDEAE9-8DDC-4162-AD5F-60A0302F70D1}"/>
              </a:ext>
            </a:extLst>
          </p:cNvPr>
          <p:cNvGraphicFramePr/>
          <p:nvPr>
            <p:extLst>
              <p:ext uri="{D42A27DB-BD31-4B8C-83A1-F6EECF244321}">
                <p14:modId xmlns:p14="http://schemas.microsoft.com/office/powerpoint/2010/main" val="1959482275"/>
              </p:ext>
            </p:extLst>
          </p:nvPr>
        </p:nvGraphicFramePr>
        <p:xfrm>
          <a:off x="2047539" y="1889836"/>
          <a:ext cx="8342582" cy="3942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3">
            <a:extLst>
              <a:ext uri="{FF2B5EF4-FFF2-40B4-BE49-F238E27FC236}">
                <a16:creationId xmlns:a16="http://schemas.microsoft.com/office/drawing/2014/main" id="{6B84B6C2-D710-4904-BBF0-1F8EAE604677}"/>
              </a:ext>
            </a:extLst>
          </p:cNvPr>
          <p:cNvSpPr txBox="1">
            <a:spLocks noGrp="1"/>
          </p:cNvSpPr>
          <p:nvPr>
            <p:ph type="title"/>
          </p:nvPr>
        </p:nvSpPr>
        <p:spPr>
          <a:xfrm>
            <a:off x="1920674" y="347601"/>
            <a:ext cx="8596312" cy="1320800"/>
          </a:xfrm>
          <a:prstGeom prst="rect">
            <a:avLst/>
          </a:prstGeom>
          <a:noFill/>
          <a:ln>
            <a:noFill/>
          </a:ln>
        </p:spPr>
        <p:txBody>
          <a:bodyPr wrap="square" rtlCol="0">
            <a:spAutoFit/>
          </a:bodyPr>
          <a:lstStyle/>
          <a:p>
            <a:pPr algn="ctr"/>
            <a:r>
              <a:rPr lang="en-US" sz="6000" b="1" spc="-188">
                <a:ln>
                  <a:solidFill>
                    <a:schemeClr val="tx1"/>
                  </a:solidFill>
                </a:ln>
                <a:solidFill>
                  <a:schemeClr val="accent5">
                    <a:lumMod val="40000"/>
                    <a:lumOff val="60000"/>
                  </a:schemeClr>
                </a:solidFill>
                <a:latin typeface="+mj-lt"/>
                <a:cs typeface="Poppins Light" panose="00000400000000000000" pitchFamily="2" charset="0"/>
              </a:rPr>
              <a:t>Safe House</a:t>
            </a:r>
            <a:endParaRPr lang="en-US" sz="6000" b="1" spc="-188">
              <a:ln>
                <a:solidFill>
                  <a:schemeClr val="tx1"/>
                </a:solidFill>
              </a:ln>
              <a:solidFill>
                <a:schemeClr val="accent5">
                  <a:lumMod val="40000"/>
                  <a:lumOff val="60000"/>
                </a:schemeClr>
              </a:solidFill>
              <a:latin typeface="+mj-lt"/>
              <a:cs typeface="Poppins SemiBold" panose="00000700000000000000" pitchFamily="2" charset="0"/>
            </a:endParaRPr>
          </a:p>
        </p:txBody>
      </p:sp>
    </p:spTree>
    <p:extLst>
      <p:ext uri="{BB962C8B-B14F-4D97-AF65-F5344CB8AC3E}">
        <p14:creationId xmlns:p14="http://schemas.microsoft.com/office/powerpoint/2010/main" val="1625050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FD43E8-A9F8-4915-952B-CECB0A4E7E75}"/>
              </a:ext>
            </a:extLst>
          </p:cNvPr>
          <p:cNvPicPr>
            <a:picLocks noChangeAspect="1"/>
          </p:cNvPicPr>
          <p:nvPr/>
        </p:nvPicPr>
        <p:blipFill rotWithShape="1">
          <a:blip r:embed="rId3">
            <a:duotone>
              <a:prstClr val="black"/>
              <a:schemeClr val="accent2">
                <a:tint val="45000"/>
                <a:satMod val="400000"/>
              </a:schemeClr>
            </a:duotone>
            <a:alphaModFix amt="20000"/>
          </a:blip>
          <a:srcRect l="42406" t="3861" r="2408"/>
          <a:stretch/>
        </p:blipFill>
        <p:spPr>
          <a:xfrm rot="16200000">
            <a:off x="1712681" y="3366236"/>
            <a:ext cx="1802887" cy="5228248"/>
          </a:xfrm>
          <a:prstGeom prst="rect">
            <a:avLst/>
          </a:prstGeom>
        </p:spPr>
      </p:pic>
      <p:cxnSp>
        <p:nvCxnSpPr>
          <p:cNvPr id="7" name="Straight Connector 6">
            <a:extLst>
              <a:ext uri="{FF2B5EF4-FFF2-40B4-BE49-F238E27FC236}">
                <a16:creationId xmlns:a16="http://schemas.microsoft.com/office/drawing/2014/main" id="{2EAF5BFB-8193-4EEB-AE7B-F06842807869}"/>
              </a:ext>
            </a:extLst>
          </p:cNvPr>
          <p:cNvCxnSpPr>
            <a:cxnSpLocks/>
          </p:cNvCxnSpPr>
          <p:nvPr/>
        </p:nvCxnSpPr>
        <p:spPr>
          <a:xfrm flipH="1">
            <a:off x="-22395" y="-59333"/>
            <a:ext cx="506959" cy="6823989"/>
          </a:xfrm>
          <a:prstGeom prst="line">
            <a:avLst/>
          </a:prstGeom>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BB4BD17A-3747-4075-A558-AFB93A19DD2D}"/>
              </a:ext>
            </a:extLst>
          </p:cNvPr>
          <p:cNvCxnSpPr>
            <a:cxnSpLocks/>
          </p:cNvCxnSpPr>
          <p:nvPr/>
        </p:nvCxnSpPr>
        <p:spPr>
          <a:xfrm>
            <a:off x="-22395" y="4866830"/>
            <a:ext cx="4769147" cy="1982047"/>
          </a:xfrm>
          <a:prstGeom prst="line">
            <a:avLst/>
          </a:prstGeom>
        </p:spPr>
        <p:style>
          <a:lnRef idx="1">
            <a:schemeClr val="accent2"/>
          </a:lnRef>
          <a:fillRef idx="0">
            <a:schemeClr val="accent2"/>
          </a:fillRef>
          <a:effectRef idx="0">
            <a:schemeClr val="accent2"/>
          </a:effectRef>
          <a:fontRef idx="minor">
            <a:schemeClr val="tx1"/>
          </a:fontRef>
        </p:style>
      </p:cxnSp>
      <p:graphicFrame>
        <p:nvGraphicFramePr>
          <p:cNvPr id="2" name="Diagram 1">
            <a:extLst>
              <a:ext uri="{FF2B5EF4-FFF2-40B4-BE49-F238E27FC236}">
                <a16:creationId xmlns:a16="http://schemas.microsoft.com/office/drawing/2014/main" id="{FE97C460-4AE6-4C2F-93D0-434A72150D2B}"/>
              </a:ext>
            </a:extLst>
          </p:cNvPr>
          <p:cNvGraphicFramePr/>
          <p:nvPr>
            <p:extLst>
              <p:ext uri="{D42A27DB-BD31-4B8C-83A1-F6EECF244321}">
                <p14:modId xmlns:p14="http://schemas.microsoft.com/office/powerpoint/2010/main" val="4041538974"/>
              </p:ext>
            </p:extLst>
          </p:nvPr>
        </p:nvGraphicFramePr>
        <p:xfrm>
          <a:off x="1668999" y="1779084"/>
          <a:ext cx="8854001" cy="42004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a:extLst>
              <a:ext uri="{FF2B5EF4-FFF2-40B4-BE49-F238E27FC236}">
                <a16:creationId xmlns:a16="http://schemas.microsoft.com/office/drawing/2014/main" id="{CC23EDB9-6EF2-4F9C-8299-49973A5443D7}"/>
              </a:ext>
            </a:extLst>
          </p:cNvPr>
          <p:cNvSpPr txBox="1"/>
          <p:nvPr/>
        </p:nvSpPr>
        <p:spPr>
          <a:xfrm>
            <a:off x="-129817" y="337808"/>
            <a:ext cx="12188824" cy="1015663"/>
          </a:xfrm>
          <a:prstGeom prst="rect">
            <a:avLst/>
          </a:prstGeom>
          <a:noFill/>
        </p:spPr>
        <p:txBody>
          <a:bodyPr wrap="square" rtlCol="0">
            <a:spAutoFit/>
          </a:bodyPr>
          <a:lstStyle/>
          <a:p>
            <a:pPr algn="ctr"/>
            <a:r>
              <a:rPr lang="en-US" sz="6000" b="1" spc="-188">
                <a:ln>
                  <a:solidFill>
                    <a:schemeClr val="tx1"/>
                  </a:solidFill>
                </a:ln>
                <a:solidFill>
                  <a:schemeClr val="accent2">
                    <a:lumMod val="60000"/>
                    <a:lumOff val="40000"/>
                  </a:schemeClr>
                </a:solidFill>
                <a:effectLst>
                  <a:outerShdw blurRad="38100" dist="38100" dir="2700000" algn="tl">
                    <a:srgbClr val="000000">
                      <a:alpha val="43137"/>
                    </a:srgbClr>
                  </a:outerShdw>
                </a:effectLst>
                <a:latin typeface="+mj-lt"/>
                <a:cs typeface="Poppins Light" panose="00000400000000000000" pitchFamily="2" charset="0"/>
              </a:rPr>
              <a:t>At Risk of Sex Trafficking</a:t>
            </a:r>
            <a:endParaRPr lang="en-US" sz="6000" b="1" spc="-188">
              <a:ln>
                <a:solidFill>
                  <a:schemeClr val="tx1"/>
                </a:solidFill>
              </a:ln>
              <a:solidFill>
                <a:schemeClr val="accent2">
                  <a:lumMod val="60000"/>
                  <a:lumOff val="40000"/>
                </a:schemeClr>
              </a:solidFill>
              <a:effectLst>
                <a:outerShdw blurRad="38100" dist="38100" dir="2700000" algn="tl">
                  <a:srgbClr val="000000">
                    <a:alpha val="43137"/>
                  </a:srgbClr>
                </a:outerShdw>
              </a:effectLst>
              <a:latin typeface="+mj-lt"/>
              <a:cs typeface="Poppins SemiBold" panose="00000700000000000000" pitchFamily="2" charset="0"/>
            </a:endParaRPr>
          </a:p>
        </p:txBody>
      </p:sp>
      <p:sp>
        <p:nvSpPr>
          <p:cNvPr id="4" name="Right Triangle 3">
            <a:extLst>
              <a:ext uri="{FF2B5EF4-FFF2-40B4-BE49-F238E27FC236}">
                <a16:creationId xmlns:a16="http://schemas.microsoft.com/office/drawing/2014/main" id="{E00E1AAE-8FEB-40BF-AD38-63BF470DCB28}"/>
              </a:ext>
            </a:extLst>
          </p:cNvPr>
          <p:cNvSpPr/>
          <p:nvPr/>
        </p:nvSpPr>
        <p:spPr>
          <a:xfrm rot="16200000" flipH="1">
            <a:off x="9605474" y="311159"/>
            <a:ext cx="2897685" cy="227536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291B548-9364-4CBF-AA87-C15D9D8C2063}"/>
              </a:ext>
            </a:extLst>
          </p:cNvPr>
          <p:cNvSpPr txBox="1"/>
          <p:nvPr/>
        </p:nvSpPr>
        <p:spPr>
          <a:xfrm>
            <a:off x="1082718" y="6112787"/>
            <a:ext cx="10819775" cy="584775"/>
          </a:xfrm>
          <a:prstGeom prst="rect">
            <a:avLst/>
          </a:prstGeom>
          <a:noFill/>
        </p:spPr>
        <p:txBody>
          <a:bodyPr wrap="square" rtlCol="0">
            <a:spAutoFit/>
          </a:bodyPr>
          <a:lstStyle/>
          <a:p>
            <a:r>
              <a:rPr lang="en-US" sz="1600"/>
              <a:t>* Inappropriate means behaviors assessed by the Child Welfare Professional that are not suitable based on the child’s age and may cause harm to the child. </a:t>
            </a:r>
          </a:p>
        </p:txBody>
      </p:sp>
    </p:spTree>
    <p:extLst>
      <p:ext uri="{BB962C8B-B14F-4D97-AF65-F5344CB8AC3E}">
        <p14:creationId xmlns:p14="http://schemas.microsoft.com/office/powerpoint/2010/main" val="2359446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7">
            <a:extLst>
              <a:ext uri="{FF2B5EF4-FFF2-40B4-BE49-F238E27FC236}">
                <a16:creationId xmlns:a16="http://schemas.microsoft.com/office/drawing/2014/main" id="{8DF4D7F6-81B5-452A-9CE6-76D81F91D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1" name="Isosceles Triangle 9">
            <a:extLst>
              <a:ext uri="{FF2B5EF4-FFF2-40B4-BE49-F238E27FC236}">
                <a16:creationId xmlns:a16="http://schemas.microsoft.com/office/drawing/2014/main" id="{4600514D-20FB-4559-97DC-D1DC39E6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11">
            <a:extLst>
              <a:ext uri="{FF2B5EF4-FFF2-40B4-BE49-F238E27FC236}">
                <a16:creationId xmlns:a16="http://schemas.microsoft.com/office/drawing/2014/main" id="{266F638A-E405-4AC0-B984-72E5813B0D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3" name="Straight Connector 13">
            <a:extLst>
              <a:ext uri="{FF2B5EF4-FFF2-40B4-BE49-F238E27FC236}">
                <a16:creationId xmlns:a16="http://schemas.microsoft.com/office/drawing/2014/main" id="{7D1CBE93-B17D-4509-843C-82287C38032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34" name="Straight Connector 15">
            <a:extLst>
              <a:ext uri="{FF2B5EF4-FFF2-40B4-BE49-F238E27FC236}">
                <a16:creationId xmlns:a16="http://schemas.microsoft.com/office/drawing/2014/main" id="{AE6277B4-6A43-48AB-89B2-3442221619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5"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CAFD43E8-A9F8-4915-952B-CECB0A4E7E75}"/>
              </a:ext>
            </a:extLst>
          </p:cNvPr>
          <p:cNvPicPr>
            <a:picLocks noChangeAspect="1"/>
          </p:cNvPicPr>
          <p:nvPr/>
        </p:nvPicPr>
        <p:blipFill rotWithShape="1">
          <a:blip r:embed="rId3">
            <a:duotone>
              <a:prstClr val="black"/>
              <a:schemeClr val="accent2">
                <a:tint val="45000"/>
                <a:satMod val="400000"/>
              </a:schemeClr>
            </a:duotone>
            <a:alphaModFix amt="20000"/>
          </a:blip>
          <a:srcRect l="42406" t="3861" r="2408"/>
          <a:stretch/>
        </p:blipFill>
        <p:spPr>
          <a:xfrm rot="16200000">
            <a:off x="1712681" y="3366236"/>
            <a:ext cx="1802887" cy="5228248"/>
          </a:xfrm>
          <a:prstGeom prst="rect">
            <a:avLst/>
          </a:prstGeom>
        </p:spPr>
      </p:pic>
      <p:cxnSp>
        <p:nvCxnSpPr>
          <p:cNvPr id="7" name="Straight Connector 6">
            <a:extLst>
              <a:ext uri="{FF2B5EF4-FFF2-40B4-BE49-F238E27FC236}">
                <a16:creationId xmlns:a16="http://schemas.microsoft.com/office/drawing/2014/main" id="{2EAF5BFB-8193-4EEB-AE7B-F06842807869}"/>
              </a:ext>
            </a:extLst>
          </p:cNvPr>
          <p:cNvCxnSpPr>
            <a:cxnSpLocks/>
          </p:cNvCxnSpPr>
          <p:nvPr/>
        </p:nvCxnSpPr>
        <p:spPr>
          <a:xfrm flipH="1">
            <a:off x="-22395" y="-59333"/>
            <a:ext cx="506959" cy="6823989"/>
          </a:xfrm>
          <a:prstGeom prst="line">
            <a:avLst/>
          </a:prstGeom>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BB4BD17A-3747-4075-A558-AFB93A19DD2D}"/>
              </a:ext>
            </a:extLst>
          </p:cNvPr>
          <p:cNvCxnSpPr>
            <a:cxnSpLocks/>
          </p:cNvCxnSpPr>
          <p:nvPr/>
        </p:nvCxnSpPr>
        <p:spPr>
          <a:xfrm>
            <a:off x="-2413" y="4875953"/>
            <a:ext cx="4769147" cy="1982047"/>
          </a:xfrm>
          <a:prstGeom prst="line">
            <a:avLst/>
          </a:prstGeom>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CC23EDB9-6EF2-4F9C-8299-49973A5443D7}"/>
              </a:ext>
            </a:extLst>
          </p:cNvPr>
          <p:cNvSpPr txBox="1"/>
          <p:nvPr/>
        </p:nvSpPr>
        <p:spPr>
          <a:xfrm>
            <a:off x="-22395" y="437980"/>
            <a:ext cx="12188824" cy="1015663"/>
          </a:xfrm>
          <a:prstGeom prst="rect">
            <a:avLst/>
          </a:prstGeom>
          <a:noFill/>
        </p:spPr>
        <p:txBody>
          <a:bodyPr wrap="square" rtlCol="0">
            <a:spAutoFit/>
          </a:bodyPr>
          <a:lstStyle/>
          <a:p>
            <a:pPr algn="ctr"/>
            <a:r>
              <a:rPr lang="en-US" sz="6000" b="1" spc="-188">
                <a:ln>
                  <a:solidFill>
                    <a:schemeClr val="tx1"/>
                  </a:solidFill>
                </a:ln>
                <a:solidFill>
                  <a:schemeClr val="accent2">
                    <a:lumMod val="60000"/>
                    <a:lumOff val="40000"/>
                  </a:schemeClr>
                </a:solidFill>
                <a:effectLst>
                  <a:outerShdw blurRad="38100" dist="38100" dir="2700000" algn="tl">
                    <a:srgbClr val="000000">
                      <a:alpha val="43137"/>
                    </a:srgbClr>
                  </a:outerShdw>
                </a:effectLst>
                <a:latin typeface="+mj-lt"/>
                <a:cs typeface="Poppins Light" panose="00000400000000000000" pitchFamily="2" charset="0"/>
              </a:rPr>
              <a:t>At Risk of Sex Trafficking</a:t>
            </a:r>
            <a:endParaRPr lang="en-US" sz="6000" b="1" spc="-188">
              <a:ln>
                <a:solidFill>
                  <a:schemeClr val="tx1"/>
                </a:solidFill>
              </a:ln>
              <a:solidFill>
                <a:schemeClr val="accent2">
                  <a:lumMod val="60000"/>
                  <a:lumOff val="40000"/>
                </a:schemeClr>
              </a:solidFill>
              <a:effectLst>
                <a:outerShdw blurRad="38100" dist="38100" dir="2700000" algn="tl">
                  <a:srgbClr val="000000">
                    <a:alpha val="43137"/>
                  </a:srgbClr>
                </a:outerShdw>
              </a:effectLst>
              <a:latin typeface="+mj-lt"/>
              <a:cs typeface="Poppins SemiBold" panose="00000700000000000000" pitchFamily="2" charset="0"/>
            </a:endParaRPr>
          </a:p>
        </p:txBody>
      </p:sp>
      <p:sp>
        <p:nvSpPr>
          <p:cNvPr id="14" name="Rectangle 13">
            <a:extLst>
              <a:ext uri="{FF2B5EF4-FFF2-40B4-BE49-F238E27FC236}">
                <a16:creationId xmlns:a16="http://schemas.microsoft.com/office/drawing/2014/main" id="{78BF2499-BC30-4E5C-AEED-79337C005820}"/>
              </a:ext>
            </a:extLst>
          </p:cNvPr>
          <p:cNvSpPr/>
          <p:nvPr/>
        </p:nvSpPr>
        <p:spPr>
          <a:xfrm>
            <a:off x="1745665" y="1617550"/>
            <a:ext cx="8679976" cy="1200329"/>
          </a:xfrm>
          <a:prstGeom prst="rect">
            <a:avLst/>
          </a:prstGeom>
        </p:spPr>
        <p:txBody>
          <a:bodyPr wrap="square">
            <a:spAutoFit/>
          </a:bodyPr>
          <a:lstStyle/>
          <a:p>
            <a:r>
              <a:rPr lang="en-US" sz="2400" b="1">
                <a:solidFill>
                  <a:schemeClr val="tx1">
                    <a:lumMod val="95000"/>
                    <a:lumOff val="5000"/>
                  </a:schemeClr>
                </a:solidFill>
                <a:latin typeface="+mj-lt"/>
              </a:rPr>
              <a:t>Population Served : </a:t>
            </a:r>
          </a:p>
          <a:p>
            <a:r>
              <a:rPr lang="en-US" sz="2400">
                <a:solidFill>
                  <a:schemeClr val="tx1">
                    <a:lumMod val="95000"/>
                    <a:lumOff val="5000"/>
                  </a:schemeClr>
                </a:solidFill>
                <a:latin typeface="Avenir Next LT Pro" panose="020B0504020202020204" pitchFamily="34" charset="0"/>
              </a:rPr>
              <a:t>Youth, age 17 and under, who are at risk of sex trafficking </a:t>
            </a:r>
          </a:p>
          <a:p>
            <a:r>
              <a:rPr lang="en-US" sz="2400">
                <a:solidFill>
                  <a:schemeClr val="tx1">
                    <a:lumMod val="95000"/>
                    <a:lumOff val="5000"/>
                  </a:schemeClr>
                </a:solidFill>
                <a:latin typeface="Avenir Next LT Pro" panose="020B0504020202020204" pitchFamily="34" charset="0"/>
              </a:rPr>
              <a:t>If serving dependency youth, ages 12-17</a:t>
            </a:r>
          </a:p>
        </p:txBody>
      </p:sp>
      <p:sp>
        <p:nvSpPr>
          <p:cNvPr id="15" name="Rectangle: Rounded Corners 14">
            <a:extLst>
              <a:ext uri="{FF2B5EF4-FFF2-40B4-BE49-F238E27FC236}">
                <a16:creationId xmlns:a16="http://schemas.microsoft.com/office/drawing/2014/main" id="{B13030F4-85EA-45EE-9A02-5A9308AB21A6}"/>
              </a:ext>
            </a:extLst>
          </p:cNvPr>
          <p:cNvSpPr/>
          <p:nvPr/>
        </p:nvSpPr>
        <p:spPr>
          <a:xfrm>
            <a:off x="1745665" y="3028792"/>
            <a:ext cx="8084306" cy="2145268"/>
          </a:xfrm>
          <a:prstGeom prst="roundRect">
            <a:avLst/>
          </a:prstGeom>
          <a:solidFill>
            <a:schemeClr val="accent2">
              <a:lumMod val="20000"/>
              <a:lumOff val="80000"/>
            </a:schemeClr>
          </a:solidFill>
          <a:ln w="19050">
            <a:solidFill>
              <a:schemeClr val="tx1"/>
            </a:solidFill>
          </a:ln>
        </p:spPr>
        <p:txBody>
          <a:bodyPr wrap="square">
            <a:spAutoFit/>
          </a:bodyPr>
          <a:lstStyle/>
          <a:p>
            <a:r>
              <a:rPr lang="en-US" sz="2400" b="1">
                <a:solidFill>
                  <a:schemeClr val="tx1">
                    <a:lumMod val="95000"/>
                    <a:lumOff val="5000"/>
                  </a:schemeClr>
                </a:solidFill>
                <a:latin typeface="+mj-lt"/>
              </a:rPr>
              <a:t>Program Requirements: </a:t>
            </a:r>
          </a:p>
          <a:p>
            <a:r>
              <a:rPr lang="en-US" sz="2400">
                <a:solidFill>
                  <a:schemeClr val="tx1">
                    <a:lumMod val="95000"/>
                    <a:lumOff val="5000"/>
                  </a:schemeClr>
                </a:solidFill>
                <a:latin typeface="Avenir Next LT Pro" panose="020B0504020202020204" pitchFamily="34" charset="0"/>
              </a:rPr>
              <a:t>Staff must be trained in a human trafficking prevention education curriculum to facilitate to youth residing in the home. CCA may select a DCF approved curriculum of their choice.</a:t>
            </a:r>
          </a:p>
        </p:txBody>
      </p:sp>
    </p:spTree>
    <p:extLst>
      <p:ext uri="{BB962C8B-B14F-4D97-AF65-F5344CB8AC3E}">
        <p14:creationId xmlns:p14="http://schemas.microsoft.com/office/powerpoint/2010/main" val="1707947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67EEE4-6354-4F1C-9484-951F0EB92F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0E5A83F9-E6B8-40BD-9C0D-9A6F156507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31663F">
              <a:alpha val="85000"/>
            </a:srgbClr>
          </a:solidFill>
          <a:ln>
            <a:noFill/>
          </a:ln>
          <a:effectLst/>
        </p:spPr>
        <p:style>
          <a:lnRef idx="1">
            <a:schemeClr val="accent1"/>
          </a:lnRef>
          <a:fillRef idx="3">
            <a:schemeClr val="accent1"/>
          </a:fillRef>
          <a:effectRef idx="2">
            <a:schemeClr val="accent1"/>
          </a:effectRef>
          <a:fontRef idx="minor">
            <a:schemeClr val="lt1"/>
          </a:fontRef>
        </p:style>
      </p:sp>
      <p:sp>
        <p:nvSpPr>
          <p:cNvPr id="19" name="Right Triangle 18">
            <a:extLst>
              <a:ext uri="{FF2B5EF4-FFF2-40B4-BE49-F238E27FC236}">
                <a16:creationId xmlns:a16="http://schemas.microsoft.com/office/drawing/2014/main" id="{B94BFF4F-E457-48E1-8331-8324223EE97F}"/>
              </a:ext>
            </a:extLst>
          </p:cNvPr>
          <p:cNvSpPr/>
          <p:nvPr/>
        </p:nvSpPr>
        <p:spPr>
          <a:xfrm flipH="1">
            <a:off x="10960607" y="4742688"/>
            <a:ext cx="1238849" cy="2107544"/>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Right Triangle 19">
            <a:extLst>
              <a:ext uri="{FF2B5EF4-FFF2-40B4-BE49-F238E27FC236}">
                <a16:creationId xmlns:a16="http://schemas.microsoft.com/office/drawing/2014/main" id="{A14D87BC-BDD5-405A-B2ED-2F805CAE5800}"/>
              </a:ext>
            </a:extLst>
          </p:cNvPr>
          <p:cNvSpPr/>
          <p:nvPr/>
        </p:nvSpPr>
        <p:spPr>
          <a:xfrm rot="10800000">
            <a:off x="10462140" y="0"/>
            <a:ext cx="1747949" cy="412044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6" name="Google Shape;270;p20">
            <a:extLst>
              <a:ext uri="{FF2B5EF4-FFF2-40B4-BE49-F238E27FC236}">
                <a16:creationId xmlns:a16="http://schemas.microsoft.com/office/drawing/2014/main" id="{6BF08ED5-138E-4978-87D4-82BF1A754288}"/>
              </a:ext>
            </a:extLst>
          </p:cNvPr>
          <p:cNvSpPr/>
          <p:nvPr/>
        </p:nvSpPr>
        <p:spPr>
          <a:xfrm>
            <a:off x="7059995" y="2664694"/>
            <a:ext cx="380944" cy="373977"/>
          </a:xfrm>
          <a:custGeom>
            <a:avLst/>
            <a:gdLst/>
            <a:ahLst/>
            <a:cxnLst/>
            <a:rect l="l" t="t" r="r" b="b"/>
            <a:pathLst>
              <a:path w="5688" h="5687" extrusionOk="0">
                <a:moveTo>
                  <a:pt x="2844" y="0"/>
                </a:moveTo>
                <a:cubicBezTo>
                  <a:pt x="1273" y="0"/>
                  <a:pt x="0" y="1273"/>
                  <a:pt x="0" y="2843"/>
                </a:cubicBezTo>
                <a:cubicBezTo>
                  <a:pt x="0" y="4413"/>
                  <a:pt x="1273" y="5687"/>
                  <a:pt x="2844" y="5687"/>
                </a:cubicBezTo>
                <a:cubicBezTo>
                  <a:pt x="4414" y="5687"/>
                  <a:pt x="5687" y="4413"/>
                  <a:pt x="5687" y="2843"/>
                </a:cubicBezTo>
                <a:cubicBezTo>
                  <a:pt x="5687" y="1273"/>
                  <a:pt x="4414" y="0"/>
                  <a:pt x="284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rebuchet MS"/>
              <a:ea typeface="+mn-ea"/>
              <a:cs typeface="+mn-cs"/>
            </a:endParaRPr>
          </a:p>
        </p:txBody>
      </p:sp>
      <p:sp>
        <p:nvSpPr>
          <p:cNvPr id="11" name="TextBox 10">
            <a:extLst>
              <a:ext uri="{FF2B5EF4-FFF2-40B4-BE49-F238E27FC236}">
                <a16:creationId xmlns:a16="http://schemas.microsoft.com/office/drawing/2014/main" id="{F0909F14-65A0-4B95-9BD8-EF751057142F}"/>
              </a:ext>
            </a:extLst>
          </p:cNvPr>
          <p:cNvSpPr txBox="1"/>
          <p:nvPr/>
        </p:nvSpPr>
        <p:spPr>
          <a:xfrm>
            <a:off x="0" y="501391"/>
            <a:ext cx="12188824" cy="1015663"/>
          </a:xfrm>
          <a:prstGeom prst="rect">
            <a:avLst/>
          </a:prstGeom>
          <a:noFill/>
          <a:ln>
            <a:noFill/>
          </a:ln>
        </p:spPr>
        <p:txBody>
          <a:bodyPr wrap="square" rtlCol="0">
            <a:spAutoFit/>
          </a:bodyPr>
          <a:lstStyle/>
          <a:p>
            <a:pPr algn="ctr"/>
            <a:r>
              <a:rPr lang="en-US" sz="6000" b="1" spc="-188">
                <a:ln>
                  <a:solidFill>
                    <a:schemeClr val="tx1"/>
                  </a:solidFill>
                </a:ln>
                <a:solidFill>
                  <a:schemeClr val="accent2">
                    <a:lumMod val="60000"/>
                    <a:lumOff val="40000"/>
                  </a:schemeClr>
                </a:solidFill>
                <a:effectLst>
                  <a:outerShdw blurRad="38100" dist="38100" dir="2700000" algn="tl">
                    <a:srgbClr val="000000">
                      <a:alpha val="43137"/>
                    </a:srgbClr>
                  </a:outerShdw>
                </a:effectLst>
                <a:latin typeface="+mj-lt"/>
                <a:cs typeface="Poppins Light" panose="00000400000000000000" pitchFamily="2" charset="0"/>
              </a:rPr>
              <a:t>At Risk of Sex Trafficking</a:t>
            </a:r>
            <a:endParaRPr lang="en-US" sz="6000" b="1" spc="-188">
              <a:ln>
                <a:solidFill>
                  <a:schemeClr val="tx1"/>
                </a:solidFill>
              </a:ln>
              <a:solidFill>
                <a:schemeClr val="accent2">
                  <a:lumMod val="60000"/>
                  <a:lumOff val="40000"/>
                </a:schemeClr>
              </a:solidFill>
              <a:effectLst>
                <a:outerShdw blurRad="38100" dist="38100" dir="2700000" algn="tl">
                  <a:srgbClr val="000000">
                    <a:alpha val="43137"/>
                  </a:srgbClr>
                </a:outerShdw>
              </a:effectLst>
              <a:latin typeface="+mj-lt"/>
              <a:cs typeface="Poppins SemiBold" panose="00000700000000000000" pitchFamily="2" charset="0"/>
            </a:endParaRPr>
          </a:p>
        </p:txBody>
      </p:sp>
      <p:grpSp>
        <p:nvGrpSpPr>
          <p:cNvPr id="9" name="Group 8">
            <a:extLst>
              <a:ext uri="{FF2B5EF4-FFF2-40B4-BE49-F238E27FC236}">
                <a16:creationId xmlns:a16="http://schemas.microsoft.com/office/drawing/2014/main" id="{493B23FE-A719-4AC8-BC44-3FD0E6BCDF5E}"/>
              </a:ext>
            </a:extLst>
          </p:cNvPr>
          <p:cNvGrpSpPr/>
          <p:nvPr/>
        </p:nvGrpSpPr>
        <p:grpSpPr>
          <a:xfrm>
            <a:off x="1818757" y="1742617"/>
            <a:ext cx="8551309" cy="551655"/>
            <a:chOff x="0" y="344602"/>
            <a:chExt cx="8551309" cy="551655"/>
          </a:xfrm>
        </p:grpSpPr>
        <p:sp>
          <p:nvSpPr>
            <p:cNvPr id="17" name="Rectangle: Rounded Corners 16">
              <a:extLst>
                <a:ext uri="{FF2B5EF4-FFF2-40B4-BE49-F238E27FC236}">
                  <a16:creationId xmlns:a16="http://schemas.microsoft.com/office/drawing/2014/main" id="{779F61A7-025F-4EEA-A110-54F20CB1D96F}"/>
                </a:ext>
              </a:extLst>
            </p:cNvPr>
            <p:cNvSpPr/>
            <p:nvPr/>
          </p:nvSpPr>
          <p:spPr>
            <a:xfrm>
              <a:off x="0" y="344602"/>
              <a:ext cx="8551309" cy="551655"/>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439101C3-1381-4B25-A8D9-E61599EAB3F0}"/>
                </a:ext>
              </a:extLst>
            </p:cNvPr>
            <p:cNvSpPr txBox="1"/>
            <p:nvPr/>
          </p:nvSpPr>
          <p:spPr>
            <a:xfrm>
              <a:off x="26930" y="371532"/>
              <a:ext cx="8497449" cy="4977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latin typeface="Avenir Next LT Pro" panose="020B0504020202020204" pitchFamily="34" charset="0"/>
                </a:rPr>
                <a:t>Admission</a:t>
              </a:r>
              <a:endParaRPr lang="en-US" sz="2300" kern="1200">
                <a:latin typeface="Avenir Next LT Pro" panose="020B0504020202020204" pitchFamily="34" charset="0"/>
              </a:endParaRPr>
            </a:p>
          </p:txBody>
        </p:sp>
      </p:grpSp>
      <p:grpSp>
        <p:nvGrpSpPr>
          <p:cNvPr id="13" name="Group 12">
            <a:extLst>
              <a:ext uri="{FF2B5EF4-FFF2-40B4-BE49-F238E27FC236}">
                <a16:creationId xmlns:a16="http://schemas.microsoft.com/office/drawing/2014/main" id="{A767545B-05DF-48A9-B67F-607F7EBE62D9}"/>
              </a:ext>
            </a:extLst>
          </p:cNvPr>
          <p:cNvGrpSpPr/>
          <p:nvPr/>
        </p:nvGrpSpPr>
        <p:grpSpPr>
          <a:xfrm>
            <a:off x="1797259" y="2335178"/>
            <a:ext cx="8574395" cy="677714"/>
            <a:chOff x="-23086" y="837473"/>
            <a:chExt cx="8574395" cy="677714"/>
          </a:xfrm>
        </p:grpSpPr>
        <p:sp>
          <p:nvSpPr>
            <p:cNvPr id="15" name="Rectangle 14">
              <a:extLst>
                <a:ext uri="{FF2B5EF4-FFF2-40B4-BE49-F238E27FC236}">
                  <a16:creationId xmlns:a16="http://schemas.microsoft.com/office/drawing/2014/main" id="{C381CACA-6F4F-48C9-BD13-7B83C2E48DCD}"/>
                </a:ext>
              </a:extLst>
            </p:cNvPr>
            <p:cNvSpPr/>
            <p:nvPr/>
          </p:nvSpPr>
          <p:spPr>
            <a:xfrm>
              <a:off x="0" y="896257"/>
              <a:ext cx="8551309" cy="6189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6C5DA390-E255-459C-9C92-05BCCBC4B0E8}"/>
                </a:ext>
              </a:extLst>
            </p:cNvPr>
            <p:cNvSpPr txBox="1"/>
            <p:nvPr/>
          </p:nvSpPr>
          <p:spPr>
            <a:xfrm>
              <a:off x="-23086" y="837473"/>
              <a:ext cx="8551309" cy="6189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71504"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latin typeface="Avenir Next LT Pro" panose="020B0504020202020204" pitchFamily="34" charset="0"/>
                </a:rPr>
                <a:t>The child or youth meets criteria for at-risk of sex trafficking </a:t>
              </a:r>
            </a:p>
            <a:p>
              <a:pPr marL="171450" lvl="1" indent="-171450" algn="l" defTabSz="800100">
                <a:lnSpc>
                  <a:spcPct val="90000"/>
                </a:lnSpc>
                <a:spcBef>
                  <a:spcPct val="0"/>
                </a:spcBef>
                <a:spcAft>
                  <a:spcPct val="20000"/>
                </a:spcAft>
                <a:buChar char="•"/>
              </a:pPr>
              <a:r>
                <a:rPr lang="en-US" sz="1800" kern="1200">
                  <a:latin typeface="Avenir Next LT Pro" panose="020B0504020202020204" pitchFamily="34" charset="0"/>
                </a:rPr>
                <a:t>If a dependency youth, they are at least 12 years of age at time of admission</a:t>
              </a:r>
            </a:p>
          </p:txBody>
        </p:sp>
      </p:grpSp>
      <p:grpSp>
        <p:nvGrpSpPr>
          <p:cNvPr id="4" name="Group 3">
            <a:extLst>
              <a:ext uri="{FF2B5EF4-FFF2-40B4-BE49-F238E27FC236}">
                <a16:creationId xmlns:a16="http://schemas.microsoft.com/office/drawing/2014/main" id="{C757EF54-279E-487E-84A1-AF6F78F583CE}"/>
              </a:ext>
            </a:extLst>
          </p:cNvPr>
          <p:cNvGrpSpPr/>
          <p:nvPr/>
        </p:nvGrpSpPr>
        <p:grpSpPr>
          <a:xfrm>
            <a:off x="647259" y="2999970"/>
            <a:ext cx="10656047" cy="3474037"/>
            <a:chOff x="876185" y="3203320"/>
            <a:chExt cx="9373575" cy="3270688"/>
          </a:xfrm>
        </p:grpSpPr>
        <p:graphicFrame>
          <p:nvGraphicFramePr>
            <p:cNvPr id="10" name="Diagram 9">
              <a:extLst>
                <a:ext uri="{FF2B5EF4-FFF2-40B4-BE49-F238E27FC236}">
                  <a16:creationId xmlns:a16="http://schemas.microsoft.com/office/drawing/2014/main" id="{063031B1-8739-48D9-83AF-8E956ADAB599}"/>
                </a:ext>
              </a:extLst>
            </p:cNvPr>
            <p:cNvGraphicFramePr/>
            <p:nvPr>
              <p:extLst>
                <p:ext uri="{D42A27DB-BD31-4B8C-83A1-F6EECF244321}">
                  <p14:modId xmlns:p14="http://schemas.microsoft.com/office/powerpoint/2010/main" val="1828852702"/>
                </p:ext>
              </p:extLst>
            </p:nvPr>
          </p:nvGraphicFramePr>
          <p:xfrm>
            <a:off x="2889723" y="3203320"/>
            <a:ext cx="7282509" cy="3224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xtBox 20">
              <a:extLst>
                <a:ext uri="{FF2B5EF4-FFF2-40B4-BE49-F238E27FC236}">
                  <a16:creationId xmlns:a16="http://schemas.microsoft.com/office/drawing/2014/main" id="{27264E85-182D-4CB8-A58F-DF9114547FF0}"/>
                </a:ext>
              </a:extLst>
            </p:cNvPr>
            <p:cNvSpPr txBox="1"/>
            <p:nvPr/>
          </p:nvSpPr>
          <p:spPr>
            <a:xfrm>
              <a:off x="876185" y="4308773"/>
              <a:ext cx="2236355" cy="1130069"/>
            </a:xfrm>
            <a:prstGeom prst="rect">
              <a:avLst/>
            </a:prstGeom>
            <a:noFill/>
          </p:spPr>
          <p:txBody>
            <a:bodyPr wrap="square">
              <a:spAutoFit/>
            </a:bodyPr>
            <a:lstStyle/>
            <a:p>
              <a:pPr lvl="0" algn="ctr"/>
              <a:r>
                <a:rPr lang="en-US" sz="2400" b="1">
                  <a:solidFill>
                    <a:schemeClr val="accent2">
                      <a:lumMod val="75000"/>
                    </a:schemeClr>
                  </a:solidFill>
                  <a:latin typeface="Avenir Next LT Pro" panose="020B0504020202020204" pitchFamily="34" charset="0"/>
                </a:rPr>
                <a:t>Program </a:t>
              </a:r>
            </a:p>
            <a:p>
              <a:pPr lvl="0" algn="ctr"/>
              <a:r>
                <a:rPr lang="en-US" sz="2400" b="1">
                  <a:solidFill>
                    <a:schemeClr val="accent2">
                      <a:lumMod val="75000"/>
                    </a:schemeClr>
                  </a:solidFill>
                  <a:latin typeface="Avenir Next LT Pro" panose="020B0504020202020204" pitchFamily="34" charset="0"/>
                </a:rPr>
                <a:t>Service Requirements:</a:t>
              </a:r>
            </a:p>
          </p:txBody>
        </p:sp>
        <p:sp>
          <p:nvSpPr>
            <p:cNvPr id="2" name="Right Bracket 1">
              <a:extLst>
                <a:ext uri="{FF2B5EF4-FFF2-40B4-BE49-F238E27FC236}">
                  <a16:creationId xmlns:a16="http://schemas.microsoft.com/office/drawing/2014/main" id="{D19284E8-EA80-4A27-9E3F-1470FE5FE8DB}"/>
                </a:ext>
              </a:extLst>
            </p:cNvPr>
            <p:cNvSpPr/>
            <p:nvPr/>
          </p:nvSpPr>
          <p:spPr>
            <a:xfrm>
              <a:off x="9810849" y="3215485"/>
              <a:ext cx="438911" cy="3200400"/>
            </a:xfrm>
            <a:prstGeom prst="rightBracket">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 name="Left Bracket 2">
              <a:extLst>
                <a:ext uri="{FF2B5EF4-FFF2-40B4-BE49-F238E27FC236}">
                  <a16:creationId xmlns:a16="http://schemas.microsoft.com/office/drawing/2014/main" id="{F488A9E3-5B29-441A-AB3A-63AE551B319E}"/>
                </a:ext>
              </a:extLst>
            </p:cNvPr>
            <p:cNvSpPr/>
            <p:nvPr/>
          </p:nvSpPr>
          <p:spPr>
            <a:xfrm>
              <a:off x="888283" y="3273608"/>
              <a:ext cx="438912" cy="3200400"/>
            </a:xfrm>
            <a:prstGeom prst="leftBracket">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410789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7">
            <a:extLst>
              <a:ext uri="{FF2B5EF4-FFF2-40B4-BE49-F238E27FC236}">
                <a16:creationId xmlns:a16="http://schemas.microsoft.com/office/drawing/2014/main" id="{8DF4D7F6-81B5-452A-9CE6-76D81F91D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1" name="Isosceles Triangle 9">
            <a:extLst>
              <a:ext uri="{FF2B5EF4-FFF2-40B4-BE49-F238E27FC236}">
                <a16:creationId xmlns:a16="http://schemas.microsoft.com/office/drawing/2014/main" id="{4600514D-20FB-4559-97DC-D1DC39E6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11">
            <a:extLst>
              <a:ext uri="{FF2B5EF4-FFF2-40B4-BE49-F238E27FC236}">
                <a16:creationId xmlns:a16="http://schemas.microsoft.com/office/drawing/2014/main" id="{266F638A-E405-4AC0-B984-72E5813B0D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3" name="Straight Connector 13">
            <a:extLst>
              <a:ext uri="{FF2B5EF4-FFF2-40B4-BE49-F238E27FC236}">
                <a16:creationId xmlns:a16="http://schemas.microsoft.com/office/drawing/2014/main" id="{7D1CBE93-B17D-4509-843C-82287C38032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34" name="Straight Connector 15">
            <a:extLst>
              <a:ext uri="{FF2B5EF4-FFF2-40B4-BE49-F238E27FC236}">
                <a16:creationId xmlns:a16="http://schemas.microsoft.com/office/drawing/2014/main" id="{AE6277B4-6A43-48AB-89B2-3442221619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5"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CAFD43E8-A9F8-4915-952B-CECB0A4E7E75}"/>
              </a:ext>
            </a:extLst>
          </p:cNvPr>
          <p:cNvPicPr>
            <a:picLocks noChangeAspect="1"/>
          </p:cNvPicPr>
          <p:nvPr/>
        </p:nvPicPr>
        <p:blipFill rotWithShape="1">
          <a:blip r:embed="rId3"/>
          <a:srcRect l="42406" t="3861" r="2408"/>
          <a:stretch/>
        </p:blipFill>
        <p:spPr>
          <a:xfrm rot="16200000">
            <a:off x="1712681" y="3366236"/>
            <a:ext cx="1802887" cy="5228248"/>
          </a:xfrm>
          <a:prstGeom prst="rect">
            <a:avLst/>
          </a:prstGeom>
        </p:spPr>
      </p:pic>
      <p:cxnSp>
        <p:nvCxnSpPr>
          <p:cNvPr id="7" name="Straight Connector 6">
            <a:extLst>
              <a:ext uri="{FF2B5EF4-FFF2-40B4-BE49-F238E27FC236}">
                <a16:creationId xmlns:a16="http://schemas.microsoft.com/office/drawing/2014/main" id="{2EAF5BFB-8193-4EEB-AE7B-F06842807869}"/>
              </a:ext>
            </a:extLst>
          </p:cNvPr>
          <p:cNvCxnSpPr>
            <a:cxnSpLocks/>
          </p:cNvCxnSpPr>
          <p:nvPr/>
        </p:nvCxnSpPr>
        <p:spPr>
          <a:xfrm flipH="1">
            <a:off x="-22395" y="-59333"/>
            <a:ext cx="506959" cy="6823989"/>
          </a:xfrm>
          <a:prstGeom prst="line">
            <a:avLst/>
          </a:prstGeom>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BB4BD17A-3747-4075-A558-AFB93A19DD2D}"/>
              </a:ext>
            </a:extLst>
          </p:cNvPr>
          <p:cNvCxnSpPr>
            <a:cxnSpLocks/>
          </p:cNvCxnSpPr>
          <p:nvPr/>
        </p:nvCxnSpPr>
        <p:spPr>
          <a:xfrm>
            <a:off x="-2413" y="4875953"/>
            <a:ext cx="4769147" cy="1982047"/>
          </a:xfrm>
          <a:prstGeom prst="line">
            <a:avLst/>
          </a:prstGeom>
        </p:spPr>
        <p:style>
          <a:lnRef idx="1">
            <a:schemeClr val="accent2"/>
          </a:lnRef>
          <a:fillRef idx="0">
            <a:schemeClr val="accent2"/>
          </a:fillRef>
          <a:effectRef idx="0">
            <a:schemeClr val="accent2"/>
          </a:effectRef>
          <a:fontRef idx="minor">
            <a:schemeClr val="tx1"/>
          </a:fontRef>
        </p:style>
      </p:cxnSp>
      <p:sp>
        <p:nvSpPr>
          <p:cNvPr id="12" name="Rectangle 11">
            <a:extLst>
              <a:ext uri="{FF2B5EF4-FFF2-40B4-BE49-F238E27FC236}">
                <a16:creationId xmlns:a16="http://schemas.microsoft.com/office/drawing/2014/main" id="{91AB7080-2B28-4970-89E0-383F57FE72EA}"/>
              </a:ext>
            </a:extLst>
          </p:cNvPr>
          <p:cNvSpPr/>
          <p:nvPr/>
        </p:nvSpPr>
        <p:spPr>
          <a:xfrm>
            <a:off x="1758369" y="2963666"/>
            <a:ext cx="8521752" cy="830997"/>
          </a:xfrm>
          <a:prstGeom prst="rect">
            <a:avLst/>
          </a:prstGeom>
        </p:spPr>
        <p:txBody>
          <a:bodyPr wrap="square">
            <a:spAutoFit/>
          </a:bodyPr>
          <a:lstStyle/>
          <a:p>
            <a:r>
              <a:rPr lang="en-US" sz="2400" b="1">
                <a:solidFill>
                  <a:schemeClr val="tx1">
                    <a:lumMod val="95000"/>
                    <a:lumOff val="5000"/>
                  </a:schemeClr>
                </a:solidFill>
                <a:latin typeface="+mj-lt"/>
              </a:rPr>
              <a:t>Population Served : </a:t>
            </a:r>
            <a:r>
              <a:rPr lang="en-US" sz="2400">
                <a:latin typeface="Avenir Next LT Pro" panose="020B0504020202020204" pitchFamily="34" charset="0"/>
              </a:rPr>
              <a:t>Youth, age 17 and under, who have </a:t>
            </a:r>
            <a:r>
              <a:rPr lang="en-US" sz="2400">
                <a:solidFill>
                  <a:schemeClr val="accent2"/>
                </a:solidFill>
                <a:latin typeface="Avenir Next LT Pro" panose="020B0504020202020204" pitchFamily="34" charset="0"/>
              </a:rPr>
              <a:t>serious emotional or behavioral disorders or disturbances</a:t>
            </a:r>
            <a:endParaRPr lang="en-US" sz="2400">
              <a:latin typeface="Avenir Next LT Pro" panose="020B0504020202020204" pitchFamily="34" charset="0"/>
            </a:endParaRPr>
          </a:p>
        </p:txBody>
      </p:sp>
      <p:graphicFrame>
        <p:nvGraphicFramePr>
          <p:cNvPr id="13" name="Diagram 12">
            <a:extLst>
              <a:ext uri="{FF2B5EF4-FFF2-40B4-BE49-F238E27FC236}">
                <a16:creationId xmlns:a16="http://schemas.microsoft.com/office/drawing/2014/main" id="{E08D9B5B-8544-4301-A1D8-A9F11E7C7107}"/>
              </a:ext>
            </a:extLst>
          </p:cNvPr>
          <p:cNvGraphicFramePr/>
          <p:nvPr>
            <p:extLst>
              <p:ext uri="{D42A27DB-BD31-4B8C-83A1-F6EECF244321}">
                <p14:modId xmlns:p14="http://schemas.microsoft.com/office/powerpoint/2010/main" val="2011850312"/>
              </p:ext>
            </p:extLst>
          </p:nvPr>
        </p:nvGraphicFramePr>
        <p:xfrm>
          <a:off x="2958420" y="3897734"/>
          <a:ext cx="6126913" cy="24628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TextBox 16">
            <a:extLst>
              <a:ext uri="{FF2B5EF4-FFF2-40B4-BE49-F238E27FC236}">
                <a16:creationId xmlns:a16="http://schemas.microsoft.com/office/drawing/2014/main" id="{59CAE992-9E44-4098-925F-AED76EE4F40D}"/>
              </a:ext>
            </a:extLst>
          </p:cNvPr>
          <p:cNvSpPr txBox="1"/>
          <p:nvPr/>
        </p:nvSpPr>
        <p:spPr>
          <a:xfrm>
            <a:off x="-22395" y="228469"/>
            <a:ext cx="12188824" cy="1569660"/>
          </a:xfrm>
          <a:prstGeom prst="rect">
            <a:avLst/>
          </a:prstGeom>
          <a:noFill/>
        </p:spPr>
        <p:txBody>
          <a:bodyPr wrap="square" rtlCol="0">
            <a:spAutoFit/>
          </a:bodyPr>
          <a:lstStyle/>
          <a:p>
            <a:pPr algn="ct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
        <p:nvSpPr>
          <p:cNvPr id="16" name="Rectangle 15">
            <a:extLst>
              <a:ext uri="{FF2B5EF4-FFF2-40B4-BE49-F238E27FC236}">
                <a16:creationId xmlns:a16="http://schemas.microsoft.com/office/drawing/2014/main" id="{DBBC2AA1-CA6B-4870-A770-7441B4731DC7}"/>
              </a:ext>
            </a:extLst>
          </p:cNvPr>
          <p:cNvSpPr/>
          <p:nvPr/>
        </p:nvSpPr>
        <p:spPr>
          <a:xfrm>
            <a:off x="1103551" y="1938343"/>
            <a:ext cx="9685867" cy="707886"/>
          </a:xfrm>
          <a:prstGeom prst="rect">
            <a:avLst/>
          </a:prstGeom>
        </p:spPr>
        <p:txBody>
          <a:bodyPr wrap="square">
            <a:spAutoFit/>
          </a:bodyPr>
          <a:lstStyle/>
          <a:p>
            <a:r>
              <a:rPr lang="en-US" sz="2000">
                <a:solidFill>
                  <a:schemeClr val="tx1">
                    <a:lumMod val="95000"/>
                    <a:lumOff val="5000"/>
                  </a:schemeClr>
                </a:solidFill>
                <a:latin typeface="+mj-lt"/>
              </a:rPr>
              <a:t>A licensed therapeutic group home with a QRTP credential that provides care for youth who have serious emotional or behavioral disorders or disturbances.</a:t>
            </a:r>
            <a:endParaRPr lang="en-US" sz="2000">
              <a:latin typeface="Avenir Next LT Pro" panose="020B0504020202020204" pitchFamily="34" charset="0"/>
            </a:endParaRPr>
          </a:p>
        </p:txBody>
      </p:sp>
    </p:spTree>
    <p:extLst>
      <p:ext uri="{BB962C8B-B14F-4D97-AF65-F5344CB8AC3E}">
        <p14:creationId xmlns:p14="http://schemas.microsoft.com/office/powerpoint/2010/main" val="2802420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80B86A7-A1EC-475B-9166-88902B033A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a:extLst>
              <a:ext uri="{FF2B5EF4-FFF2-40B4-BE49-F238E27FC236}">
                <a16:creationId xmlns:a16="http://schemas.microsoft.com/office/drawing/2014/main" id="{C2C29CB1-9F74-4879-A6AF-AEA67B6F1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43">
            <a:extLst>
              <a:ext uri="{FF2B5EF4-FFF2-40B4-BE49-F238E27FC236}">
                <a16:creationId xmlns:a16="http://schemas.microsoft.com/office/drawing/2014/main" id="{7E2C7115-5336-410C-AD71-0F0952A2E5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27" name="Diagram 26">
            <a:extLst>
              <a:ext uri="{FF2B5EF4-FFF2-40B4-BE49-F238E27FC236}">
                <a16:creationId xmlns:a16="http://schemas.microsoft.com/office/drawing/2014/main" id="{F31845EC-A140-4D8D-B50C-6B936E567671}"/>
              </a:ext>
            </a:extLst>
          </p:cNvPr>
          <p:cNvGraphicFramePr/>
          <p:nvPr>
            <p:extLst>
              <p:ext uri="{D42A27DB-BD31-4B8C-83A1-F6EECF244321}">
                <p14:modId xmlns:p14="http://schemas.microsoft.com/office/powerpoint/2010/main" val="197174687"/>
              </p:ext>
            </p:extLst>
          </p:nvPr>
        </p:nvGraphicFramePr>
        <p:xfrm>
          <a:off x="1652616" y="2228799"/>
          <a:ext cx="8886769" cy="4454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ight Triangle 6">
            <a:extLst>
              <a:ext uri="{FF2B5EF4-FFF2-40B4-BE49-F238E27FC236}">
                <a16:creationId xmlns:a16="http://schemas.microsoft.com/office/drawing/2014/main" id="{8B35CB6A-0A9E-4E82-9AAA-847F9E687CCB}"/>
              </a:ext>
            </a:extLst>
          </p:cNvPr>
          <p:cNvSpPr/>
          <p:nvPr/>
        </p:nvSpPr>
        <p:spPr>
          <a:xfrm rot="10800000">
            <a:off x="11277600" y="0"/>
            <a:ext cx="914400" cy="3843644"/>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2D0B254-2D6C-4393-9F2B-35B685DE0A85}"/>
              </a:ext>
            </a:extLst>
          </p:cNvPr>
          <p:cNvSpPr txBox="1"/>
          <p:nvPr/>
        </p:nvSpPr>
        <p:spPr>
          <a:xfrm>
            <a:off x="3176" y="168469"/>
            <a:ext cx="12188824" cy="1569660"/>
          </a:xfrm>
          <a:prstGeom prst="rect">
            <a:avLst/>
          </a:prstGeom>
          <a:noFill/>
        </p:spPr>
        <p:txBody>
          <a:bodyPr wrap="square" rtlCol="0">
            <a:spAutoFit/>
          </a:bodyPr>
          <a:lstStyle/>
          <a:p>
            <a:pPr algn="ct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
        <p:nvSpPr>
          <p:cNvPr id="9" name="TextBox 8">
            <a:extLst>
              <a:ext uri="{FF2B5EF4-FFF2-40B4-BE49-F238E27FC236}">
                <a16:creationId xmlns:a16="http://schemas.microsoft.com/office/drawing/2014/main" id="{FBE37B9D-D42E-4158-8351-F45CE20AE51F}"/>
              </a:ext>
            </a:extLst>
          </p:cNvPr>
          <p:cNvSpPr txBox="1"/>
          <p:nvPr/>
        </p:nvSpPr>
        <p:spPr>
          <a:xfrm>
            <a:off x="2549564" y="1822907"/>
            <a:ext cx="7105013" cy="461665"/>
          </a:xfrm>
          <a:prstGeom prst="rect">
            <a:avLst/>
          </a:prstGeom>
          <a:noFill/>
        </p:spPr>
        <p:txBody>
          <a:bodyPr wrap="square">
            <a:spAutoFit/>
          </a:bodyPr>
          <a:lstStyle/>
          <a:p>
            <a:pPr lvl="0" algn="ctr"/>
            <a:r>
              <a:rPr lang="en-US" sz="2400"/>
              <a:t>Program Requirements</a:t>
            </a:r>
          </a:p>
        </p:txBody>
      </p:sp>
    </p:spTree>
    <p:extLst>
      <p:ext uri="{BB962C8B-B14F-4D97-AF65-F5344CB8AC3E}">
        <p14:creationId xmlns:p14="http://schemas.microsoft.com/office/powerpoint/2010/main" val="1206333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80B86A7-A1EC-475B-9166-88902B033A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2" name="Isosceles Triangle 41">
            <a:extLst>
              <a:ext uri="{FF2B5EF4-FFF2-40B4-BE49-F238E27FC236}">
                <a16:creationId xmlns:a16="http://schemas.microsoft.com/office/drawing/2014/main" id="{C2C29CB1-9F74-4879-A6AF-AEA67B6F1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43">
            <a:extLst>
              <a:ext uri="{FF2B5EF4-FFF2-40B4-BE49-F238E27FC236}">
                <a16:creationId xmlns:a16="http://schemas.microsoft.com/office/drawing/2014/main" id="{7E2C7115-5336-410C-AD71-0F0952A2E5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Right Triangle 6">
            <a:extLst>
              <a:ext uri="{FF2B5EF4-FFF2-40B4-BE49-F238E27FC236}">
                <a16:creationId xmlns:a16="http://schemas.microsoft.com/office/drawing/2014/main" id="{8B35CB6A-0A9E-4E82-9AAA-847F9E687CCB}"/>
              </a:ext>
            </a:extLst>
          </p:cNvPr>
          <p:cNvSpPr/>
          <p:nvPr/>
        </p:nvSpPr>
        <p:spPr>
          <a:xfrm rot="10800000">
            <a:off x="11277600" y="0"/>
            <a:ext cx="914400" cy="384364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TextBox 9">
            <a:extLst>
              <a:ext uri="{FF2B5EF4-FFF2-40B4-BE49-F238E27FC236}">
                <a16:creationId xmlns:a16="http://schemas.microsoft.com/office/drawing/2014/main" id="{08BF945E-D788-4C5C-9502-7B7926692506}"/>
              </a:ext>
            </a:extLst>
          </p:cNvPr>
          <p:cNvSpPr txBox="1"/>
          <p:nvPr/>
        </p:nvSpPr>
        <p:spPr>
          <a:xfrm>
            <a:off x="0" y="152807"/>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graphicFrame>
        <p:nvGraphicFramePr>
          <p:cNvPr id="9" name="Diagram 8">
            <a:extLst>
              <a:ext uri="{FF2B5EF4-FFF2-40B4-BE49-F238E27FC236}">
                <a16:creationId xmlns:a16="http://schemas.microsoft.com/office/drawing/2014/main" id="{A7762091-59A8-42E6-8151-46056D8C477C}"/>
              </a:ext>
            </a:extLst>
          </p:cNvPr>
          <p:cNvGraphicFramePr/>
          <p:nvPr>
            <p:extLst>
              <p:ext uri="{D42A27DB-BD31-4B8C-83A1-F6EECF244321}">
                <p14:modId xmlns:p14="http://schemas.microsoft.com/office/powerpoint/2010/main" val="444499849"/>
              </p:ext>
            </p:extLst>
          </p:nvPr>
        </p:nvGraphicFramePr>
        <p:xfrm>
          <a:off x="1915667" y="2726656"/>
          <a:ext cx="8288863" cy="3843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6C3AF08F-1EB7-4E17-941A-051D1D95BFC9}"/>
              </a:ext>
            </a:extLst>
          </p:cNvPr>
          <p:cNvSpPr/>
          <p:nvPr/>
        </p:nvSpPr>
        <p:spPr>
          <a:xfrm>
            <a:off x="4482324" y="1997137"/>
            <a:ext cx="3227352" cy="584775"/>
          </a:xfrm>
          <a:prstGeom prst="rect">
            <a:avLst/>
          </a:prstGeom>
        </p:spPr>
        <p:txBody>
          <a:bodyPr wrap="square">
            <a:spAutoFit/>
          </a:bodyPr>
          <a:lstStyle/>
          <a:p>
            <a:pPr algn="ctr"/>
            <a:r>
              <a:rPr lang="en-US" sz="3200" b="1" spc="20">
                <a:solidFill>
                  <a:schemeClr val="accent6">
                    <a:lumMod val="50000"/>
                  </a:schemeClr>
                </a:solidFill>
                <a:effectLst>
                  <a:outerShdw blurRad="38100" dist="38100" dir="2700000" algn="tl">
                    <a:srgbClr val="000000">
                      <a:alpha val="43137"/>
                    </a:srgbClr>
                  </a:outerShdw>
                </a:effectLst>
                <a:latin typeface="+mj-lt"/>
              </a:rPr>
              <a:t>Accreditation</a:t>
            </a:r>
            <a:r>
              <a:rPr lang="en-US" sz="2400" b="1" spc="20">
                <a:latin typeface="+mj-lt"/>
              </a:rPr>
              <a:t> </a:t>
            </a:r>
            <a:endParaRPr lang="en-US" sz="2400" spc="20">
              <a:latin typeface="Avenir Next LT Pro" panose="020B0504020202020204" pitchFamily="34" charset="0"/>
            </a:endParaRPr>
          </a:p>
        </p:txBody>
      </p:sp>
      <p:sp>
        <p:nvSpPr>
          <p:cNvPr id="12" name="Right Triangle 11">
            <a:extLst>
              <a:ext uri="{FF2B5EF4-FFF2-40B4-BE49-F238E27FC236}">
                <a16:creationId xmlns:a16="http://schemas.microsoft.com/office/drawing/2014/main" id="{39769B28-D7BF-454B-9CC5-91D46552870C}"/>
              </a:ext>
            </a:extLst>
          </p:cNvPr>
          <p:cNvSpPr/>
          <p:nvPr/>
        </p:nvSpPr>
        <p:spPr>
          <a:xfrm>
            <a:off x="0" y="5979928"/>
            <a:ext cx="2976611" cy="905736"/>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1896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783C067-F8BF-4755-B516-8A0CD74CF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2ED796EC-E7FF-46DB-B912-FB08BF12AA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549A2DAB-B431-487D-95AD-BB0FECB49E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lumMod val="75000"/>
              <a:alpha val="88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4" name="Straight Connector 13">
            <a:extLst>
              <a:ext uri="{FF2B5EF4-FFF2-40B4-BE49-F238E27FC236}">
                <a16:creationId xmlns:a16="http://schemas.microsoft.com/office/drawing/2014/main" id="{C5ECDEE1-7093-418F-9CF5-24EEB115C1C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45062AF-EB11-4651-BC4A-4DA21768DE8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18" name="Rectangle 27">
            <a:extLst>
              <a:ext uri="{FF2B5EF4-FFF2-40B4-BE49-F238E27FC236}">
                <a16:creationId xmlns:a16="http://schemas.microsoft.com/office/drawing/2014/main" id="{0819F787-32B4-46A8-BC57-C6571BCEE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9" name="TextBox 18">
            <a:extLst>
              <a:ext uri="{FF2B5EF4-FFF2-40B4-BE49-F238E27FC236}">
                <a16:creationId xmlns:a16="http://schemas.microsoft.com/office/drawing/2014/main" id="{4EDA3F83-999C-4A84-B352-E87EDCD00288}"/>
              </a:ext>
            </a:extLst>
          </p:cNvPr>
          <p:cNvSpPr txBox="1"/>
          <p:nvPr/>
        </p:nvSpPr>
        <p:spPr>
          <a:xfrm>
            <a:off x="4324352" y="2505785"/>
            <a:ext cx="5837977" cy="3539430"/>
          </a:xfrm>
          <a:prstGeom prst="rect">
            <a:avLst/>
          </a:prstGeom>
          <a:noFill/>
        </p:spPr>
        <p:txBody>
          <a:bodyPr wrap="square">
            <a:spAutoFit/>
          </a:bodyPr>
          <a:lstStyle/>
          <a:p>
            <a:pPr marL="342900" indent="-342900">
              <a:buFont typeface="Arial" panose="020B0604020202020204" pitchFamily="34" charset="0"/>
              <a:buChar char="•"/>
            </a:pPr>
            <a:r>
              <a:rPr lang="en-US" sz="2800">
                <a:latin typeface="Avenir Next LT Pro" panose="020B0504020202020204" pitchFamily="34" charset="0"/>
              </a:rPr>
              <a:t>Registered or licensed nursing staff and licensed clinical staff on-site according to treatment model.</a:t>
            </a:r>
          </a:p>
          <a:p>
            <a:pPr marL="342900" indent="-342900">
              <a:buFont typeface="Arial" panose="020B0604020202020204" pitchFamily="34" charset="0"/>
              <a:buChar char="•"/>
            </a:pPr>
            <a:r>
              <a:rPr lang="en-US" sz="2800">
                <a:latin typeface="Avenir Next LT Pro" panose="020B0504020202020204" pitchFamily="34" charset="0"/>
              </a:rPr>
              <a:t>Available 24 hours a day, 7 days a week</a:t>
            </a:r>
          </a:p>
          <a:p>
            <a:pPr marL="342900" indent="-342900">
              <a:buFont typeface="Arial" panose="020B0604020202020204" pitchFamily="34" charset="0"/>
              <a:buChar char="•"/>
            </a:pPr>
            <a:r>
              <a:rPr lang="en-US" sz="2800">
                <a:latin typeface="Avenir Next LT Pro" panose="020B0504020202020204" pitchFamily="34" charset="0"/>
              </a:rPr>
              <a:t>May be contracted </a:t>
            </a:r>
          </a:p>
          <a:p>
            <a:r>
              <a:rPr lang="en-US" sz="2800">
                <a:latin typeface="Avenir Next LT Pro" panose="020B0504020202020204" pitchFamily="34" charset="0"/>
              </a:rPr>
              <a:t>    providers.</a:t>
            </a:r>
          </a:p>
        </p:txBody>
      </p:sp>
      <p:sp>
        <p:nvSpPr>
          <p:cNvPr id="2" name="Right Triangle 1">
            <a:extLst>
              <a:ext uri="{FF2B5EF4-FFF2-40B4-BE49-F238E27FC236}">
                <a16:creationId xmlns:a16="http://schemas.microsoft.com/office/drawing/2014/main" id="{7B0647BF-0F64-4063-88EB-01528392F3BB}"/>
              </a:ext>
            </a:extLst>
          </p:cNvPr>
          <p:cNvSpPr/>
          <p:nvPr/>
        </p:nvSpPr>
        <p:spPr>
          <a:xfrm>
            <a:off x="-22395" y="5623741"/>
            <a:ext cx="3380510" cy="1260764"/>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F714108-4452-4863-88D7-A629177BA1E1}"/>
              </a:ext>
            </a:extLst>
          </p:cNvPr>
          <p:cNvSpPr txBox="1"/>
          <p:nvPr/>
        </p:nvSpPr>
        <p:spPr>
          <a:xfrm>
            <a:off x="-22395" y="406437"/>
            <a:ext cx="12188824" cy="1569660"/>
          </a:xfrm>
          <a:prstGeom prst="rect">
            <a:avLst/>
          </a:prstGeom>
          <a:noFill/>
          <a:ln>
            <a:noFill/>
          </a:ln>
        </p:spPr>
        <p:txBody>
          <a:bodyPr wrap="square" rtlCol="0">
            <a:spAutoFit/>
          </a:bodyPr>
          <a:lstStyle/>
          <a:p>
            <a:pPr algn="ct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pic>
        <p:nvPicPr>
          <p:cNvPr id="6" name="Picture 5" descr="Icon&#10;&#10;Description automatically generated">
            <a:extLst>
              <a:ext uri="{FF2B5EF4-FFF2-40B4-BE49-F238E27FC236}">
                <a16:creationId xmlns:a16="http://schemas.microsoft.com/office/drawing/2014/main" id="{B3A24744-C8CE-4BF1-AE8E-C5960ADA12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5474" y="2914234"/>
            <a:ext cx="3227353" cy="3422545"/>
          </a:xfrm>
          <a:prstGeom prst="rect">
            <a:avLst/>
          </a:prstGeom>
        </p:spPr>
      </p:pic>
      <p:sp>
        <p:nvSpPr>
          <p:cNvPr id="20" name="Rectangle 19">
            <a:extLst>
              <a:ext uri="{FF2B5EF4-FFF2-40B4-BE49-F238E27FC236}">
                <a16:creationId xmlns:a16="http://schemas.microsoft.com/office/drawing/2014/main" id="{11806E42-F69F-43BF-A5FD-339DCACDE894}"/>
              </a:ext>
            </a:extLst>
          </p:cNvPr>
          <p:cNvSpPr/>
          <p:nvPr/>
        </p:nvSpPr>
        <p:spPr>
          <a:xfrm>
            <a:off x="897746" y="2144877"/>
            <a:ext cx="3227352" cy="584775"/>
          </a:xfrm>
          <a:prstGeom prst="rect">
            <a:avLst/>
          </a:prstGeom>
        </p:spPr>
        <p:txBody>
          <a:bodyPr wrap="square">
            <a:spAutoFit/>
          </a:bodyPr>
          <a:lstStyle/>
          <a:p>
            <a:pPr algn="ctr"/>
            <a:r>
              <a:rPr lang="en-US" sz="3200" b="1" spc="20">
                <a:solidFill>
                  <a:schemeClr val="accent6">
                    <a:lumMod val="50000"/>
                  </a:schemeClr>
                </a:solidFill>
                <a:effectLst>
                  <a:outerShdw blurRad="38100" dist="38100" dir="2700000" algn="tl">
                    <a:srgbClr val="000000">
                      <a:alpha val="43137"/>
                    </a:srgbClr>
                  </a:outerShdw>
                </a:effectLst>
                <a:latin typeface="+mj-lt"/>
              </a:rPr>
              <a:t>Nursing Staff</a:t>
            </a:r>
            <a:endParaRPr lang="en-US" sz="2400" spc="20">
              <a:latin typeface="Avenir Next LT Pro" panose="020B0504020202020204" pitchFamily="34" charset="0"/>
            </a:endParaRPr>
          </a:p>
        </p:txBody>
      </p:sp>
    </p:spTree>
    <p:extLst>
      <p:ext uri="{BB962C8B-B14F-4D97-AF65-F5344CB8AC3E}">
        <p14:creationId xmlns:p14="http://schemas.microsoft.com/office/powerpoint/2010/main" val="3840780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AAD3A2-6F5D-43F6-9614-B7840B4B6976}"/>
              </a:ext>
            </a:extLst>
          </p:cNvPr>
          <p:cNvSpPr/>
          <p:nvPr/>
        </p:nvSpPr>
        <p:spPr>
          <a:xfrm>
            <a:off x="3862137" y="1478405"/>
            <a:ext cx="3510501" cy="393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Diagram 5">
            <a:extLst>
              <a:ext uri="{FF2B5EF4-FFF2-40B4-BE49-F238E27FC236}">
                <a16:creationId xmlns:a16="http://schemas.microsoft.com/office/drawing/2014/main" id="{424F988F-95A4-4362-A748-E9A95108AF6C}"/>
              </a:ext>
            </a:extLst>
          </p:cNvPr>
          <p:cNvGraphicFramePr/>
          <p:nvPr>
            <p:extLst>
              <p:ext uri="{D42A27DB-BD31-4B8C-83A1-F6EECF244321}">
                <p14:modId xmlns:p14="http://schemas.microsoft.com/office/powerpoint/2010/main" val="233790603"/>
              </p:ext>
            </p:extLst>
          </p:nvPr>
        </p:nvGraphicFramePr>
        <p:xfrm>
          <a:off x="1745557" y="2281295"/>
          <a:ext cx="8700887" cy="36682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5" name="TextBox 34">
            <a:extLst>
              <a:ext uri="{FF2B5EF4-FFF2-40B4-BE49-F238E27FC236}">
                <a16:creationId xmlns:a16="http://schemas.microsoft.com/office/drawing/2014/main" id="{DD24F9BD-1DC6-4969-846E-D201754A2556}"/>
              </a:ext>
            </a:extLst>
          </p:cNvPr>
          <p:cNvSpPr txBox="1"/>
          <p:nvPr/>
        </p:nvSpPr>
        <p:spPr>
          <a:xfrm>
            <a:off x="1588" y="169531"/>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
        <p:nvSpPr>
          <p:cNvPr id="47" name="Right Triangle 46">
            <a:extLst>
              <a:ext uri="{FF2B5EF4-FFF2-40B4-BE49-F238E27FC236}">
                <a16:creationId xmlns:a16="http://schemas.microsoft.com/office/drawing/2014/main" id="{EB98A6BD-6A99-44E4-AA7D-E9EF58CFDA14}"/>
              </a:ext>
            </a:extLst>
          </p:cNvPr>
          <p:cNvSpPr/>
          <p:nvPr/>
        </p:nvSpPr>
        <p:spPr>
          <a:xfrm flipH="1">
            <a:off x="4652972" y="5534962"/>
            <a:ext cx="7537439" cy="1323038"/>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Triangle 51">
            <a:extLst>
              <a:ext uri="{FF2B5EF4-FFF2-40B4-BE49-F238E27FC236}">
                <a16:creationId xmlns:a16="http://schemas.microsoft.com/office/drawing/2014/main" id="{A7757C0F-ACB5-4CEC-BC8E-B165BA9F899F}"/>
              </a:ext>
            </a:extLst>
          </p:cNvPr>
          <p:cNvSpPr/>
          <p:nvPr/>
        </p:nvSpPr>
        <p:spPr>
          <a:xfrm flipV="1">
            <a:off x="-14735" y="-20629"/>
            <a:ext cx="2272298" cy="1436752"/>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2B12AD36-FA8F-4227-86C4-14B42186A036}"/>
              </a:ext>
            </a:extLst>
          </p:cNvPr>
          <p:cNvSpPr/>
          <p:nvPr/>
        </p:nvSpPr>
        <p:spPr>
          <a:xfrm flipH="1" flipV="1">
            <a:off x="11213805" y="7292"/>
            <a:ext cx="978195" cy="4596605"/>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1F3863DF-BCBD-4230-9D6B-1F8D5361C13B}"/>
              </a:ext>
            </a:extLst>
          </p:cNvPr>
          <p:cNvSpPr/>
          <p:nvPr/>
        </p:nvSpPr>
        <p:spPr>
          <a:xfrm rot="10800000" flipH="1" flipV="1">
            <a:off x="-14735" y="2006296"/>
            <a:ext cx="978195" cy="485170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4">
            <a:extLst>
              <a:ext uri="{FF2B5EF4-FFF2-40B4-BE49-F238E27FC236}">
                <a16:creationId xmlns:a16="http://schemas.microsoft.com/office/drawing/2014/main" id="{BA598175-CBD0-4AB8-98E9-6C6E40D3C020}"/>
              </a:ext>
            </a:extLst>
          </p:cNvPr>
          <p:cNvSpPr txBox="1"/>
          <p:nvPr/>
        </p:nvSpPr>
        <p:spPr>
          <a:xfrm>
            <a:off x="1745556" y="2044263"/>
            <a:ext cx="8718368" cy="3456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30480" rIns="0" bIns="30480" numCol="1" spcCol="1270" anchor="t" anchorCtr="0">
            <a:noAutofit/>
          </a:bodyPr>
          <a:lstStyle/>
          <a:p>
            <a:pPr marL="0" lvl="0" indent="0" algn="ctr" defTabSz="1066800">
              <a:lnSpc>
                <a:spcPct val="90000"/>
              </a:lnSpc>
              <a:spcBef>
                <a:spcPct val="0"/>
              </a:spcBef>
              <a:spcAft>
                <a:spcPct val="35000"/>
              </a:spcAft>
              <a:buNone/>
            </a:pPr>
            <a:r>
              <a:rPr lang="en-US" sz="2400" b="0" kern="1200" spc="-188">
                <a:solidFill>
                  <a:schemeClr val="tx1"/>
                </a:solidFill>
              </a:rPr>
              <a:t>Utilize Trauma-Informed Treatment Model </a:t>
            </a:r>
            <a:endParaRPr lang="en-US" sz="2400" b="0" kern="1200">
              <a:solidFill>
                <a:schemeClr val="tx1"/>
              </a:solidFill>
            </a:endParaRPr>
          </a:p>
        </p:txBody>
      </p:sp>
    </p:spTree>
    <p:custDataLst>
      <p:tags r:id="rId1"/>
    </p:custDataLst>
    <p:extLst>
      <p:ext uri="{BB962C8B-B14F-4D97-AF65-F5344CB8AC3E}">
        <p14:creationId xmlns:p14="http://schemas.microsoft.com/office/powerpoint/2010/main" val="1520102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7B0647BF-0F64-4063-88EB-01528392F3BB}"/>
              </a:ext>
            </a:extLst>
          </p:cNvPr>
          <p:cNvSpPr/>
          <p:nvPr/>
        </p:nvSpPr>
        <p:spPr>
          <a:xfrm flipV="1">
            <a:off x="0" y="0"/>
            <a:ext cx="3269433" cy="2374297"/>
          </a:xfrm>
          <a:prstGeom prst="r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15CA362-6D6F-4387-A41C-8D6B72A0D400}"/>
              </a:ext>
            </a:extLst>
          </p:cNvPr>
          <p:cNvGrpSpPr/>
          <p:nvPr/>
        </p:nvGrpSpPr>
        <p:grpSpPr>
          <a:xfrm>
            <a:off x="1231705" y="3451581"/>
            <a:ext cx="8787866" cy="3170373"/>
            <a:chOff x="1211278" y="3437867"/>
            <a:chExt cx="8787866" cy="3170373"/>
          </a:xfrm>
        </p:grpSpPr>
        <p:sp>
          <p:nvSpPr>
            <p:cNvPr id="6" name="Freeform: Shape 5">
              <a:extLst>
                <a:ext uri="{FF2B5EF4-FFF2-40B4-BE49-F238E27FC236}">
                  <a16:creationId xmlns:a16="http://schemas.microsoft.com/office/drawing/2014/main" id="{3ECB6059-1982-4E17-93F4-F252F4B35C16}"/>
                </a:ext>
              </a:extLst>
            </p:cNvPr>
            <p:cNvSpPr/>
            <p:nvPr/>
          </p:nvSpPr>
          <p:spPr>
            <a:xfrm>
              <a:off x="1211278" y="3437867"/>
              <a:ext cx="2544630" cy="748804"/>
            </a:xfrm>
            <a:custGeom>
              <a:avLst/>
              <a:gdLst>
                <a:gd name="connsiteX0" fmla="*/ 0 w 2016524"/>
                <a:gd name="connsiteY0" fmla="*/ 0 h 748804"/>
                <a:gd name="connsiteX1" fmla="*/ 2016524 w 2016524"/>
                <a:gd name="connsiteY1" fmla="*/ 0 h 748804"/>
                <a:gd name="connsiteX2" fmla="*/ 2016524 w 2016524"/>
                <a:gd name="connsiteY2" fmla="*/ 748804 h 748804"/>
                <a:gd name="connsiteX3" fmla="*/ 0 w 2016524"/>
                <a:gd name="connsiteY3" fmla="*/ 748804 h 748804"/>
                <a:gd name="connsiteX4" fmla="*/ 0 w 2016524"/>
                <a:gd name="connsiteY4" fmla="*/ 0 h 74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524" h="748804">
                  <a:moveTo>
                    <a:pt x="0" y="0"/>
                  </a:moveTo>
                  <a:lnTo>
                    <a:pt x="2016524" y="0"/>
                  </a:lnTo>
                  <a:lnTo>
                    <a:pt x="2016524" y="748804"/>
                  </a:lnTo>
                  <a:lnTo>
                    <a:pt x="0" y="7488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Substance abuse and mental health screening and treatment, if applicable</a:t>
              </a:r>
            </a:p>
          </p:txBody>
        </p:sp>
        <p:sp>
          <p:nvSpPr>
            <p:cNvPr id="8" name="Freeform: Shape 7">
              <a:extLst>
                <a:ext uri="{FF2B5EF4-FFF2-40B4-BE49-F238E27FC236}">
                  <a16:creationId xmlns:a16="http://schemas.microsoft.com/office/drawing/2014/main" id="{F379201E-7A62-4DC5-BA77-21655E03A058}"/>
                </a:ext>
              </a:extLst>
            </p:cNvPr>
            <p:cNvSpPr/>
            <p:nvPr/>
          </p:nvSpPr>
          <p:spPr>
            <a:xfrm>
              <a:off x="3641248" y="3487728"/>
              <a:ext cx="2018340" cy="748804"/>
            </a:xfrm>
            <a:custGeom>
              <a:avLst/>
              <a:gdLst>
                <a:gd name="connsiteX0" fmla="*/ 0 w 2018340"/>
                <a:gd name="connsiteY0" fmla="*/ 0 h 748804"/>
                <a:gd name="connsiteX1" fmla="*/ 2018340 w 2018340"/>
                <a:gd name="connsiteY1" fmla="*/ 0 h 748804"/>
                <a:gd name="connsiteX2" fmla="*/ 2018340 w 2018340"/>
                <a:gd name="connsiteY2" fmla="*/ 748804 h 748804"/>
                <a:gd name="connsiteX3" fmla="*/ 0 w 2018340"/>
                <a:gd name="connsiteY3" fmla="*/ 748804 h 748804"/>
                <a:gd name="connsiteX4" fmla="*/ 0 w 2018340"/>
                <a:gd name="connsiteY4" fmla="*/ 0 h 74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340" h="748804">
                  <a:moveTo>
                    <a:pt x="0" y="0"/>
                  </a:moveTo>
                  <a:lnTo>
                    <a:pt x="2018340" y="0"/>
                  </a:lnTo>
                  <a:lnTo>
                    <a:pt x="2018340" y="748804"/>
                  </a:lnTo>
                  <a:lnTo>
                    <a:pt x="0" y="7488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marL="0" lvl="0" indent="0" algn="ctr" defTabSz="711200">
                <a:lnSpc>
                  <a:spcPct val="100000"/>
                </a:lnSpc>
                <a:spcBef>
                  <a:spcPct val="0"/>
                </a:spcBef>
                <a:spcAft>
                  <a:spcPts val="0"/>
                </a:spcAft>
                <a:buNone/>
              </a:pPr>
              <a:r>
                <a:rPr lang="en-US" sz="1600" kern="1200">
                  <a:latin typeface="Avenir Next LT Pro" panose="020B0504020202020204" pitchFamily="34" charset="0"/>
                </a:rPr>
                <a:t>Family, group, or</a:t>
              </a:r>
            </a:p>
            <a:p>
              <a:pPr marL="0" lvl="0" indent="0" algn="ctr" defTabSz="711200">
                <a:lnSpc>
                  <a:spcPct val="100000"/>
                </a:lnSpc>
                <a:spcBef>
                  <a:spcPct val="0"/>
                </a:spcBef>
                <a:spcAft>
                  <a:spcPts val="0"/>
                </a:spcAft>
                <a:buNone/>
              </a:pPr>
              <a:r>
                <a:rPr lang="en-US" sz="1600" kern="1200">
                  <a:latin typeface="Avenir Next LT Pro" panose="020B0504020202020204" pitchFamily="34" charset="0"/>
                </a:rPr>
                <a:t>individual therapy</a:t>
              </a:r>
            </a:p>
          </p:txBody>
        </p:sp>
        <p:sp>
          <p:nvSpPr>
            <p:cNvPr id="13" name="Freeform: Shape 12">
              <a:extLst>
                <a:ext uri="{FF2B5EF4-FFF2-40B4-BE49-F238E27FC236}">
                  <a16:creationId xmlns:a16="http://schemas.microsoft.com/office/drawing/2014/main" id="{BB9ACFFA-46F4-459E-A194-613645B75E92}"/>
                </a:ext>
              </a:extLst>
            </p:cNvPr>
            <p:cNvSpPr/>
            <p:nvPr/>
          </p:nvSpPr>
          <p:spPr>
            <a:xfrm>
              <a:off x="5849217" y="3549719"/>
              <a:ext cx="2018340" cy="748804"/>
            </a:xfrm>
            <a:custGeom>
              <a:avLst/>
              <a:gdLst>
                <a:gd name="connsiteX0" fmla="*/ 0 w 2018340"/>
                <a:gd name="connsiteY0" fmla="*/ 0 h 748804"/>
                <a:gd name="connsiteX1" fmla="*/ 2018340 w 2018340"/>
                <a:gd name="connsiteY1" fmla="*/ 0 h 748804"/>
                <a:gd name="connsiteX2" fmla="*/ 2018340 w 2018340"/>
                <a:gd name="connsiteY2" fmla="*/ 748804 h 748804"/>
                <a:gd name="connsiteX3" fmla="*/ 0 w 2018340"/>
                <a:gd name="connsiteY3" fmla="*/ 748804 h 748804"/>
                <a:gd name="connsiteX4" fmla="*/ 0 w 2018340"/>
                <a:gd name="connsiteY4" fmla="*/ 0 h 74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340" h="748804">
                  <a:moveTo>
                    <a:pt x="0" y="0"/>
                  </a:moveTo>
                  <a:lnTo>
                    <a:pt x="2018340" y="0"/>
                  </a:lnTo>
                  <a:lnTo>
                    <a:pt x="2018340" y="748804"/>
                  </a:lnTo>
                  <a:lnTo>
                    <a:pt x="0" y="7488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Behavioral management</a:t>
              </a:r>
            </a:p>
          </p:txBody>
        </p:sp>
        <p:sp>
          <p:nvSpPr>
            <p:cNvPr id="15" name="Freeform: Shape 14">
              <a:extLst>
                <a:ext uri="{FF2B5EF4-FFF2-40B4-BE49-F238E27FC236}">
                  <a16:creationId xmlns:a16="http://schemas.microsoft.com/office/drawing/2014/main" id="{0151B531-0C96-41CB-8484-F7B0589031B4}"/>
                </a:ext>
              </a:extLst>
            </p:cNvPr>
            <p:cNvSpPr/>
            <p:nvPr/>
          </p:nvSpPr>
          <p:spPr>
            <a:xfrm>
              <a:off x="7980804" y="3707553"/>
              <a:ext cx="2018340" cy="748804"/>
            </a:xfrm>
            <a:custGeom>
              <a:avLst/>
              <a:gdLst>
                <a:gd name="connsiteX0" fmla="*/ 0 w 2018340"/>
                <a:gd name="connsiteY0" fmla="*/ 0 h 748804"/>
                <a:gd name="connsiteX1" fmla="*/ 2018340 w 2018340"/>
                <a:gd name="connsiteY1" fmla="*/ 0 h 748804"/>
                <a:gd name="connsiteX2" fmla="*/ 2018340 w 2018340"/>
                <a:gd name="connsiteY2" fmla="*/ 748804 h 748804"/>
                <a:gd name="connsiteX3" fmla="*/ 0 w 2018340"/>
                <a:gd name="connsiteY3" fmla="*/ 748804 h 748804"/>
                <a:gd name="connsiteX4" fmla="*/ 0 w 2018340"/>
                <a:gd name="connsiteY4" fmla="*/ 0 h 74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340" h="748804">
                  <a:moveTo>
                    <a:pt x="0" y="0"/>
                  </a:moveTo>
                  <a:lnTo>
                    <a:pt x="2018340" y="0"/>
                  </a:lnTo>
                  <a:lnTo>
                    <a:pt x="2018340" y="748804"/>
                  </a:lnTo>
                  <a:lnTo>
                    <a:pt x="0" y="7488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Psychiatric services</a:t>
              </a:r>
            </a:p>
          </p:txBody>
        </p:sp>
        <p:sp>
          <p:nvSpPr>
            <p:cNvPr id="16" name="Rectangle: Rounded Corners 15">
              <a:extLst>
                <a:ext uri="{FF2B5EF4-FFF2-40B4-BE49-F238E27FC236}">
                  <a16:creationId xmlns:a16="http://schemas.microsoft.com/office/drawing/2014/main" id="{7ED2D68A-97A9-4E6A-8F29-D5AD0A7E3404}"/>
                </a:ext>
              </a:extLst>
            </p:cNvPr>
            <p:cNvSpPr/>
            <p:nvPr/>
          </p:nvSpPr>
          <p:spPr>
            <a:xfrm>
              <a:off x="8417586" y="4753253"/>
              <a:ext cx="1139316" cy="784989"/>
            </a:xfrm>
            <a:prstGeom prst="roundRect">
              <a:avLst/>
            </a:prstGeom>
            <a:solidFill>
              <a:schemeClr val="bg1"/>
            </a:solidFill>
            <a:ln>
              <a:solidFill>
                <a:schemeClr val="accent6">
                  <a:lumMod val="75000"/>
                </a:schemeClr>
              </a:solidFill>
            </a:ln>
          </p:spPr>
          <p:style>
            <a:lnRef idx="2">
              <a:schemeClr val="lt1">
                <a:hueOff val="0"/>
                <a:satOff val="0"/>
                <a:lumOff val="0"/>
                <a:alphaOff val="0"/>
              </a:schemeClr>
            </a:lnRef>
            <a:fillRef idx="1">
              <a:schemeClr val="accent6">
                <a:shade val="50000"/>
                <a:hueOff val="351401"/>
                <a:satOff val="-3685"/>
                <a:lumOff val="34028"/>
                <a:alphaOff val="0"/>
              </a:schemeClr>
            </a:fillRef>
            <a:effectRef idx="0">
              <a:schemeClr val="accent6">
                <a:shade val="50000"/>
                <a:hueOff val="351401"/>
                <a:satOff val="-3685"/>
                <a:lumOff val="34028"/>
                <a:alphaOff val="0"/>
              </a:schemeClr>
            </a:effectRef>
            <a:fontRef idx="minor">
              <a:schemeClr val="lt1"/>
            </a:fontRef>
          </p:style>
        </p:sp>
        <p:sp>
          <p:nvSpPr>
            <p:cNvPr id="17" name="Freeform: Shape 16">
              <a:extLst>
                <a:ext uri="{FF2B5EF4-FFF2-40B4-BE49-F238E27FC236}">
                  <a16:creationId xmlns:a16="http://schemas.microsoft.com/office/drawing/2014/main" id="{1BAA07B8-187C-4FEB-9B98-9B83FB9D20A9}"/>
                </a:ext>
              </a:extLst>
            </p:cNvPr>
            <p:cNvSpPr/>
            <p:nvPr/>
          </p:nvSpPr>
          <p:spPr>
            <a:xfrm>
              <a:off x="7975022" y="5859436"/>
              <a:ext cx="2018340" cy="748804"/>
            </a:xfrm>
            <a:custGeom>
              <a:avLst/>
              <a:gdLst>
                <a:gd name="connsiteX0" fmla="*/ 0 w 2018340"/>
                <a:gd name="connsiteY0" fmla="*/ 0 h 748804"/>
                <a:gd name="connsiteX1" fmla="*/ 2018340 w 2018340"/>
                <a:gd name="connsiteY1" fmla="*/ 0 h 748804"/>
                <a:gd name="connsiteX2" fmla="*/ 2018340 w 2018340"/>
                <a:gd name="connsiteY2" fmla="*/ 748804 h 748804"/>
                <a:gd name="connsiteX3" fmla="*/ 0 w 2018340"/>
                <a:gd name="connsiteY3" fmla="*/ 748804 h 748804"/>
                <a:gd name="connsiteX4" fmla="*/ 0 w 2018340"/>
                <a:gd name="connsiteY4" fmla="*/ 0 h 74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340" h="748804">
                  <a:moveTo>
                    <a:pt x="0" y="0"/>
                  </a:moveTo>
                  <a:lnTo>
                    <a:pt x="2018340" y="0"/>
                  </a:lnTo>
                  <a:lnTo>
                    <a:pt x="2018340" y="748804"/>
                  </a:lnTo>
                  <a:lnTo>
                    <a:pt x="0" y="7488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Support groups</a:t>
              </a:r>
            </a:p>
          </p:txBody>
        </p:sp>
        <p:sp>
          <p:nvSpPr>
            <p:cNvPr id="24" name="Rectangle: Rounded Corners 23">
              <a:extLst>
                <a:ext uri="{FF2B5EF4-FFF2-40B4-BE49-F238E27FC236}">
                  <a16:creationId xmlns:a16="http://schemas.microsoft.com/office/drawing/2014/main" id="{925B2E9D-1568-40FA-835F-4393F67B7B15}"/>
                </a:ext>
              </a:extLst>
            </p:cNvPr>
            <p:cNvSpPr/>
            <p:nvPr/>
          </p:nvSpPr>
          <p:spPr>
            <a:xfrm>
              <a:off x="1957189" y="4753253"/>
              <a:ext cx="1139316" cy="784989"/>
            </a:xfrm>
            <a:prstGeom prst="roundRect">
              <a:avLst/>
            </a:prstGeom>
            <a:solidFill>
              <a:schemeClr val="bg1"/>
            </a:solidFill>
            <a:ln>
              <a:solidFill>
                <a:schemeClr val="accent6">
                  <a:lumMod val="75000"/>
                </a:schemeClr>
              </a:solidFill>
            </a:ln>
          </p:spPr>
          <p:style>
            <a:lnRef idx="2">
              <a:schemeClr val="lt1">
                <a:hueOff val="0"/>
                <a:satOff val="0"/>
                <a:lumOff val="0"/>
                <a:alphaOff val="0"/>
              </a:schemeClr>
            </a:lnRef>
            <a:fillRef idx="1">
              <a:schemeClr val="accent6">
                <a:shade val="50000"/>
                <a:hueOff val="351401"/>
                <a:satOff val="-3685"/>
                <a:lumOff val="34028"/>
                <a:alphaOff val="0"/>
              </a:schemeClr>
            </a:fillRef>
            <a:effectRef idx="0">
              <a:schemeClr val="accent6">
                <a:shade val="50000"/>
                <a:hueOff val="351401"/>
                <a:satOff val="-3685"/>
                <a:lumOff val="34028"/>
                <a:alphaOff val="0"/>
              </a:schemeClr>
            </a:effectRef>
            <a:fontRef idx="minor">
              <a:schemeClr val="lt1"/>
            </a:fontRef>
          </p:style>
        </p:sp>
        <p:sp>
          <p:nvSpPr>
            <p:cNvPr id="25" name="Freeform: Shape 24">
              <a:extLst>
                <a:ext uri="{FF2B5EF4-FFF2-40B4-BE49-F238E27FC236}">
                  <a16:creationId xmlns:a16="http://schemas.microsoft.com/office/drawing/2014/main" id="{6C8DF35C-47BE-4B32-BC7A-9E762D833C9D}"/>
                </a:ext>
              </a:extLst>
            </p:cNvPr>
            <p:cNvSpPr/>
            <p:nvPr/>
          </p:nvSpPr>
          <p:spPr>
            <a:xfrm>
              <a:off x="1474423" y="5635710"/>
              <a:ext cx="2018340" cy="748804"/>
            </a:xfrm>
            <a:custGeom>
              <a:avLst/>
              <a:gdLst>
                <a:gd name="connsiteX0" fmla="*/ 0 w 2018340"/>
                <a:gd name="connsiteY0" fmla="*/ 0 h 748804"/>
                <a:gd name="connsiteX1" fmla="*/ 2018340 w 2018340"/>
                <a:gd name="connsiteY1" fmla="*/ 0 h 748804"/>
                <a:gd name="connsiteX2" fmla="*/ 2018340 w 2018340"/>
                <a:gd name="connsiteY2" fmla="*/ 748804 h 748804"/>
                <a:gd name="connsiteX3" fmla="*/ 0 w 2018340"/>
                <a:gd name="connsiteY3" fmla="*/ 748804 h 748804"/>
                <a:gd name="connsiteX4" fmla="*/ 0 w 2018340"/>
                <a:gd name="connsiteY4" fmla="*/ 0 h 74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340" h="748804">
                  <a:moveTo>
                    <a:pt x="0" y="0"/>
                  </a:moveTo>
                  <a:lnTo>
                    <a:pt x="2018340" y="0"/>
                  </a:lnTo>
                  <a:lnTo>
                    <a:pt x="2018340" y="748804"/>
                  </a:lnTo>
                  <a:lnTo>
                    <a:pt x="0" y="7488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Specialized intervention services</a:t>
              </a:r>
            </a:p>
          </p:txBody>
        </p:sp>
        <p:sp>
          <p:nvSpPr>
            <p:cNvPr id="26" name="Rectangle: Rounded Corners 25">
              <a:extLst>
                <a:ext uri="{FF2B5EF4-FFF2-40B4-BE49-F238E27FC236}">
                  <a16:creationId xmlns:a16="http://schemas.microsoft.com/office/drawing/2014/main" id="{A364A777-A609-4896-B4D9-BFEFA74B407D}"/>
                </a:ext>
              </a:extLst>
            </p:cNvPr>
            <p:cNvSpPr/>
            <p:nvPr/>
          </p:nvSpPr>
          <p:spPr>
            <a:xfrm>
              <a:off x="4159093" y="4753253"/>
              <a:ext cx="1139316" cy="784989"/>
            </a:xfrm>
            <a:prstGeom prst="roundRect">
              <a:avLst/>
            </a:prstGeom>
            <a:solidFill>
              <a:schemeClr val="bg1"/>
            </a:solidFill>
            <a:ln>
              <a:solidFill>
                <a:schemeClr val="accent6">
                  <a:lumMod val="75000"/>
                </a:schemeClr>
              </a:solidFill>
            </a:ln>
          </p:spPr>
          <p:style>
            <a:lnRef idx="2">
              <a:schemeClr val="lt1">
                <a:hueOff val="0"/>
                <a:satOff val="0"/>
                <a:lumOff val="0"/>
                <a:alphaOff val="0"/>
              </a:schemeClr>
            </a:lnRef>
            <a:fillRef idx="1">
              <a:schemeClr val="accent6">
                <a:shade val="50000"/>
                <a:hueOff val="263550"/>
                <a:satOff val="-2764"/>
                <a:lumOff val="25521"/>
                <a:alphaOff val="0"/>
              </a:schemeClr>
            </a:fillRef>
            <a:effectRef idx="0">
              <a:schemeClr val="accent6">
                <a:shade val="50000"/>
                <a:hueOff val="263550"/>
                <a:satOff val="-2764"/>
                <a:lumOff val="25521"/>
                <a:alphaOff val="0"/>
              </a:schemeClr>
            </a:effectRef>
            <a:fontRef idx="minor">
              <a:schemeClr val="lt1"/>
            </a:fontRef>
          </p:style>
        </p:sp>
        <p:sp>
          <p:nvSpPr>
            <p:cNvPr id="27" name="Freeform: Shape 26">
              <a:extLst>
                <a:ext uri="{FF2B5EF4-FFF2-40B4-BE49-F238E27FC236}">
                  <a16:creationId xmlns:a16="http://schemas.microsoft.com/office/drawing/2014/main" id="{5F1A40B6-8CB2-4D16-A1BB-7A2900C8DEFF}"/>
                </a:ext>
              </a:extLst>
            </p:cNvPr>
            <p:cNvSpPr/>
            <p:nvPr/>
          </p:nvSpPr>
          <p:spPr>
            <a:xfrm>
              <a:off x="3676327" y="5635710"/>
              <a:ext cx="2018340" cy="748804"/>
            </a:xfrm>
            <a:custGeom>
              <a:avLst/>
              <a:gdLst>
                <a:gd name="connsiteX0" fmla="*/ 0 w 2018340"/>
                <a:gd name="connsiteY0" fmla="*/ 0 h 748804"/>
                <a:gd name="connsiteX1" fmla="*/ 2018340 w 2018340"/>
                <a:gd name="connsiteY1" fmla="*/ 0 h 748804"/>
                <a:gd name="connsiteX2" fmla="*/ 2018340 w 2018340"/>
                <a:gd name="connsiteY2" fmla="*/ 748804 h 748804"/>
                <a:gd name="connsiteX3" fmla="*/ 0 w 2018340"/>
                <a:gd name="connsiteY3" fmla="*/ 748804 h 748804"/>
                <a:gd name="connsiteX4" fmla="*/ 0 w 2018340"/>
                <a:gd name="connsiteY4" fmla="*/ 0 h 74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340" h="748804">
                  <a:moveTo>
                    <a:pt x="0" y="0"/>
                  </a:moveTo>
                  <a:lnTo>
                    <a:pt x="2018340" y="0"/>
                  </a:lnTo>
                  <a:lnTo>
                    <a:pt x="2018340" y="748804"/>
                  </a:lnTo>
                  <a:lnTo>
                    <a:pt x="0" y="7488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Social &amp; rehabilitative services </a:t>
              </a:r>
            </a:p>
          </p:txBody>
        </p:sp>
        <p:sp>
          <p:nvSpPr>
            <p:cNvPr id="28" name="Rectangle: Rounded Corners 27">
              <a:extLst>
                <a:ext uri="{FF2B5EF4-FFF2-40B4-BE49-F238E27FC236}">
                  <a16:creationId xmlns:a16="http://schemas.microsoft.com/office/drawing/2014/main" id="{889A3FF9-9E31-42F7-9009-C0FDC1D62AFF}"/>
                </a:ext>
              </a:extLst>
            </p:cNvPr>
            <p:cNvSpPr/>
            <p:nvPr/>
          </p:nvSpPr>
          <p:spPr>
            <a:xfrm>
              <a:off x="6360996" y="4753253"/>
              <a:ext cx="1139316" cy="784989"/>
            </a:xfrm>
            <a:prstGeom prst="roundRect">
              <a:avLst/>
            </a:prstGeom>
            <a:solidFill>
              <a:schemeClr val="bg1"/>
            </a:solidFill>
            <a:ln>
              <a:solidFill>
                <a:schemeClr val="accent6">
                  <a:lumMod val="75000"/>
                </a:schemeClr>
              </a:solidFill>
            </a:ln>
          </p:spPr>
          <p:style>
            <a:lnRef idx="2">
              <a:schemeClr val="lt1">
                <a:hueOff val="0"/>
                <a:satOff val="0"/>
                <a:lumOff val="0"/>
                <a:alphaOff val="0"/>
              </a:schemeClr>
            </a:lnRef>
            <a:fillRef idx="1">
              <a:schemeClr val="accent6">
                <a:shade val="50000"/>
                <a:hueOff val="175700"/>
                <a:satOff val="-1842"/>
                <a:lumOff val="17014"/>
                <a:alphaOff val="0"/>
              </a:schemeClr>
            </a:fillRef>
            <a:effectRef idx="0">
              <a:schemeClr val="accent6">
                <a:shade val="50000"/>
                <a:hueOff val="175700"/>
                <a:satOff val="-1842"/>
                <a:lumOff val="17014"/>
                <a:alphaOff val="0"/>
              </a:schemeClr>
            </a:effectRef>
            <a:fontRef idx="minor">
              <a:schemeClr val="lt1"/>
            </a:fontRef>
          </p:style>
        </p:sp>
        <p:sp>
          <p:nvSpPr>
            <p:cNvPr id="29" name="Freeform: Shape 28">
              <a:extLst>
                <a:ext uri="{FF2B5EF4-FFF2-40B4-BE49-F238E27FC236}">
                  <a16:creationId xmlns:a16="http://schemas.microsoft.com/office/drawing/2014/main" id="{EC735FC1-B044-4331-9732-824BDEAD249C}"/>
                </a:ext>
              </a:extLst>
            </p:cNvPr>
            <p:cNvSpPr/>
            <p:nvPr/>
          </p:nvSpPr>
          <p:spPr>
            <a:xfrm>
              <a:off x="5878230" y="5635710"/>
              <a:ext cx="2018340" cy="748804"/>
            </a:xfrm>
            <a:custGeom>
              <a:avLst/>
              <a:gdLst>
                <a:gd name="connsiteX0" fmla="*/ 0 w 2018340"/>
                <a:gd name="connsiteY0" fmla="*/ 0 h 748804"/>
                <a:gd name="connsiteX1" fmla="*/ 2018340 w 2018340"/>
                <a:gd name="connsiteY1" fmla="*/ 0 h 748804"/>
                <a:gd name="connsiteX2" fmla="*/ 2018340 w 2018340"/>
                <a:gd name="connsiteY2" fmla="*/ 748804 h 748804"/>
                <a:gd name="connsiteX3" fmla="*/ 0 w 2018340"/>
                <a:gd name="connsiteY3" fmla="*/ 748804 h 748804"/>
                <a:gd name="connsiteX4" fmla="*/ 0 w 2018340"/>
                <a:gd name="connsiteY4" fmla="*/ 0 h 74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340" h="748804">
                  <a:moveTo>
                    <a:pt x="0" y="0"/>
                  </a:moveTo>
                  <a:lnTo>
                    <a:pt x="2018340" y="0"/>
                  </a:lnTo>
                  <a:lnTo>
                    <a:pt x="2018340" y="748804"/>
                  </a:lnTo>
                  <a:lnTo>
                    <a:pt x="0" y="7488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venir Next LT Pro" panose="020B0504020202020204" pitchFamily="34" charset="0"/>
                </a:rPr>
                <a:t>Psycho-educational services</a:t>
              </a:r>
            </a:p>
          </p:txBody>
        </p:sp>
      </p:grpSp>
      <p:sp>
        <p:nvSpPr>
          <p:cNvPr id="21" name="TextBox 20">
            <a:extLst>
              <a:ext uri="{FF2B5EF4-FFF2-40B4-BE49-F238E27FC236}">
                <a16:creationId xmlns:a16="http://schemas.microsoft.com/office/drawing/2014/main" id="{C04C5A1B-EE99-4854-9330-9D54AB5A6D13}"/>
              </a:ext>
            </a:extLst>
          </p:cNvPr>
          <p:cNvSpPr txBox="1"/>
          <p:nvPr/>
        </p:nvSpPr>
        <p:spPr>
          <a:xfrm>
            <a:off x="2845419" y="1640599"/>
            <a:ext cx="6764506" cy="461665"/>
          </a:xfrm>
          <a:prstGeom prst="rect">
            <a:avLst/>
          </a:prstGeom>
          <a:noFill/>
        </p:spPr>
        <p:txBody>
          <a:bodyPr wrap="square">
            <a:spAutoFit/>
          </a:bodyPr>
          <a:lstStyle/>
          <a:p>
            <a:pPr algn="ctr"/>
            <a:r>
              <a:rPr lang="en-US" sz="2400" b="1">
                <a:solidFill>
                  <a:schemeClr val="accent6">
                    <a:lumMod val="50000"/>
                  </a:schemeClr>
                </a:solidFill>
              </a:rPr>
              <a:t>Basic Service Requirements </a:t>
            </a:r>
          </a:p>
        </p:txBody>
      </p:sp>
      <p:sp>
        <p:nvSpPr>
          <p:cNvPr id="22" name="TextBox 21">
            <a:extLst>
              <a:ext uri="{FF2B5EF4-FFF2-40B4-BE49-F238E27FC236}">
                <a16:creationId xmlns:a16="http://schemas.microsoft.com/office/drawing/2014/main" id="{0EECBB63-4736-437A-BECD-33E698F2315B}"/>
              </a:ext>
            </a:extLst>
          </p:cNvPr>
          <p:cNvSpPr txBox="1"/>
          <p:nvPr/>
        </p:nvSpPr>
        <p:spPr>
          <a:xfrm>
            <a:off x="4716625" y="2074774"/>
            <a:ext cx="3022094" cy="369332"/>
          </a:xfrm>
          <a:prstGeom prst="rect">
            <a:avLst/>
          </a:prstGeom>
          <a:noFill/>
        </p:spPr>
        <p:txBody>
          <a:bodyPr wrap="square">
            <a:spAutoFit/>
          </a:bodyPr>
          <a:lstStyle/>
          <a:p>
            <a:pPr algn="ctr"/>
            <a:r>
              <a:rPr lang="en-US">
                <a:latin typeface="Avenir Next LT Pro" panose="020B0504020202020204" pitchFamily="34" charset="0"/>
              </a:rPr>
              <a:t>Treatment options</a:t>
            </a:r>
          </a:p>
        </p:txBody>
      </p:sp>
      <p:sp>
        <p:nvSpPr>
          <p:cNvPr id="5" name="Right Triangle 4">
            <a:extLst>
              <a:ext uri="{FF2B5EF4-FFF2-40B4-BE49-F238E27FC236}">
                <a16:creationId xmlns:a16="http://schemas.microsoft.com/office/drawing/2014/main" id="{88761DAD-1FA1-414F-AC97-1DADECBF3253}"/>
              </a:ext>
            </a:extLst>
          </p:cNvPr>
          <p:cNvSpPr/>
          <p:nvPr/>
        </p:nvSpPr>
        <p:spPr>
          <a:xfrm flipH="1">
            <a:off x="11141988" y="3352800"/>
            <a:ext cx="1050012" cy="35052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A8F8491A-03A8-4941-8D71-E0AA700717A7}"/>
              </a:ext>
            </a:extLst>
          </p:cNvPr>
          <p:cNvSpPr/>
          <p:nvPr/>
        </p:nvSpPr>
        <p:spPr>
          <a:xfrm flipH="1" flipV="1">
            <a:off x="11141988" y="0"/>
            <a:ext cx="1050012" cy="33528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B30614C-ED8B-4B38-9901-480957A9F081}"/>
              </a:ext>
            </a:extLst>
          </p:cNvPr>
          <p:cNvSpPr txBox="1"/>
          <p:nvPr/>
        </p:nvSpPr>
        <p:spPr>
          <a:xfrm>
            <a:off x="0" y="-48325"/>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
        <p:nvSpPr>
          <p:cNvPr id="32" name="Rectangle: Rounded Corners 31">
            <a:extLst>
              <a:ext uri="{FF2B5EF4-FFF2-40B4-BE49-F238E27FC236}">
                <a16:creationId xmlns:a16="http://schemas.microsoft.com/office/drawing/2014/main" id="{64F603BC-DBBB-4731-8BE3-9D89228B9A80}"/>
              </a:ext>
            </a:extLst>
          </p:cNvPr>
          <p:cNvSpPr/>
          <p:nvPr/>
        </p:nvSpPr>
        <p:spPr>
          <a:xfrm>
            <a:off x="8452645" y="2626833"/>
            <a:ext cx="1139316" cy="784989"/>
          </a:xfrm>
          <a:prstGeom prst="roundRect">
            <a:avLst/>
          </a:prstGeom>
          <a:solidFill>
            <a:schemeClr val="bg1"/>
          </a:solidFill>
          <a:ln>
            <a:solidFill>
              <a:schemeClr val="accent6">
                <a:lumMod val="75000"/>
              </a:schemeClr>
            </a:solidFill>
          </a:ln>
        </p:spPr>
        <p:style>
          <a:lnRef idx="2">
            <a:schemeClr val="lt1">
              <a:hueOff val="0"/>
              <a:satOff val="0"/>
              <a:lumOff val="0"/>
              <a:alphaOff val="0"/>
            </a:schemeClr>
          </a:lnRef>
          <a:fillRef idx="1">
            <a:schemeClr val="accent6">
              <a:shade val="50000"/>
              <a:hueOff val="351401"/>
              <a:satOff val="-3685"/>
              <a:lumOff val="34028"/>
              <a:alphaOff val="0"/>
            </a:schemeClr>
          </a:fillRef>
          <a:effectRef idx="0">
            <a:schemeClr val="accent6">
              <a:shade val="50000"/>
              <a:hueOff val="351401"/>
              <a:satOff val="-3685"/>
              <a:lumOff val="34028"/>
              <a:alphaOff val="0"/>
            </a:schemeClr>
          </a:effectRef>
          <a:fontRef idx="minor">
            <a:schemeClr val="lt1"/>
          </a:fontRef>
        </p:style>
      </p:sp>
      <p:sp>
        <p:nvSpPr>
          <p:cNvPr id="33" name="Rectangle: Rounded Corners 32">
            <a:extLst>
              <a:ext uri="{FF2B5EF4-FFF2-40B4-BE49-F238E27FC236}">
                <a16:creationId xmlns:a16="http://schemas.microsoft.com/office/drawing/2014/main" id="{B2985AFD-6C0C-46E2-B270-6947EFEF246A}"/>
              </a:ext>
            </a:extLst>
          </p:cNvPr>
          <p:cNvSpPr/>
          <p:nvPr/>
        </p:nvSpPr>
        <p:spPr>
          <a:xfrm>
            <a:off x="6301151" y="2603748"/>
            <a:ext cx="1139316" cy="784989"/>
          </a:xfrm>
          <a:prstGeom prst="roundRect">
            <a:avLst/>
          </a:prstGeom>
          <a:solidFill>
            <a:schemeClr val="bg1"/>
          </a:solidFill>
          <a:ln>
            <a:solidFill>
              <a:schemeClr val="accent6">
                <a:lumMod val="75000"/>
              </a:schemeClr>
            </a:solidFill>
          </a:ln>
        </p:spPr>
        <p:style>
          <a:lnRef idx="2">
            <a:schemeClr val="lt1">
              <a:hueOff val="0"/>
              <a:satOff val="0"/>
              <a:lumOff val="0"/>
              <a:alphaOff val="0"/>
            </a:schemeClr>
          </a:lnRef>
          <a:fillRef idx="1">
            <a:schemeClr val="accent6">
              <a:shade val="50000"/>
              <a:hueOff val="351401"/>
              <a:satOff val="-3685"/>
              <a:lumOff val="34028"/>
              <a:alphaOff val="0"/>
            </a:schemeClr>
          </a:fillRef>
          <a:effectRef idx="0">
            <a:schemeClr val="accent6">
              <a:shade val="50000"/>
              <a:hueOff val="351401"/>
              <a:satOff val="-3685"/>
              <a:lumOff val="34028"/>
              <a:alphaOff val="0"/>
            </a:schemeClr>
          </a:effectRef>
          <a:fontRef idx="minor">
            <a:schemeClr val="lt1"/>
          </a:fontRef>
        </p:style>
      </p:sp>
      <p:sp>
        <p:nvSpPr>
          <p:cNvPr id="34" name="Rectangle: Rounded Corners 33">
            <a:extLst>
              <a:ext uri="{FF2B5EF4-FFF2-40B4-BE49-F238E27FC236}">
                <a16:creationId xmlns:a16="http://schemas.microsoft.com/office/drawing/2014/main" id="{31C46A55-1D6C-4C31-8168-134490AE153A}"/>
              </a:ext>
            </a:extLst>
          </p:cNvPr>
          <p:cNvSpPr/>
          <p:nvPr/>
        </p:nvSpPr>
        <p:spPr>
          <a:xfrm>
            <a:off x="4100176" y="2603749"/>
            <a:ext cx="1139316" cy="784989"/>
          </a:xfrm>
          <a:prstGeom prst="roundRect">
            <a:avLst/>
          </a:prstGeom>
          <a:solidFill>
            <a:schemeClr val="bg1"/>
          </a:solidFill>
          <a:ln>
            <a:solidFill>
              <a:schemeClr val="accent6">
                <a:lumMod val="75000"/>
              </a:schemeClr>
            </a:solidFill>
          </a:ln>
        </p:spPr>
        <p:style>
          <a:lnRef idx="2">
            <a:schemeClr val="lt1">
              <a:hueOff val="0"/>
              <a:satOff val="0"/>
              <a:lumOff val="0"/>
              <a:alphaOff val="0"/>
            </a:schemeClr>
          </a:lnRef>
          <a:fillRef idx="1">
            <a:schemeClr val="accent6">
              <a:shade val="50000"/>
              <a:hueOff val="351401"/>
              <a:satOff val="-3685"/>
              <a:lumOff val="34028"/>
              <a:alphaOff val="0"/>
            </a:schemeClr>
          </a:fillRef>
          <a:effectRef idx="0">
            <a:schemeClr val="accent6">
              <a:shade val="50000"/>
              <a:hueOff val="351401"/>
              <a:satOff val="-3685"/>
              <a:lumOff val="34028"/>
              <a:alphaOff val="0"/>
            </a:schemeClr>
          </a:effectRef>
          <a:fontRef idx="minor">
            <a:schemeClr val="lt1"/>
          </a:fontRef>
        </p:style>
      </p:sp>
      <p:sp>
        <p:nvSpPr>
          <p:cNvPr id="35" name="Rectangle: Rounded Corners 34">
            <a:extLst>
              <a:ext uri="{FF2B5EF4-FFF2-40B4-BE49-F238E27FC236}">
                <a16:creationId xmlns:a16="http://schemas.microsoft.com/office/drawing/2014/main" id="{235DF246-BF9C-46A7-B17D-D6FE80854E2A}"/>
              </a:ext>
            </a:extLst>
          </p:cNvPr>
          <p:cNvSpPr/>
          <p:nvPr/>
        </p:nvSpPr>
        <p:spPr>
          <a:xfrm>
            <a:off x="1938798" y="2548384"/>
            <a:ext cx="1139316" cy="784989"/>
          </a:xfrm>
          <a:prstGeom prst="roundRect">
            <a:avLst/>
          </a:prstGeom>
          <a:solidFill>
            <a:schemeClr val="bg1"/>
          </a:solidFill>
          <a:ln>
            <a:solidFill>
              <a:schemeClr val="accent6">
                <a:lumMod val="75000"/>
              </a:schemeClr>
            </a:solidFill>
          </a:ln>
        </p:spPr>
        <p:style>
          <a:lnRef idx="2">
            <a:schemeClr val="lt1">
              <a:hueOff val="0"/>
              <a:satOff val="0"/>
              <a:lumOff val="0"/>
              <a:alphaOff val="0"/>
            </a:schemeClr>
          </a:lnRef>
          <a:fillRef idx="1">
            <a:schemeClr val="accent6">
              <a:shade val="50000"/>
              <a:hueOff val="351401"/>
              <a:satOff val="-3685"/>
              <a:lumOff val="34028"/>
              <a:alphaOff val="0"/>
            </a:schemeClr>
          </a:fillRef>
          <a:effectRef idx="0">
            <a:schemeClr val="accent6">
              <a:shade val="50000"/>
              <a:hueOff val="351401"/>
              <a:satOff val="-3685"/>
              <a:lumOff val="34028"/>
              <a:alphaOff val="0"/>
            </a:schemeClr>
          </a:effectRef>
          <a:fontRef idx="minor">
            <a:schemeClr val="lt1"/>
          </a:fontRef>
        </p:style>
      </p:sp>
      <p:pic>
        <p:nvPicPr>
          <p:cNvPr id="37" name="Graphic 36" descr="Group brainstorm with solid fill">
            <a:extLst>
              <a:ext uri="{FF2B5EF4-FFF2-40B4-BE49-F238E27FC236}">
                <a16:creationId xmlns:a16="http://schemas.microsoft.com/office/drawing/2014/main" id="{402D4356-4CC1-484E-8046-F43A251BA0E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396444" y="4790221"/>
            <a:ext cx="685800" cy="685800"/>
          </a:xfrm>
          <a:prstGeom prst="rect">
            <a:avLst/>
          </a:prstGeom>
        </p:spPr>
      </p:pic>
      <p:pic>
        <p:nvPicPr>
          <p:cNvPr id="39" name="Graphic 38" descr="Meeting with solid fill">
            <a:extLst>
              <a:ext uri="{FF2B5EF4-FFF2-40B4-BE49-F238E27FC236}">
                <a16:creationId xmlns:a16="http://schemas.microsoft.com/office/drawing/2014/main" id="{1CD1985D-CB2A-4646-BE0B-F506555C7B4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598347" y="4824709"/>
            <a:ext cx="685800" cy="685800"/>
          </a:xfrm>
          <a:prstGeom prst="rect">
            <a:avLst/>
          </a:prstGeom>
        </p:spPr>
      </p:pic>
      <p:pic>
        <p:nvPicPr>
          <p:cNvPr id="43" name="Graphic 42" descr="Boardroom with solid fill">
            <a:extLst>
              <a:ext uri="{FF2B5EF4-FFF2-40B4-BE49-F238E27FC236}">
                <a16:creationId xmlns:a16="http://schemas.microsoft.com/office/drawing/2014/main" id="{A4286F44-B5FD-4E8F-BF04-CA74E8B49FA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324171" y="2667000"/>
            <a:ext cx="685800" cy="685800"/>
          </a:xfrm>
          <a:prstGeom prst="rect">
            <a:avLst/>
          </a:prstGeom>
        </p:spPr>
      </p:pic>
      <p:pic>
        <p:nvPicPr>
          <p:cNvPr id="45" name="Graphic 44" descr="Brain in head with solid fill">
            <a:extLst>
              <a:ext uri="{FF2B5EF4-FFF2-40B4-BE49-F238E27FC236}">
                <a16:creationId xmlns:a16="http://schemas.microsoft.com/office/drawing/2014/main" id="{6ED07E32-9D84-4EE5-8200-2145A1E95DFD}"/>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8661719" y="2645195"/>
            <a:ext cx="685800" cy="685800"/>
          </a:xfrm>
          <a:prstGeom prst="rect">
            <a:avLst/>
          </a:prstGeom>
        </p:spPr>
      </p:pic>
      <p:pic>
        <p:nvPicPr>
          <p:cNvPr id="51" name="Graphic 50" descr="Clipboard with solid fill">
            <a:extLst>
              <a:ext uri="{FF2B5EF4-FFF2-40B4-BE49-F238E27FC236}">
                <a16:creationId xmlns:a16="http://schemas.microsoft.com/office/drawing/2014/main" id="{36D9833D-0671-4470-A35F-ADD84AC026F1}"/>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6542034" y="2626746"/>
            <a:ext cx="685800" cy="685800"/>
          </a:xfrm>
          <a:prstGeom prst="rect">
            <a:avLst/>
          </a:prstGeom>
        </p:spPr>
      </p:pic>
      <p:pic>
        <p:nvPicPr>
          <p:cNvPr id="53" name="Graphic 52" descr="Connections with solid fill">
            <a:extLst>
              <a:ext uri="{FF2B5EF4-FFF2-40B4-BE49-F238E27FC236}">
                <a16:creationId xmlns:a16="http://schemas.microsoft.com/office/drawing/2014/main" id="{50D85E43-7F83-45D9-967C-EFED10A9CE85}"/>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8661719" y="4861711"/>
            <a:ext cx="685800" cy="685800"/>
          </a:xfrm>
          <a:prstGeom prst="rect">
            <a:avLst/>
          </a:prstGeom>
        </p:spPr>
      </p:pic>
      <p:pic>
        <p:nvPicPr>
          <p:cNvPr id="55" name="Graphic 54" descr="Head with gears with solid fill">
            <a:extLst>
              <a:ext uri="{FF2B5EF4-FFF2-40B4-BE49-F238E27FC236}">
                <a16:creationId xmlns:a16="http://schemas.microsoft.com/office/drawing/2014/main" id="{21CE5FA3-277E-46F2-B62C-16FCFAA8E14C}"/>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2204374" y="4816561"/>
            <a:ext cx="685800" cy="685800"/>
          </a:xfrm>
          <a:prstGeom prst="rect">
            <a:avLst/>
          </a:prstGeom>
        </p:spPr>
      </p:pic>
      <p:pic>
        <p:nvPicPr>
          <p:cNvPr id="57" name="Graphic 56" descr="Heart with pulse with solid fill">
            <a:extLst>
              <a:ext uri="{FF2B5EF4-FFF2-40B4-BE49-F238E27FC236}">
                <a16:creationId xmlns:a16="http://schemas.microsoft.com/office/drawing/2014/main" id="{780EE646-1D97-4B32-BCD2-10F6FB68145F}"/>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p:blipFill>
        <p:spPr>
          <a:xfrm>
            <a:off x="2162793" y="2617404"/>
            <a:ext cx="685800" cy="685800"/>
          </a:xfrm>
          <a:prstGeom prst="rect">
            <a:avLst/>
          </a:prstGeom>
        </p:spPr>
      </p:pic>
    </p:spTree>
    <p:extLst>
      <p:ext uri="{BB962C8B-B14F-4D97-AF65-F5344CB8AC3E}">
        <p14:creationId xmlns:p14="http://schemas.microsoft.com/office/powerpoint/2010/main" val="1608652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339A4550-42FA-4D53-9095-1F999AA65DFF}"/>
              </a:ext>
            </a:extLst>
          </p:cNvPr>
          <p:cNvPicPr>
            <a:picLocks noChangeAspect="1"/>
          </p:cNvPicPr>
          <p:nvPr/>
        </p:nvPicPr>
        <p:blipFill>
          <a:blip r:embed="rId3">
            <a:alphaModFix amt="50000"/>
          </a:blip>
          <a:stretch>
            <a:fillRect/>
          </a:stretch>
        </p:blipFill>
        <p:spPr>
          <a:xfrm rot="16200000">
            <a:off x="8936407" y="3602407"/>
            <a:ext cx="4977866" cy="1533320"/>
          </a:xfrm>
          <a:prstGeom prst="rect">
            <a:avLst/>
          </a:prstGeom>
        </p:spPr>
      </p:pic>
      <p:sp>
        <p:nvSpPr>
          <p:cNvPr id="113" name="Title 1">
            <a:extLst>
              <a:ext uri="{FF2B5EF4-FFF2-40B4-BE49-F238E27FC236}">
                <a16:creationId xmlns:a16="http://schemas.microsoft.com/office/drawing/2014/main" id="{4670EA7E-DBB0-4ED8-B2B5-4F6B9C756121}"/>
              </a:ext>
            </a:extLst>
          </p:cNvPr>
          <p:cNvSpPr txBox="1">
            <a:spLocks/>
          </p:cNvSpPr>
          <p:nvPr/>
        </p:nvSpPr>
        <p:spPr>
          <a:xfrm>
            <a:off x="268259" y="2497412"/>
            <a:ext cx="2938468" cy="218974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Aft>
                <a:spcPts val="600"/>
              </a:spcAft>
            </a:pPr>
            <a:r>
              <a:rPr lang="en-US" sz="4800" b="1">
                <a:ln>
                  <a:solidFill>
                    <a:schemeClr val="accent4">
                      <a:lumMod val="50000"/>
                    </a:schemeClr>
                  </a:solidFill>
                </a:ln>
                <a:solidFill>
                  <a:schemeClr val="accent1">
                    <a:lumMod val="75000"/>
                  </a:schemeClr>
                </a:solidFill>
                <a:effectLst>
                  <a:outerShdw blurRad="38100" dist="38100" dir="2700000" algn="tl">
                    <a:srgbClr val="000000">
                      <a:alpha val="43137"/>
                    </a:srgbClr>
                  </a:outerShdw>
                </a:effectLst>
              </a:rPr>
              <a:t>Training Overview </a:t>
            </a:r>
          </a:p>
        </p:txBody>
      </p:sp>
      <p:pic>
        <p:nvPicPr>
          <p:cNvPr id="65" name="Picture 64">
            <a:extLst>
              <a:ext uri="{FF2B5EF4-FFF2-40B4-BE49-F238E27FC236}">
                <a16:creationId xmlns:a16="http://schemas.microsoft.com/office/drawing/2014/main" id="{C60D2904-302F-4220-BC1A-7BE6765CA767}"/>
              </a:ext>
            </a:extLst>
          </p:cNvPr>
          <p:cNvPicPr>
            <a:picLocks noChangeAspect="1"/>
          </p:cNvPicPr>
          <p:nvPr/>
        </p:nvPicPr>
        <p:blipFill>
          <a:blip r:embed="rId3"/>
          <a:stretch>
            <a:fillRect/>
          </a:stretch>
        </p:blipFill>
        <p:spPr>
          <a:xfrm rot="5400000">
            <a:off x="-1722273" y="1680191"/>
            <a:ext cx="4977866" cy="1533320"/>
          </a:xfrm>
          <a:prstGeom prst="rect">
            <a:avLst/>
          </a:prstGeom>
        </p:spPr>
      </p:pic>
      <p:graphicFrame>
        <p:nvGraphicFramePr>
          <p:cNvPr id="10" name="Diagram 9">
            <a:extLst>
              <a:ext uri="{FF2B5EF4-FFF2-40B4-BE49-F238E27FC236}">
                <a16:creationId xmlns:a16="http://schemas.microsoft.com/office/drawing/2014/main" id="{B372A275-188B-4256-95BD-0AEB15570186}"/>
              </a:ext>
            </a:extLst>
          </p:cNvPr>
          <p:cNvGraphicFramePr/>
          <p:nvPr>
            <p:extLst>
              <p:ext uri="{D42A27DB-BD31-4B8C-83A1-F6EECF244321}">
                <p14:modId xmlns:p14="http://schemas.microsoft.com/office/powerpoint/2010/main" val="2869187570"/>
              </p:ext>
            </p:extLst>
          </p:nvPr>
        </p:nvGraphicFramePr>
        <p:xfrm>
          <a:off x="3630319" y="336882"/>
          <a:ext cx="7330448" cy="61561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9813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80B86A7-A1EC-475B-9166-88902B033A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2" name="Isosceles Triangle 41">
            <a:extLst>
              <a:ext uri="{FF2B5EF4-FFF2-40B4-BE49-F238E27FC236}">
                <a16:creationId xmlns:a16="http://schemas.microsoft.com/office/drawing/2014/main" id="{C2C29CB1-9F74-4879-A6AF-AEA67B6F1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43">
            <a:extLst>
              <a:ext uri="{FF2B5EF4-FFF2-40B4-BE49-F238E27FC236}">
                <a16:creationId xmlns:a16="http://schemas.microsoft.com/office/drawing/2014/main" id="{7E2C7115-5336-410C-AD71-0F0952A2E5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Right Triangle 6">
            <a:extLst>
              <a:ext uri="{FF2B5EF4-FFF2-40B4-BE49-F238E27FC236}">
                <a16:creationId xmlns:a16="http://schemas.microsoft.com/office/drawing/2014/main" id="{8B35CB6A-0A9E-4E82-9AAA-847F9E687CCB}"/>
              </a:ext>
            </a:extLst>
          </p:cNvPr>
          <p:cNvSpPr/>
          <p:nvPr/>
        </p:nvSpPr>
        <p:spPr>
          <a:xfrm rot="10800000">
            <a:off x="11277600" y="0"/>
            <a:ext cx="914400" cy="3843644"/>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aphicFrame>
        <p:nvGraphicFramePr>
          <p:cNvPr id="6" name="Diagram 5">
            <a:extLst>
              <a:ext uri="{FF2B5EF4-FFF2-40B4-BE49-F238E27FC236}">
                <a16:creationId xmlns:a16="http://schemas.microsoft.com/office/drawing/2014/main" id="{9C8423EA-B9A1-4A35-92E8-297258D9D837}"/>
              </a:ext>
            </a:extLst>
          </p:cNvPr>
          <p:cNvGraphicFramePr/>
          <p:nvPr>
            <p:extLst>
              <p:ext uri="{D42A27DB-BD31-4B8C-83A1-F6EECF244321}">
                <p14:modId xmlns:p14="http://schemas.microsoft.com/office/powerpoint/2010/main" val="2588478040"/>
              </p:ext>
            </p:extLst>
          </p:nvPr>
        </p:nvGraphicFramePr>
        <p:xfrm>
          <a:off x="3207243" y="1921822"/>
          <a:ext cx="7678327" cy="4317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C9513D41-1CA6-43FC-94B3-3F41A4584824}"/>
              </a:ext>
            </a:extLst>
          </p:cNvPr>
          <p:cNvSpPr txBox="1"/>
          <p:nvPr/>
        </p:nvSpPr>
        <p:spPr>
          <a:xfrm>
            <a:off x="350321" y="3243479"/>
            <a:ext cx="3100984" cy="1200329"/>
          </a:xfrm>
          <a:prstGeom prst="rect">
            <a:avLst/>
          </a:prstGeom>
          <a:noFill/>
        </p:spPr>
        <p:txBody>
          <a:bodyPr wrap="square">
            <a:spAutoFit/>
          </a:bodyPr>
          <a:lstStyle/>
          <a:p>
            <a:pPr algn="ctr"/>
            <a:r>
              <a:rPr lang="en-US" sz="3600" b="1" spc="20">
                <a:solidFill>
                  <a:schemeClr val="accent6">
                    <a:lumMod val="50000"/>
                  </a:schemeClr>
                </a:solidFill>
                <a:latin typeface="+mj-lt"/>
              </a:rPr>
              <a:t>Family Engagement </a:t>
            </a:r>
          </a:p>
        </p:txBody>
      </p:sp>
      <p:sp>
        <p:nvSpPr>
          <p:cNvPr id="10" name="TextBox 9">
            <a:extLst>
              <a:ext uri="{FF2B5EF4-FFF2-40B4-BE49-F238E27FC236}">
                <a16:creationId xmlns:a16="http://schemas.microsoft.com/office/drawing/2014/main" id="{08BF945E-D788-4C5C-9502-7B7926692506}"/>
              </a:ext>
            </a:extLst>
          </p:cNvPr>
          <p:cNvSpPr txBox="1"/>
          <p:nvPr/>
        </p:nvSpPr>
        <p:spPr>
          <a:xfrm>
            <a:off x="0" y="152807"/>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Tree>
    <p:extLst>
      <p:ext uri="{BB962C8B-B14F-4D97-AF65-F5344CB8AC3E}">
        <p14:creationId xmlns:p14="http://schemas.microsoft.com/office/powerpoint/2010/main" val="28720783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8B35CB6A-0A9E-4E82-9AAA-847F9E687CCB}"/>
              </a:ext>
            </a:extLst>
          </p:cNvPr>
          <p:cNvSpPr/>
          <p:nvPr/>
        </p:nvSpPr>
        <p:spPr>
          <a:xfrm rot="10800000">
            <a:off x="11277600" y="0"/>
            <a:ext cx="914400" cy="3843644"/>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C9513D41-1CA6-43FC-94B3-3F41A4584824}"/>
              </a:ext>
            </a:extLst>
          </p:cNvPr>
          <p:cNvSpPr txBox="1"/>
          <p:nvPr/>
        </p:nvSpPr>
        <p:spPr>
          <a:xfrm>
            <a:off x="240152" y="2996486"/>
            <a:ext cx="3100984" cy="2062103"/>
          </a:xfrm>
          <a:prstGeom prst="rect">
            <a:avLst/>
          </a:prstGeom>
          <a:noFill/>
        </p:spPr>
        <p:txBody>
          <a:bodyPr wrap="square">
            <a:spAutoFit/>
          </a:bodyPr>
          <a:lstStyle/>
          <a:p>
            <a:pPr algn="ctr"/>
            <a:r>
              <a:rPr lang="en-US" sz="3200" b="1" spc="20">
                <a:solidFill>
                  <a:schemeClr val="accent6">
                    <a:lumMod val="50000"/>
                  </a:schemeClr>
                </a:solidFill>
                <a:latin typeface="+mj-lt"/>
              </a:rPr>
              <a:t>Background Screening Requirements</a:t>
            </a:r>
          </a:p>
          <a:p>
            <a:pPr algn="ctr"/>
            <a:endParaRPr lang="en-US" sz="3200" b="1" spc="20">
              <a:solidFill>
                <a:schemeClr val="accent6">
                  <a:lumMod val="50000"/>
                </a:schemeClr>
              </a:solidFill>
              <a:effectLst>
                <a:outerShdw blurRad="38100" dist="38100" dir="2700000" algn="tl">
                  <a:srgbClr val="000000">
                    <a:alpha val="43137"/>
                  </a:srgbClr>
                </a:outerShdw>
              </a:effectLst>
              <a:latin typeface="+mj-lt"/>
            </a:endParaRPr>
          </a:p>
        </p:txBody>
      </p:sp>
      <p:sp>
        <p:nvSpPr>
          <p:cNvPr id="10" name="TextBox 9">
            <a:extLst>
              <a:ext uri="{FF2B5EF4-FFF2-40B4-BE49-F238E27FC236}">
                <a16:creationId xmlns:a16="http://schemas.microsoft.com/office/drawing/2014/main" id="{08BF945E-D788-4C5C-9502-7B7926692506}"/>
              </a:ext>
            </a:extLst>
          </p:cNvPr>
          <p:cNvSpPr txBox="1"/>
          <p:nvPr/>
        </p:nvSpPr>
        <p:spPr>
          <a:xfrm>
            <a:off x="0" y="152807"/>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
        <p:nvSpPr>
          <p:cNvPr id="5" name="Rectangle: Rounded Corners 4">
            <a:extLst>
              <a:ext uri="{FF2B5EF4-FFF2-40B4-BE49-F238E27FC236}">
                <a16:creationId xmlns:a16="http://schemas.microsoft.com/office/drawing/2014/main" id="{EB9FECC8-BC5F-4584-862E-D0D7EFE3BB64}"/>
              </a:ext>
            </a:extLst>
          </p:cNvPr>
          <p:cNvSpPr/>
          <p:nvPr/>
        </p:nvSpPr>
        <p:spPr>
          <a:xfrm>
            <a:off x="3561346" y="2117558"/>
            <a:ext cx="6109361" cy="3843644"/>
          </a:xfrm>
          <a:prstGeom prst="roundRect">
            <a:avLst>
              <a:gd name="adj" fmla="val 6002"/>
            </a:avLst>
          </a:prstGeom>
          <a:solidFill>
            <a:schemeClr val="accent6">
              <a:alpha val="1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6197CED-4C65-47B5-9B34-F442C617D846}"/>
              </a:ext>
            </a:extLst>
          </p:cNvPr>
          <p:cNvSpPr txBox="1"/>
          <p:nvPr/>
        </p:nvSpPr>
        <p:spPr>
          <a:xfrm>
            <a:off x="3637944" y="2462919"/>
            <a:ext cx="6109365" cy="3816429"/>
          </a:xfrm>
          <a:prstGeom prst="rect">
            <a:avLst/>
          </a:prstGeom>
          <a:noFill/>
        </p:spPr>
        <p:txBody>
          <a:bodyPr wrap="none" rtlCol="0">
            <a:spAutoFit/>
          </a:bodyPr>
          <a:lstStyle/>
          <a:p>
            <a:r>
              <a:rPr lang="en-US" sz="2000"/>
              <a:t>All Direct Care Staff </a:t>
            </a:r>
            <a:r>
              <a:rPr lang="en-US" sz="2000" u="sng"/>
              <a:t>and</a:t>
            </a:r>
            <a:r>
              <a:rPr lang="en-US" sz="2000"/>
              <a:t> adult household members:</a:t>
            </a:r>
          </a:p>
          <a:p>
            <a:endParaRPr lang="en-US" sz="1100"/>
          </a:p>
          <a:p>
            <a:pPr marL="625475" indent="-285750">
              <a:buFont typeface="Arial" panose="020B0604020202020204" pitchFamily="34" charset="0"/>
              <a:buChar char="•"/>
            </a:pPr>
            <a:r>
              <a:rPr lang="en-US" sz="2000"/>
              <a:t>NCIC/FCIC</a:t>
            </a:r>
          </a:p>
          <a:p>
            <a:pPr marL="625475" indent="-285750">
              <a:buFont typeface="Arial" panose="020B0604020202020204" pitchFamily="34" charset="0"/>
              <a:buChar char="•"/>
            </a:pPr>
            <a:r>
              <a:rPr lang="en-US" sz="2000"/>
              <a:t>Juvenile Justice</a:t>
            </a:r>
          </a:p>
          <a:p>
            <a:pPr marL="625475" indent="-285750">
              <a:buFont typeface="Arial" panose="020B0604020202020204" pitchFamily="34" charset="0"/>
              <a:buChar char="•"/>
            </a:pPr>
            <a:r>
              <a:rPr lang="en-US" sz="2000"/>
              <a:t>Florida Abuse and Neglect History</a:t>
            </a:r>
          </a:p>
          <a:p>
            <a:pPr marL="625475" indent="-285750">
              <a:buFont typeface="Arial" panose="020B0604020202020204" pitchFamily="34" charset="0"/>
              <a:buChar char="•"/>
            </a:pPr>
            <a:r>
              <a:rPr lang="en-US" sz="2000"/>
              <a:t>Out of State Abuse History</a:t>
            </a:r>
          </a:p>
          <a:p>
            <a:pPr marL="625475" indent="-285750">
              <a:buFont typeface="Arial" panose="020B0604020202020204" pitchFamily="34" charset="0"/>
              <a:buChar char="•"/>
            </a:pPr>
            <a:endParaRPr lang="en-US" sz="2000"/>
          </a:p>
          <a:p>
            <a:pPr marL="625475" indent="-285750">
              <a:buFont typeface="Arial" panose="020B0604020202020204" pitchFamily="34" charset="0"/>
              <a:buChar char="•"/>
            </a:pPr>
            <a:endParaRPr lang="en-US" sz="2000"/>
          </a:p>
          <a:p>
            <a:r>
              <a:rPr lang="en-US" sz="2000"/>
              <a:t>Children of staff ages 12 to 17:</a:t>
            </a:r>
          </a:p>
          <a:p>
            <a:endParaRPr lang="en-US" sz="1100"/>
          </a:p>
          <a:p>
            <a:pPr marL="625475" indent="-285750">
              <a:buFont typeface="Arial" panose="020B0604020202020204" pitchFamily="34" charset="0"/>
              <a:buChar char="•"/>
            </a:pPr>
            <a:r>
              <a:rPr lang="en-US" sz="2000"/>
              <a:t>Juvenile Justice</a:t>
            </a:r>
          </a:p>
          <a:p>
            <a:endParaRPr lang="en-US" sz="2000"/>
          </a:p>
          <a:p>
            <a:endParaRPr lang="en-US" sz="2000"/>
          </a:p>
        </p:txBody>
      </p:sp>
      <p:cxnSp>
        <p:nvCxnSpPr>
          <p:cNvPr id="4" name="Straight Connector 3">
            <a:extLst>
              <a:ext uri="{FF2B5EF4-FFF2-40B4-BE49-F238E27FC236}">
                <a16:creationId xmlns:a16="http://schemas.microsoft.com/office/drawing/2014/main" id="{FD8AF11A-4232-4C28-BDFE-5BFA856B4091}"/>
              </a:ext>
            </a:extLst>
          </p:cNvPr>
          <p:cNvCxnSpPr/>
          <p:nvPr/>
        </p:nvCxnSpPr>
        <p:spPr>
          <a:xfrm>
            <a:off x="3341136" y="2030930"/>
            <a:ext cx="0" cy="3898232"/>
          </a:xfrm>
          <a:prstGeom prst="line">
            <a:avLst/>
          </a:prstGeom>
          <a:ln>
            <a:solidFill>
              <a:schemeClr val="accent6">
                <a:lumMod val="50000"/>
              </a:schemeClr>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085980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31B06E6-C931-4441-9983-26BA8DB338C3}"/>
              </a:ext>
            </a:extLst>
          </p:cNvPr>
          <p:cNvGraphicFramePr/>
          <p:nvPr>
            <p:extLst>
              <p:ext uri="{D42A27DB-BD31-4B8C-83A1-F6EECF244321}">
                <p14:modId xmlns:p14="http://schemas.microsoft.com/office/powerpoint/2010/main" val="95093451"/>
              </p:ext>
            </p:extLst>
          </p:nvPr>
        </p:nvGraphicFramePr>
        <p:xfrm>
          <a:off x="805698" y="1835787"/>
          <a:ext cx="10821712" cy="47628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4A56AABE-DE91-46BB-AEFE-D84ED5F6A4FE}"/>
              </a:ext>
            </a:extLst>
          </p:cNvPr>
          <p:cNvSpPr txBox="1"/>
          <p:nvPr/>
        </p:nvSpPr>
        <p:spPr>
          <a:xfrm>
            <a:off x="-74428" y="94591"/>
            <a:ext cx="12266428" cy="1646605"/>
          </a:xfrm>
          <a:prstGeom prst="rect">
            <a:avLst/>
          </a:prstGeom>
          <a:noFill/>
          <a:ln>
            <a:noFill/>
          </a:ln>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
        <p:nvSpPr>
          <p:cNvPr id="8" name="Rectangle 7">
            <a:extLst>
              <a:ext uri="{FF2B5EF4-FFF2-40B4-BE49-F238E27FC236}">
                <a16:creationId xmlns:a16="http://schemas.microsoft.com/office/drawing/2014/main" id="{9C400633-C666-41E8-83ED-1C6E1323A33F}"/>
              </a:ext>
            </a:extLst>
          </p:cNvPr>
          <p:cNvSpPr/>
          <p:nvPr/>
        </p:nvSpPr>
        <p:spPr>
          <a:xfrm>
            <a:off x="5157119" y="917894"/>
            <a:ext cx="2118870" cy="233994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TextBox 9">
            <a:extLst>
              <a:ext uri="{FF2B5EF4-FFF2-40B4-BE49-F238E27FC236}">
                <a16:creationId xmlns:a16="http://schemas.microsoft.com/office/drawing/2014/main" id="{70A4D119-0581-4F6E-BD76-7B9A2B12B60D}"/>
              </a:ext>
            </a:extLst>
          </p:cNvPr>
          <p:cNvSpPr txBox="1"/>
          <p:nvPr/>
        </p:nvSpPr>
        <p:spPr>
          <a:xfrm>
            <a:off x="38642" y="3044464"/>
            <a:ext cx="2325624" cy="1151084"/>
          </a:xfrm>
          <a:prstGeom prst="rect">
            <a:avLst/>
          </a:prstGeom>
          <a:noFill/>
        </p:spPr>
        <p:txBody>
          <a:bodyPr wrap="square">
            <a:spAutoFit/>
          </a:bodyPr>
          <a:lstStyle/>
          <a:p>
            <a:pPr marL="0" lvl="0" indent="0" algn="r" defTabSz="1244600">
              <a:lnSpc>
                <a:spcPct val="90000"/>
              </a:lnSpc>
              <a:spcBef>
                <a:spcPct val="0"/>
              </a:spcBef>
              <a:spcAft>
                <a:spcPct val="35000"/>
              </a:spcAft>
              <a:buNone/>
            </a:pPr>
            <a:r>
              <a:rPr lang="en-US" sz="3200" b="1" kern="1200" spc="20">
                <a:latin typeface="+mj-lt"/>
              </a:rPr>
              <a:t>Discharge</a:t>
            </a:r>
          </a:p>
          <a:p>
            <a:pPr marL="0" lvl="0" indent="0" algn="r" defTabSz="1244600">
              <a:lnSpc>
                <a:spcPct val="90000"/>
              </a:lnSpc>
              <a:spcBef>
                <a:spcPct val="0"/>
              </a:spcBef>
              <a:spcAft>
                <a:spcPct val="35000"/>
              </a:spcAft>
              <a:buNone/>
            </a:pPr>
            <a:r>
              <a:rPr lang="en-US" sz="3200" b="1" kern="1200" spc="20">
                <a:latin typeface="+mj-lt"/>
              </a:rPr>
              <a:t> Planning </a:t>
            </a:r>
            <a:endParaRPr lang="en-US" sz="3200" kern="1200">
              <a:latin typeface="Avenir Next LT Pro" panose="020B0504020202020204" pitchFamily="34" charset="0"/>
            </a:endParaRPr>
          </a:p>
        </p:txBody>
      </p:sp>
      <p:sp>
        <p:nvSpPr>
          <p:cNvPr id="11" name="Right Triangle 10">
            <a:extLst>
              <a:ext uri="{FF2B5EF4-FFF2-40B4-BE49-F238E27FC236}">
                <a16:creationId xmlns:a16="http://schemas.microsoft.com/office/drawing/2014/main" id="{DF4C85E3-FF65-4D55-B022-9860C7300569}"/>
              </a:ext>
            </a:extLst>
          </p:cNvPr>
          <p:cNvSpPr/>
          <p:nvPr/>
        </p:nvSpPr>
        <p:spPr>
          <a:xfrm flipV="1">
            <a:off x="0" y="0"/>
            <a:ext cx="2192290" cy="304446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9F6200C7-12D5-4393-AD46-F48AF276EAED}"/>
              </a:ext>
            </a:extLst>
          </p:cNvPr>
          <p:cNvSpPr/>
          <p:nvPr/>
        </p:nvSpPr>
        <p:spPr>
          <a:xfrm flipH="1" flipV="1">
            <a:off x="11213805" y="0"/>
            <a:ext cx="978195" cy="4596605"/>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C293ADFC-060D-440B-B7E5-02AAE41AC4D1}"/>
              </a:ext>
            </a:extLst>
          </p:cNvPr>
          <p:cNvSpPr/>
          <p:nvPr/>
        </p:nvSpPr>
        <p:spPr>
          <a:xfrm rot="10800000" flipV="1">
            <a:off x="11385781" y="2236782"/>
            <a:ext cx="830790" cy="462121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73001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80B86A7-A1EC-475B-9166-88902B033A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2" name="Isosceles Triangle 41">
            <a:extLst>
              <a:ext uri="{FF2B5EF4-FFF2-40B4-BE49-F238E27FC236}">
                <a16:creationId xmlns:a16="http://schemas.microsoft.com/office/drawing/2014/main" id="{C2C29CB1-9F74-4879-A6AF-AEA67B6F1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43">
            <a:extLst>
              <a:ext uri="{FF2B5EF4-FFF2-40B4-BE49-F238E27FC236}">
                <a16:creationId xmlns:a16="http://schemas.microsoft.com/office/drawing/2014/main" id="{7E2C7115-5336-410C-AD71-0F0952A2E5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Right Triangle 6">
            <a:extLst>
              <a:ext uri="{FF2B5EF4-FFF2-40B4-BE49-F238E27FC236}">
                <a16:creationId xmlns:a16="http://schemas.microsoft.com/office/drawing/2014/main" id="{8B35CB6A-0A9E-4E82-9AAA-847F9E687CCB}"/>
              </a:ext>
            </a:extLst>
          </p:cNvPr>
          <p:cNvSpPr/>
          <p:nvPr/>
        </p:nvSpPr>
        <p:spPr>
          <a:xfrm rot="10800000">
            <a:off x="11277600" y="0"/>
            <a:ext cx="914400" cy="3843644"/>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Rectangle 9">
            <a:extLst>
              <a:ext uri="{FF2B5EF4-FFF2-40B4-BE49-F238E27FC236}">
                <a16:creationId xmlns:a16="http://schemas.microsoft.com/office/drawing/2014/main" id="{F03BC7A4-8D11-4C0D-9995-64538F186EA6}"/>
              </a:ext>
            </a:extLst>
          </p:cNvPr>
          <p:cNvSpPr/>
          <p:nvPr/>
        </p:nvSpPr>
        <p:spPr>
          <a:xfrm>
            <a:off x="3774616" y="4119577"/>
            <a:ext cx="6852165" cy="3093154"/>
          </a:xfrm>
          <a:prstGeom prst="rect">
            <a:avLst/>
          </a:prstGeom>
        </p:spPr>
        <p:txBody>
          <a:bodyPr wrap="square">
            <a:spAutoFit/>
          </a:bodyPr>
          <a:lstStyle/>
          <a:p>
            <a:endParaRPr lang="en-US" sz="2000" b="1">
              <a:solidFill>
                <a:schemeClr val="tx1">
                  <a:lumMod val="95000"/>
                  <a:lumOff val="5000"/>
                </a:schemeClr>
              </a:solidFill>
              <a:latin typeface="+mj-lt"/>
            </a:endParaRPr>
          </a:p>
          <a:p>
            <a:pPr>
              <a:spcAft>
                <a:spcPts val="600"/>
              </a:spcAft>
            </a:pPr>
            <a:r>
              <a:rPr lang="en-US" sz="2000">
                <a:solidFill>
                  <a:schemeClr val="accent6">
                    <a:lumMod val="50000"/>
                  </a:schemeClr>
                </a:solidFill>
                <a:latin typeface="+mj-lt"/>
              </a:rPr>
              <a:t>Aftercare Support Eligibility</a:t>
            </a:r>
          </a:p>
          <a:p>
            <a:pPr marL="342900" indent="-342900">
              <a:spcAft>
                <a:spcPts val="600"/>
              </a:spcAft>
              <a:buClr>
                <a:schemeClr val="accent6">
                  <a:lumMod val="75000"/>
                </a:schemeClr>
              </a:buClr>
              <a:buFont typeface="+mj-lt"/>
              <a:buAutoNum type="arabicPeriod"/>
            </a:pPr>
            <a:r>
              <a:rPr lang="en-US" sz="2000">
                <a:latin typeface="+mj-lt"/>
              </a:rPr>
              <a:t>Suitability assessment and court order recommending placement in a QRTP setting</a:t>
            </a:r>
          </a:p>
          <a:p>
            <a:pPr marL="342900" indent="-342900">
              <a:spcAft>
                <a:spcPts val="600"/>
              </a:spcAft>
              <a:buClr>
                <a:schemeClr val="accent6">
                  <a:lumMod val="75000"/>
                </a:schemeClr>
              </a:buClr>
              <a:buFont typeface="+mj-lt"/>
              <a:buAutoNum type="arabicPeriod"/>
            </a:pPr>
            <a:r>
              <a:rPr lang="en-US" sz="2000">
                <a:latin typeface="+mj-lt"/>
              </a:rPr>
              <a:t>Not required for youth who discharge to another QRTP setting or Statewide In-Patient Psychiatric Program (SIPP)</a:t>
            </a:r>
            <a:endParaRPr lang="en-US" sz="2000">
              <a:solidFill>
                <a:schemeClr val="tx1">
                  <a:lumMod val="95000"/>
                  <a:lumOff val="5000"/>
                </a:schemeClr>
              </a:solidFill>
              <a:latin typeface="+mj-lt"/>
            </a:endParaRPr>
          </a:p>
          <a:p>
            <a:pPr lvl="1"/>
            <a:endParaRPr lang="en-US" sz="2000">
              <a:latin typeface="Avenir Next LT Pro" panose="020B0504020202020204" pitchFamily="34" charset="0"/>
            </a:endParaRPr>
          </a:p>
          <a:p>
            <a:endParaRPr lang="en-US" sz="2000">
              <a:solidFill>
                <a:schemeClr val="tx1">
                  <a:lumMod val="95000"/>
                  <a:lumOff val="5000"/>
                </a:schemeClr>
              </a:solidFill>
              <a:latin typeface="Avenir Next LT Pro" panose="020B0504020202020204" pitchFamily="34" charset="0"/>
            </a:endParaRPr>
          </a:p>
        </p:txBody>
      </p:sp>
      <p:pic>
        <p:nvPicPr>
          <p:cNvPr id="11" name="Picture 10">
            <a:extLst>
              <a:ext uri="{FF2B5EF4-FFF2-40B4-BE49-F238E27FC236}">
                <a16:creationId xmlns:a16="http://schemas.microsoft.com/office/drawing/2014/main" id="{B25EE079-5AB6-4C7D-A714-D1CDFEBAA03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Lst>
          </a:blip>
          <a:srcRect t="44280" b="6412"/>
          <a:stretch/>
        </p:blipFill>
        <p:spPr>
          <a:xfrm>
            <a:off x="137907" y="3404533"/>
            <a:ext cx="3498802" cy="3453467"/>
          </a:xfrm>
          <a:prstGeom prst="rect">
            <a:avLst/>
          </a:prstGeom>
        </p:spPr>
      </p:pic>
      <p:sp>
        <p:nvSpPr>
          <p:cNvPr id="12" name="TextBox 11">
            <a:extLst>
              <a:ext uri="{FF2B5EF4-FFF2-40B4-BE49-F238E27FC236}">
                <a16:creationId xmlns:a16="http://schemas.microsoft.com/office/drawing/2014/main" id="{D2EEDA09-41ED-48EA-A283-3AE2C204641B}"/>
              </a:ext>
            </a:extLst>
          </p:cNvPr>
          <p:cNvSpPr txBox="1"/>
          <p:nvPr/>
        </p:nvSpPr>
        <p:spPr>
          <a:xfrm>
            <a:off x="4980025" y="1854512"/>
            <a:ext cx="2586789" cy="646331"/>
          </a:xfrm>
          <a:prstGeom prst="rect">
            <a:avLst/>
          </a:prstGeom>
          <a:noFill/>
        </p:spPr>
        <p:txBody>
          <a:bodyPr wrap="square">
            <a:spAutoFit/>
          </a:bodyPr>
          <a:lstStyle/>
          <a:p>
            <a:pPr algn="ctr"/>
            <a:r>
              <a:rPr lang="en-US" sz="3600" b="1" spc="20">
                <a:latin typeface="+mj-lt"/>
              </a:rPr>
              <a:t>Aftercare</a:t>
            </a:r>
          </a:p>
        </p:txBody>
      </p:sp>
      <p:graphicFrame>
        <p:nvGraphicFramePr>
          <p:cNvPr id="13" name="Diagram 12">
            <a:extLst>
              <a:ext uri="{FF2B5EF4-FFF2-40B4-BE49-F238E27FC236}">
                <a16:creationId xmlns:a16="http://schemas.microsoft.com/office/drawing/2014/main" id="{873B31B7-74E4-4D81-8EB3-2D9BD89E306A}"/>
              </a:ext>
            </a:extLst>
          </p:cNvPr>
          <p:cNvGraphicFramePr/>
          <p:nvPr>
            <p:extLst>
              <p:ext uri="{D42A27DB-BD31-4B8C-83A1-F6EECF244321}">
                <p14:modId xmlns:p14="http://schemas.microsoft.com/office/powerpoint/2010/main" val="1467524121"/>
              </p:ext>
            </p:extLst>
          </p:nvPr>
        </p:nvGraphicFramePr>
        <p:xfrm>
          <a:off x="2242148" y="2616207"/>
          <a:ext cx="8062544" cy="14565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TextBox 13">
            <a:extLst>
              <a:ext uri="{FF2B5EF4-FFF2-40B4-BE49-F238E27FC236}">
                <a16:creationId xmlns:a16="http://schemas.microsoft.com/office/drawing/2014/main" id="{F57C02CA-4DBD-41BC-BDEC-44C13F983C23}"/>
              </a:ext>
            </a:extLst>
          </p:cNvPr>
          <p:cNvSpPr txBox="1"/>
          <p:nvPr/>
        </p:nvSpPr>
        <p:spPr>
          <a:xfrm>
            <a:off x="-2" y="85575"/>
            <a:ext cx="12188824" cy="1646605"/>
          </a:xfrm>
          <a:prstGeom prst="rect">
            <a:avLst/>
          </a:prstGeom>
          <a:noFill/>
          <a:ln>
            <a:noFill/>
          </a:ln>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Tree>
    <p:extLst>
      <p:ext uri="{BB962C8B-B14F-4D97-AF65-F5344CB8AC3E}">
        <p14:creationId xmlns:p14="http://schemas.microsoft.com/office/powerpoint/2010/main" val="23173787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AD4AE18B-0D36-4082-ABC3-A3B31D9DCC9C}"/>
              </a:ext>
            </a:extLst>
          </p:cNvPr>
          <p:cNvSpPr/>
          <p:nvPr/>
        </p:nvSpPr>
        <p:spPr>
          <a:xfrm flipV="1">
            <a:off x="-7088" y="17255"/>
            <a:ext cx="1336015" cy="1402765"/>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25271449-1E26-42F7-8365-33C25D423D0E}"/>
              </a:ext>
            </a:extLst>
          </p:cNvPr>
          <p:cNvSpPr/>
          <p:nvPr/>
        </p:nvSpPr>
        <p:spPr>
          <a:xfrm>
            <a:off x="0" y="5937504"/>
            <a:ext cx="2462784" cy="943176"/>
          </a:xfrm>
          <a:prstGeom prst="rtTriangle">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EAF5BFB-8193-4EEB-AE7B-F06842807869}"/>
              </a:ext>
            </a:extLst>
          </p:cNvPr>
          <p:cNvCxnSpPr>
            <a:cxnSpLocks/>
          </p:cNvCxnSpPr>
          <p:nvPr/>
        </p:nvCxnSpPr>
        <p:spPr>
          <a:xfrm flipH="1">
            <a:off x="23257" y="0"/>
            <a:ext cx="506959" cy="6823989"/>
          </a:xfrm>
          <a:prstGeom prst="line">
            <a:avLst/>
          </a:prstGeom>
        </p:spPr>
        <p:style>
          <a:lnRef idx="1">
            <a:schemeClr val="accent4"/>
          </a:lnRef>
          <a:fillRef idx="0">
            <a:schemeClr val="accent4"/>
          </a:fillRef>
          <a:effectRef idx="0">
            <a:schemeClr val="accent4"/>
          </a:effectRef>
          <a:fontRef idx="minor">
            <a:schemeClr val="tx1"/>
          </a:fontRef>
        </p:style>
      </p:cxnSp>
      <p:graphicFrame>
        <p:nvGraphicFramePr>
          <p:cNvPr id="13" name="Diagram 12">
            <a:extLst>
              <a:ext uri="{FF2B5EF4-FFF2-40B4-BE49-F238E27FC236}">
                <a16:creationId xmlns:a16="http://schemas.microsoft.com/office/drawing/2014/main" id="{F3031F83-3C31-4F47-871A-505625AFEAE4}"/>
              </a:ext>
            </a:extLst>
          </p:cNvPr>
          <p:cNvGraphicFramePr/>
          <p:nvPr>
            <p:extLst>
              <p:ext uri="{D42A27DB-BD31-4B8C-83A1-F6EECF244321}">
                <p14:modId xmlns:p14="http://schemas.microsoft.com/office/powerpoint/2010/main" val="721590605"/>
              </p:ext>
            </p:extLst>
          </p:nvPr>
        </p:nvGraphicFramePr>
        <p:xfrm>
          <a:off x="2769350" y="2253785"/>
          <a:ext cx="7401861" cy="4535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B8D3937E-BB4A-4D2F-B17F-E2D19823FDFF}"/>
              </a:ext>
            </a:extLst>
          </p:cNvPr>
          <p:cNvSpPr txBox="1"/>
          <p:nvPr/>
        </p:nvSpPr>
        <p:spPr>
          <a:xfrm>
            <a:off x="23257" y="199767"/>
            <a:ext cx="12188824" cy="1646605"/>
          </a:xfrm>
          <a:prstGeom prst="rect">
            <a:avLst/>
          </a:prstGeom>
          <a:noFill/>
          <a:ln>
            <a:noFill/>
          </a:ln>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
        <p:nvSpPr>
          <p:cNvPr id="14" name="TextBox 13">
            <a:extLst>
              <a:ext uri="{FF2B5EF4-FFF2-40B4-BE49-F238E27FC236}">
                <a16:creationId xmlns:a16="http://schemas.microsoft.com/office/drawing/2014/main" id="{B313C018-21E1-4687-B962-551C04507F37}"/>
              </a:ext>
            </a:extLst>
          </p:cNvPr>
          <p:cNvSpPr txBox="1"/>
          <p:nvPr/>
        </p:nvSpPr>
        <p:spPr>
          <a:xfrm>
            <a:off x="1706880" y="1800035"/>
            <a:ext cx="8464331" cy="523220"/>
          </a:xfrm>
          <a:prstGeom prst="rect">
            <a:avLst/>
          </a:prstGeom>
          <a:noFill/>
        </p:spPr>
        <p:txBody>
          <a:bodyPr wrap="square">
            <a:spAutoFit/>
          </a:bodyPr>
          <a:lstStyle/>
          <a:p>
            <a:pPr lvl="0" algn="ctr"/>
            <a:r>
              <a:rPr lang="en-US" sz="2800" b="1" spc="20">
                <a:solidFill>
                  <a:schemeClr val="accent6">
                    <a:lumMod val="50000"/>
                  </a:schemeClr>
                </a:solidFill>
                <a:latin typeface="+mj-lt"/>
              </a:rPr>
              <a:t>Aftercare</a:t>
            </a:r>
            <a:endParaRPr lang="en-US" sz="2800">
              <a:solidFill>
                <a:schemeClr val="accent6">
                  <a:lumMod val="50000"/>
                </a:schemeClr>
              </a:solidFill>
              <a:latin typeface="Avenir Next LT Pro" panose="020B0504020202020204" pitchFamily="34" charset="0"/>
            </a:endParaRPr>
          </a:p>
        </p:txBody>
      </p:sp>
      <p:pic>
        <p:nvPicPr>
          <p:cNvPr id="21" name="Picture 20">
            <a:extLst>
              <a:ext uri="{FF2B5EF4-FFF2-40B4-BE49-F238E27FC236}">
                <a16:creationId xmlns:a16="http://schemas.microsoft.com/office/drawing/2014/main" id="{092394AC-322E-47E9-89E9-190039718DC5}"/>
              </a:ext>
            </a:extLst>
          </p:cNvPr>
          <p:cNvPicPr>
            <a:picLocks noChangeAspect="1"/>
          </p:cNvPicPr>
          <p:nvPr/>
        </p:nvPicPr>
        <p:blipFill rotWithShape="1">
          <a:blip r:embed="rId8"/>
          <a:srcRect l="42406" t="3861" r="2408"/>
          <a:stretch/>
        </p:blipFill>
        <p:spPr>
          <a:xfrm rot="10800000" flipV="1">
            <a:off x="10389113" y="-2712"/>
            <a:ext cx="1802887" cy="3559622"/>
          </a:xfrm>
          <a:prstGeom prst="rect">
            <a:avLst/>
          </a:prstGeom>
        </p:spPr>
      </p:pic>
      <p:sp>
        <p:nvSpPr>
          <p:cNvPr id="25" name="TextBox 24">
            <a:extLst>
              <a:ext uri="{FF2B5EF4-FFF2-40B4-BE49-F238E27FC236}">
                <a16:creationId xmlns:a16="http://schemas.microsoft.com/office/drawing/2014/main" id="{65684677-AE15-4A09-B298-A317C382F745}"/>
              </a:ext>
            </a:extLst>
          </p:cNvPr>
          <p:cNvSpPr txBox="1"/>
          <p:nvPr/>
        </p:nvSpPr>
        <p:spPr>
          <a:xfrm>
            <a:off x="816864" y="3355709"/>
            <a:ext cx="2950464" cy="1569660"/>
          </a:xfrm>
          <a:prstGeom prst="rect">
            <a:avLst/>
          </a:prstGeom>
          <a:noFill/>
        </p:spPr>
        <p:txBody>
          <a:bodyPr wrap="square">
            <a:spAutoFit/>
          </a:bodyPr>
          <a:lstStyle/>
          <a:p>
            <a:r>
              <a:rPr lang="en-US" sz="3200" kern="1200">
                <a:latin typeface="Avenir Next LT Pro" panose="020B0504020202020204" pitchFamily="34" charset="0"/>
              </a:rPr>
              <a:t>Required Aftercare Supports: </a:t>
            </a:r>
            <a:endParaRPr lang="en-US" sz="3200"/>
          </a:p>
        </p:txBody>
      </p:sp>
      <p:pic>
        <p:nvPicPr>
          <p:cNvPr id="20" name="Graphic 19" descr="Boardroom outline">
            <a:extLst>
              <a:ext uri="{FF2B5EF4-FFF2-40B4-BE49-F238E27FC236}">
                <a16:creationId xmlns:a16="http://schemas.microsoft.com/office/drawing/2014/main" id="{D9B276F5-FC72-41EA-9252-EB6DE88982C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342374" y="4689023"/>
            <a:ext cx="685800" cy="685800"/>
          </a:xfrm>
          <a:prstGeom prst="rect">
            <a:avLst/>
          </a:prstGeom>
        </p:spPr>
      </p:pic>
      <p:pic>
        <p:nvPicPr>
          <p:cNvPr id="24" name="Graphic 23" descr="Marketing outline">
            <a:extLst>
              <a:ext uri="{FF2B5EF4-FFF2-40B4-BE49-F238E27FC236}">
                <a16:creationId xmlns:a16="http://schemas.microsoft.com/office/drawing/2014/main" id="{349D62B6-CACB-43D0-B3E2-97F491A0077C}"/>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2965827" y="2613213"/>
            <a:ext cx="685800" cy="685800"/>
          </a:xfrm>
          <a:prstGeom prst="rect">
            <a:avLst/>
          </a:prstGeom>
        </p:spPr>
      </p:pic>
      <p:pic>
        <p:nvPicPr>
          <p:cNvPr id="27" name="Graphic 26" descr="Newspaper outline">
            <a:extLst>
              <a:ext uri="{FF2B5EF4-FFF2-40B4-BE49-F238E27FC236}">
                <a16:creationId xmlns:a16="http://schemas.microsoft.com/office/drawing/2014/main" id="{A8697DC5-01BC-413F-A449-23A48C067CBD}"/>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2964061" y="5740194"/>
            <a:ext cx="685800" cy="685800"/>
          </a:xfrm>
          <a:prstGeom prst="rect">
            <a:avLst/>
          </a:prstGeom>
        </p:spPr>
      </p:pic>
      <p:pic>
        <p:nvPicPr>
          <p:cNvPr id="37" name="Graphic 36" descr="User network outline">
            <a:extLst>
              <a:ext uri="{FF2B5EF4-FFF2-40B4-BE49-F238E27FC236}">
                <a16:creationId xmlns:a16="http://schemas.microsoft.com/office/drawing/2014/main" id="{DCC4CABD-95F7-49B4-918A-89760E969A9D}"/>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3342374" y="3647428"/>
            <a:ext cx="685800" cy="685800"/>
          </a:xfrm>
          <a:prstGeom prst="rect">
            <a:avLst/>
          </a:prstGeom>
        </p:spPr>
      </p:pic>
    </p:spTree>
    <p:extLst>
      <p:ext uri="{BB962C8B-B14F-4D97-AF65-F5344CB8AC3E}">
        <p14:creationId xmlns:p14="http://schemas.microsoft.com/office/powerpoint/2010/main" val="35644068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80B86A7-A1EC-475B-9166-88902B033A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2" name="Isosceles Triangle 41">
            <a:extLst>
              <a:ext uri="{FF2B5EF4-FFF2-40B4-BE49-F238E27FC236}">
                <a16:creationId xmlns:a16="http://schemas.microsoft.com/office/drawing/2014/main" id="{C2C29CB1-9F74-4879-A6AF-AEA67B6F1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43">
            <a:extLst>
              <a:ext uri="{FF2B5EF4-FFF2-40B4-BE49-F238E27FC236}">
                <a16:creationId xmlns:a16="http://schemas.microsoft.com/office/drawing/2014/main" id="{7E2C7115-5336-410C-AD71-0F0952A2E5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Right Triangle 6">
            <a:extLst>
              <a:ext uri="{FF2B5EF4-FFF2-40B4-BE49-F238E27FC236}">
                <a16:creationId xmlns:a16="http://schemas.microsoft.com/office/drawing/2014/main" id="{8B35CB6A-0A9E-4E82-9AAA-847F9E687CCB}"/>
              </a:ext>
            </a:extLst>
          </p:cNvPr>
          <p:cNvSpPr/>
          <p:nvPr/>
        </p:nvSpPr>
        <p:spPr>
          <a:xfrm rot="10800000">
            <a:off x="11277600" y="0"/>
            <a:ext cx="914400" cy="3843644"/>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a:extLst>
              <a:ext uri="{FF2B5EF4-FFF2-40B4-BE49-F238E27FC236}">
                <a16:creationId xmlns:a16="http://schemas.microsoft.com/office/drawing/2014/main" id="{C454D983-B7FB-45FC-BA8B-E907292451D2}"/>
              </a:ext>
            </a:extLst>
          </p:cNvPr>
          <p:cNvSpPr/>
          <p:nvPr/>
        </p:nvSpPr>
        <p:spPr>
          <a:xfrm>
            <a:off x="4970619" y="2301695"/>
            <a:ext cx="2250763" cy="646331"/>
          </a:xfrm>
          <a:prstGeom prst="rect">
            <a:avLst/>
          </a:prstGeom>
        </p:spPr>
        <p:txBody>
          <a:bodyPr wrap="square">
            <a:spAutoFit/>
          </a:bodyPr>
          <a:lstStyle/>
          <a:p>
            <a:r>
              <a:rPr lang="en-US" sz="3600" b="1" spc="20">
                <a:latin typeface="+mj-lt"/>
              </a:rPr>
              <a:t>Aftercare</a:t>
            </a:r>
            <a:endParaRPr lang="en-US" sz="2400" spc="20">
              <a:latin typeface="Avenir Next LT Pro" panose="020B0504020202020204" pitchFamily="34" charset="0"/>
            </a:endParaRPr>
          </a:p>
        </p:txBody>
      </p:sp>
      <p:graphicFrame>
        <p:nvGraphicFramePr>
          <p:cNvPr id="9" name="Diagram 8">
            <a:extLst>
              <a:ext uri="{FF2B5EF4-FFF2-40B4-BE49-F238E27FC236}">
                <a16:creationId xmlns:a16="http://schemas.microsoft.com/office/drawing/2014/main" id="{8EEA8CAE-EAE7-4F98-824D-4A26F15EB399}"/>
              </a:ext>
            </a:extLst>
          </p:cNvPr>
          <p:cNvGraphicFramePr/>
          <p:nvPr>
            <p:extLst>
              <p:ext uri="{D42A27DB-BD31-4B8C-83A1-F6EECF244321}">
                <p14:modId xmlns:p14="http://schemas.microsoft.com/office/powerpoint/2010/main" val="60159390"/>
              </p:ext>
            </p:extLst>
          </p:nvPr>
        </p:nvGraphicFramePr>
        <p:xfrm>
          <a:off x="1780714" y="2093205"/>
          <a:ext cx="8630573" cy="3970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DB6D1B42-6A80-47D2-B469-496196DD3E87}"/>
              </a:ext>
            </a:extLst>
          </p:cNvPr>
          <p:cNvSpPr txBox="1"/>
          <p:nvPr/>
        </p:nvSpPr>
        <p:spPr>
          <a:xfrm>
            <a:off x="0" y="286546"/>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Tree>
    <p:extLst>
      <p:ext uri="{BB962C8B-B14F-4D97-AF65-F5344CB8AC3E}">
        <p14:creationId xmlns:p14="http://schemas.microsoft.com/office/powerpoint/2010/main" val="4637472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80B86A7-A1EC-475B-9166-88902B033A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2" name="Isosceles Triangle 41">
            <a:extLst>
              <a:ext uri="{FF2B5EF4-FFF2-40B4-BE49-F238E27FC236}">
                <a16:creationId xmlns:a16="http://schemas.microsoft.com/office/drawing/2014/main" id="{C2C29CB1-9F74-4879-A6AF-AEA67B6F1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43">
            <a:extLst>
              <a:ext uri="{FF2B5EF4-FFF2-40B4-BE49-F238E27FC236}">
                <a16:creationId xmlns:a16="http://schemas.microsoft.com/office/drawing/2014/main" id="{7E2C7115-5336-410C-AD71-0F0952A2E5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Right Triangle 6">
            <a:extLst>
              <a:ext uri="{FF2B5EF4-FFF2-40B4-BE49-F238E27FC236}">
                <a16:creationId xmlns:a16="http://schemas.microsoft.com/office/drawing/2014/main" id="{8B35CB6A-0A9E-4E82-9AAA-847F9E687CCB}"/>
              </a:ext>
            </a:extLst>
          </p:cNvPr>
          <p:cNvSpPr/>
          <p:nvPr/>
        </p:nvSpPr>
        <p:spPr>
          <a:xfrm rot="10800000">
            <a:off x="11277600" y="0"/>
            <a:ext cx="914400" cy="3843644"/>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a:extLst>
              <a:ext uri="{FF2B5EF4-FFF2-40B4-BE49-F238E27FC236}">
                <a16:creationId xmlns:a16="http://schemas.microsoft.com/office/drawing/2014/main" id="{A388A846-179A-437B-9BCB-E857AC22D442}"/>
              </a:ext>
            </a:extLst>
          </p:cNvPr>
          <p:cNvSpPr txBox="1"/>
          <p:nvPr/>
        </p:nvSpPr>
        <p:spPr>
          <a:xfrm>
            <a:off x="0" y="339878"/>
            <a:ext cx="12188824" cy="707886"/>
          </a:xfrm>
          <a:prstGeom prst="rect">
            <a:avLst/>
          </a:prstGeom>
          <a:noFill/>
        </p:spPr>
        <p:txBody>
          <a:bodyPr wrap="square" rtlCol="0">
            <a:spAutoFit/>
          </a:bodyPr>
          <a:lstStyle/>
          <a:p>
            <a:pPr algn="ctr">
              <a:spcAft>
                <a:spcPts val="600"/>
              </a:spcAft>
            </a:pPr>
            <a:r>
              <a:rPr lang="en-US" sz="4000" b="1" spc="-188">
                <a:ln>
                  <a:solidFill>
                    <a:schemeClr val="tx1"/>
                  </a:solidFill>
                </a:ln>
                <a:solidFill>
                  <a:schemeClr val="accent6">
                    <a:lumMod val="60000"/>
                    <a:lumOff val="40000"/>
                  </a:schemeClr>
                </a:solidFill>
                <a:latin typeface="+mj-lt"/>
                <a:cs typeface="Poppins Light" panose="00000400000000000000" pitchFamily="2" charset="0"/>
              </a:rPr>
              <a:t>Upcoming FSFN Change - QRTP Credential</a:t>
            </a:r>
            <a:endParaRPr lang="en-US" sz="4000" b="1" spc="-188">
              <a:ln>
                <a:solidFill>
                  <a:schemeClr val="tx1"/>
                </a:solidFill>
              </a:ln>
              <a:solidFill>
                <a:schemeClr val="accent6">
                  <a:lumMod val="60000"/>
                  <a:lumOff val="40000"/>
                </a:schemeClr>
              </a:solidFill>
              <a:latin typeface="+mj-lt"/>
              <a:cs typeface="Poppins SemiBold" panose="00000700000000000000" pitchFamily="2" charset="0"/>
            </a:endParaRPr>
          </a:p>
        </p:txBody>
      </p:sp>
      <p:pic>
        <p:nvPicPr>
          <p:cNvPr id="12" name="Picture 3">
            <a:extLst>
              <a:ext uri="{FF2B5EF4-FFF2-40B4-BE49-F238E27FC236}">
                <a16:creationId xmlns:a16="http://schemas.microsoft.com/office/drawing/2014/main" id="{45EF769B-3CE2-4EB2-99F2-29B162F87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674" y="1404089"/>
            <a:ext cx="7398759" cy="5119380"/>
          </a:xfrm>
          <a:prstGeom prst="rect">
            <a:avLst/>
          </a:prstGeom>
          <a:ln>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0A93A63A-5601-4794-A25D-1A69DBB92C9E}"/>
              </a:ext>
            </a:extLst>
          </p:cNvPr>
          <p:cNvSpPr/>
          <p:nvPr/>
        </p:nvSpPr>
        <p:spPr>
          <a:xfrm>
            <a:off x="5942211" y="4940917"/>
            <a:ext cx="2834170" cy="1218307"/>
          </a:xfrm>
          <a:prstGeom prst="roundRect">
            <a:avLst>
              <a:gd name="adj" fmla="val 228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Screen mockup of the QRTP Credential on the FSFN License Page</a:t>
            </a:r>
          </a:p>
        </p:txBody>
      </p:sp>
      <p:cxnSp>
        <p:nvCxnSpPr>
          <p:cNvPr id="14" name="Straight Arrow Connector 13">
            <a:extLst>
              <a:ext uri="{FF2B5EF4-FFF2-40B4-BE49-F238E27FC236}">
                <a16:creationId xmlns:a16="http://schemas.microsoft.com/office/drawing/2014/main" id="{251EEE20-1A1B-4404-A998-6011B82393B4}"/>
              </a:ext>
            </a:extLst>
          </p:cNvPr>
          <p:cNvCxnSpPr>
            <a:cxnSpLocks/>
          </p:cNvCxnSpPr>
          <p:nvPr/>
        </p:nvCxnSpPr>
        <p:spPr>
          <a:xfrm flipH="1" flipV="1">
            <a:off x="4405745" y="5200073"/>
            <a:ext cx="1542474" cy="2538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83917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3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DFFC45-3DC9-4433-926F-043E879D9D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5F26A87-0610-435F-AA13-BD658385C9D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7230" y="-8468"/>
            <a:ext cx="4763558" cy="6866467"/>
            <a:chOff x="67175" y="-8467"/>
            <a:chExt cx="4763558" cy="6866467"/>
          </a:xfrm>
        </p:grpSpPr>
        <p:cxnSp>
          <p:nvCxnSpPr>
            <p:cNvPr id="11" name="Straight Connector 10">
              <a:extLst>
                <a:ext uri="{FF2B5EF4-FFF2-40B4-BE49-F238E27FC236}">
                  <a16:creationId xmlns:a16="http://schemas.microsoft.com/office/drawing/2014/main" id="{E6321436-5AAD-4FB6-BB0D-316D4540E82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4B0BD33-3D46-4F43-947A-825DFEF6106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FF14952D-390F-46CC-B302-73DDD9C416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C409231-C942-4808-B529-DAC32A7DB00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74E52809-3E3A-4370-8C1B-20492C15EDE9}"/>
              </a:ext>
            </a:extLst>
          </p:cNvPr>
          <p:cNvSpPr>
            <a:spLocks noGrp="1"/>
          </p:cNvSpPr>
          <p:nvPr>
            <p:ph type="ctrTitle"/>
          </p:nvPr>
        </p:nvSpPr>
        <p:spPr>
          <a:xfrm>
            <a:off x="671277" y="3019556"/>
            <a:ext cx="4413827" cy="1323709"/>
          </a:xfrm>
        </p:spPr>
        <p:txBody>
          <a:bodyPr anchor="ctr">
            <a:normAutofit fontScale="90000"/>
          </a:bodyPr>
          <a:lstStyle/>
          <a:p>
            <a:pPr algn="l"/>
            <a:r>
              <a:rPr lang="en-US" sz="6000" b="1" spc="-188">
                <a:ln>
                  <a:solidFill>
                    <a:schemeClr val="tx1"/>
                  </a:solidFill>
                </a:ln>
                <a:solidFill>
                  <a:schemeClr val="accent1">
                    <a:lumMod val="60000"/>
                    <a:lumOff val="40000"/>
                  </a:schemeClr>
                </a:solidFill>
                <a:effectLst>
                  <a:outerShdw blurRad="38100" dist="38100" dir="2700000" algn="tl">
                    <a:srgbClr val="000000">
                      <a:alpha val="43137"/>
                    </a:srgbClr>
                  </a:outerShdw>
                </a:effectLst>
                <a:cs typeface="Poppins Light" panose="00000400000000000000" pitchFamily="2" charset="0"/>
              </a:rPr>
              <a:t/>
            </a:r>
            <a:br>
              <a:rPr lang="en-US" sz="6000" b="1" spc="-188">
                <a:ln>
                  <a:solidFill>
                    <a:schemeClr val="tx1"/>
                  </a:solidFill>
                </a:ln>
                <a:solidFill>
                  <a:schemeClr val="accent1">
                    <a:lumMod val="60000"/>
                    <a:lumOff val="40000"/>
                  </a:schemeClr>
                </a:solidFill>
                <a:effectLst>
                  <a:outerShdw blurRad="38100" dist="38100" dir="2700000" algn="tl">
                    <a:srgbClr val="000000">
                      <a:alpha val="43137"/>
                    </a:srgbClr>
                  </a:outerShdw>
                </a:effectLst>
                <a:cs typeface="Poppins Light" panose="00000400000000000000" pitchFamily="2" charset="0"/>
              </a:rPr>
            </a:br>
            <a:r>
              <a:rPr lang="en-US" sz="6000" b="1" spc="-188">
                <a:ln>
                  <a:solidFill>
                    <a:schemeClr val="tx1"/>
                  </a:solidFill>
                </a:ln>
                <a:solidFill>
                  <a:schemeClr val="accent1">
                    <a:lumMod val="60000"/>
                    <a:lumOff val="40000"/>
                  </a:schemeClr>
                </a:solidFill>
                <a:effectLst>
                  <a:outerShdw blurRad="38100" dist="38100" dir="2700000" algn="tl">
                    <a:srgbClr val="000000">
                      <a:alpha val="43137"/>
                    </a:srgbClr>
                  </a:outerShdw>
                </a:effectLst>
                <a:cs typeface="Poppins Light" panose="00000400000000000000" pitchFamily="2" charset="0"/>
              </a:rPr>
              <a:t>QRTP</a:t>
            </a:r>
            <a:br>
              <a:rPr lang="en-US" sz="6000" b="1" spc="-188">
                <a:ln>
                  <a:solidFill>
                    <a:schemeClr val="tx1"/>
                  </a:solidFill>
                </a:ln>
                <a:solidFill>
                  <a:schemeClr val="accent1">
                    <a:lumMod val="60000"/>
                    <a:lumOff val="40000"/>
                  </a:schemeClr>
                </a:solidFill>
                <a:effectLst>
                  <a:outerShdw blurRad="38100" dist="38100" dir="2700000" algn="tl">
                    <a:srgbClr val="000000">
                      <a:alpha val="43137"/>
                    </a:srgbClr>
                  </a:outerShdw>
                </a:effectLst>
                <a:cs typeface="Poppins Light" panose="00000400000000000000" pitchFamily="2" charset="0"/>
              </a:rPr>
            </a:br>
            <a:r>
              <a:rPr lang="en-US" sz="6000" b="1" spc="-188">
                <a:ln>
                  <a:solidFill>
                    <a:schemeClr val="tx1"/>
                  </a:solidFill>
                </a:ln>
                <a:solidFill>
                  <a:schemeClr val="accent1">
                    <a:lumMod val="60000"/>
                    <a:lumOff val="40000"/>
                  </a:schemeClr>
                </a:solidFill>
                <a:effectLst>
                  <a:outerShdw blurRad="38100" dist="38100" dir="2700000" algn="tl">
                    <a:srgbClr val="000000">
                      <a:alpha val="43137"/>
                    </a:srgbClr>
                  </a:outerShdw>
                </a:effectLst>
                <a:cs typeface="Poppins Light" panose="00000400000000000000" pitchFamily="2" charset="0"/>
              </a:rPr>
              <a:t>Placement</a:t>
            </a:r>
            <a:br>
              <a:rPr lang="en-US" sz="6000" b="1" spc="-188">
                <a:ln>
                  <a:solidFill>
                    <a:schemeClr val="tx1"/>
                  </a:solidFill>
                </a:ln>
                <a:solidFill>
                  <a:schemeClr val="accent1">
                    <a:lumMod val="60000"/>
                    <a:lumOff val="40000"/>
                  </a:schemeClr>
                </a:solidFill>
                <a:effectLst>
                  <a:outerShdw blurRad="38100" dist="38100" dir="2700000" algn="tl">
                    <a:srgbClr val="000000">
                      <a:alpha val="43137"/>
                    </a:srgbClr>
                  </a:outerShdw>
                </a:effectLst>
                <a:cs typeface="Poppins Light" panose="00000400000000000000" pitchFamily="2" charset="0"/>
              </a:rPr>
            </a:br>
            <a:endParaRPr lang="en-US" sz="6000" b="1">
              <a:ln>
                <a:solidFill>
                  <a:schemeClr val="tx1"/>
                </a:solidFill>
              </a:ln>
              <a:solidFill>
                <a:schemeClr val="accent1">
                  <a:lumMod val="60000"/>
                  <a:lumOff val="40000"/>
                </a:schemeClr>
              </a:solidFill>
              <a:effectLst>
                <a:outerShdw blurRad="38100" dist="38100" dir="2700000" algn="tl">
                  <a:srgbClr val="000000">
                    <a:alpha val="43137"/>
                  </a:srgbClr>
                </a:outerShdw>
              </a:effectLst>
            </a:endParaRPr>
          </a:p>
        </p:txBody>
      </p:sp>
      <p:sp>
        <p:nvSpPr>
          <p:cNvPr id="19" name="Freeform: Shape 18">
            <a:extLst>
              <a:ext uri="{FF2B5EF4-FFF2-40B4-BE49-F238E27FC236}">
                <a16:creationId xmlns:a16="http://schemas.microsoft.com/office/drawing/2014/main" id="{69370F01-B8C9-4CE4-824C-92B2792E6E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497" y="-8468"/>
            <a:ext cx="5074930" cy="6866468"/>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64144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80B86A7-A1EC-475B-9166-88902B033A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2" name="Isosceles Triangle 41">
            <a:extLst>
              <a:ext uri="{FF2B5EF4-FFF2-40B4-BE49-F238E27FC236}">
                <a16:creationId xmlns:a16="http://schemas.microsoft.com/office/drawing/2014/main" id="{C2C29CB1-9F74-4879-A6AF-AEA67B6F1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43">
            <a:extLst>
              <a:ext uri="{FF2B5EF4-FFF2-40B4-BE49-F238E27FC236}">
                <a16:creationId xmlns:a16="http://schemas.microsoft.com/office/drawing/2014/main" id="{7E2C7115-5336-410C-AD71-0F0952A2E5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Right Triangle 6">
            <a:extLst>
              <a:ext uri="{FF2B5EF4-FFF2-40B4-BE49-F238E27FC236}">
                <a16:creationId xmlns:a16="http://schemas.microsoft.com/office/drawing/2014/main" id="{8B35CB6A-0A9E-4E82-9AAA-847F9E687CCB}"/>
              </a:ext>
            </a:extLst>
          </p:cNvPr>
          <p:cNvSpPr/>
          <p:nvPr/>
        </p:nvSpPr>
        <p:spPr>
          <a:xfrm rot="10800000">
            <a:off x="11277600" y="0"/>
            <a:ext cx="914400" cy="3843644"/>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TextBox 9">
            <a:extLst>
              <a:ext uri="{FF2B5EF4-FFF2-40B4-BE49-F238E27FC236}">
                <a16:creationId xmlns:a16="http://schemas.microsoft.com/office/drawing/2014/main" id="{462E2B2E-168D-4F90-823E-02FF6C0E6078}"/>
              </a:ext>
            </a:extLst>
          </p:cNvPr>
          <p:cNvSpPr txBox="1"/>
          <p:nvPr/>
        </p:nvSpPr>
        <p:spPr>
          <a:xfrm>
            <a:off x="0" y="1711407"/>
            <a:ext cx="12192003" cy="523220"/>
          </a:xfrm>
          <a:prstGeom prst="rect">
            <a:avLst/>
          </a:prstGeom>
          <a:noFill/>
        </p:spPr>
        <p:txBody>
          <a:bodyPr wrap="square">
            <a:spAutoFit/>
          </a:bodyPr>
          <a:lstStyle/>
          <a:p>
            <a:pPr algn="ctr"/>
            <a:r>
              <a:rPr lang="en-US" sz="2800" b="1">
                <a:solidFill>
                  <a:schemeClr val="tx1">
                    <a:lumMod val="95000"/>
                    <a:lumOff val="5000"/>
                  </a:schemeClr>
                </a:solidFill>
                <a:latin typeface="+mj-lt"/>
              </a:rPr>
              <a:t>Suitability Assessment</a:t>
            </a:r>
          </a:p>
        </p:txBody>
      </p:sp>
      <p:sp>
        <p:nvSpPr>
          <p:cNvPr id="12" name="TextBox 11">
            <a:extLst>
              <a:ext uri="{FF2B5EF4-FFF2-40B4-BE49-F238E27FC236}">
                <a16:creationId xmlns:a16="http://schemas.microsoft.com/office/drawing/2014/main" id="{2D4B9150-CF15-4132-919E-F71BE39B1DE1}"/>
              </a:ext>
            </a:extLst>
          </p:cNvPr>
          <p:cNvSpPr txBox="1"/>
          <p:nvPr/>
        </p:nvSpPr>
        <p:spPr>
          <a:xfrm>
            <a:off x="1629222" y="2345344"/>
            <a:ext cx="8933556" cy="400110"/>
          </a:xfrm>
          <a:prstGeom prst="rect">
            <a:avLst/>
          </a:prstGeom>
          <a:noFill/>
        </p:spPr>
        <p:txBody>
          <a:bodyPr wrap="square">
            <a:spAutoFit/>
          </a:bodyPr>
          <a:lstStyle/>
          <a:p>
            <a:pPr algn="ctr"/>
            <a:r>
              <a:rPr lang="en-US" sz="2000" i="1">
                <a:solidFill>
                  <a:schemeClr val="accent6">
                    <a:lumMod val="75000"/>
                  </a:schemeClr>
                </a:solidFill>
              </a:rPr>
              <a:t>Completed prior to placement by a Qualified Evaluator (QE)</a:t>
            </a:r>
            <a:endParaRPr lang="en-US" sz="2400" i="1">
              <a:solidFill>
                <a:schemeClr val="accent6">
                  <a:lumMod val="75000"/>
                </a:schemeClr>
              </a:solidFill>
            </a:endParaRPr>
          </a:p>
        </p:txBody>
      </p:sp>
      <p:sp>
        <p:nvSpPr>
          <p:cNvPr id="13" name="TextBox 12">
            <a:extLst>
              <a:ext uri="{FF2B5EF4-FFF2-40B4-BE49-F238E27FC236}">
                <a16:creationId xmlns:a16="http://schemas.microsoft.com/office/drawing/2014/main" id="{5E8EDE9D-07D5-4C6A-B59A-D9A8388BA90A}"/>
              </a:ext>
            </a:extLst>
          </p:cNvPr>
          <p:cNvSpPr txBox="1"/>
          <p:nvPr/>
        </p:nvSpPr>
        <p:spPr>
          <a:xfrm>
            <a:off x="3176" y="21275"/>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grpSp>
        <p:nvGrpSpPr>
          <p:cNvPr id="6" name="Group 5">
            <a:extLst>
              <a:ext uri="{FF2B5EF4-FFF2-40B4-BE49-F238E27FC236}">
                <a16:creationId xmlns:a16="http://schemas.microsoft.com/office/drawing/2014/main" id="{CE022507-FF7E-4064-BFAA-D3FB2168A486}"/>
              </a:ext>
            </a:extLst>
          </p:cNvPr>
          <p:cNvGrpSpPr/>
          <p:nvPr/>
        </p:nvGrpSpPr>
        <p:grpSpPr>
          <a:xfrm>
            <a:off x="10727" y="2576652"/>
            <a:ext cx="8682650" cy="4174499"/>
            <a:chOff x="1142120" y="2756380"/>
            <a:chExt cx="8682650" cy="4174499"/>
          </a:xfrm>
        </p:grpSpPr>
        <p:graphicFrame>
          <p:nvGraphicFramePr>
            <p:cNvPr id="11" name="Diagram 10">
              <a:extLst>
                <a:ext uri="{FF2B5EF4-FFF2-40B4-BE49-F238E27FC236}">
                  <a16:creationId xmlns:a16="http://schemas.microsoft.com/office/drawing/2014/main" id="{D697FFE8-2D33-406F-B1C6-8C102A5E941E}"/>
                </a:ext>
              </a:extLst>
            </p:cNvPr>
            <p:cNvGraphicFramePr/>
            <p:nvPr>
              <p:extLst>
                <p:ext uri="{D42A27DB-BD31-4B8C-83A1-F6EECF244321}">
                  <p14:modId xmlns:p14="http://schemas.microsoft.com/office/powerpoint/2010/main" val="1420200370"/>
                </p:ext>
              </p:extLst>
            </p:nvPr>
          </p:nvGraphicFramePr>
          <p:xfrm>
            <a:off x="4375487" y="2756380"/>
            <a:ext cx="5449283" cy="4174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A67801C6-4648-4C7A-A87B-EEB9BC15D83C}"/>
                </a:ext>
              </a:extLst>
            </p:cNvPr>
            <p:cNvGrpSpPr/>
            <p:nvPr/>
          </p:nvGrpSpPr>
          <p:grpSpPr>
            <a:xfrm>
              <a:off x="1142120" y="2985613"/>
              <a:ext cx="3151603" cy="3554485"/>
              <a:chOff x="1142120" y="2985613"/>
              <a:chExt cx="3151603" cy="3554485"/>
            </a:xfrm>
          </p:grpSpPr>
          <p:pic>
            <p:nvPicPr>
              <p:cNvPr id="3" name="Picture 2" descr="A picture containing suit, necktie&#10;&#10;Description automatically generated">
                <a:extLst>
                  <a:ext uri="{FF2B5EF4-FFF2-40B4-BE49-F238E27FC236}">
                    <a16:creationId xmlns:a16="http://schemas.microsoft.com/office/drawing/2014/main" id="{4EBC51CC-5596-4D25-AF67-517017B6D3EB}"/>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rcRect t="48533" r="69238"/>
              <a:stretch/>
            </p:blipFill>
            <p:spPr>
              <a:xfrm>
                <a:off x="1992599" y="3939720"/>
                <a:ext cx="1450643" cy="2600378"/>
              </a:xfrm>
              <a:prstGeom prst="rect">
                <a:avLst/>
              </a:prstGeom>
            </p:spPr>
          </p:pic>
          <p:sp>
            <p:nvSpPr>
              <p:cNvPr id="17" name="TextBox 16">
                <a:extLst>
                  <a:ext uri="{FF2B5EF4-FFF2-40B4-BE49-F238E27FC236}">
                    <a16:creationId xmlns:a16="http://schemas.microsoft.com/office/drawing/2014/main" id="{2D814B10-04F6-4A64-AAD2-CE4F7F81901E}"/>
                  </a:ext>
                </a:extLst>
              </p:cNvPr>
              <p:cNvSpPr txBox="1"/>
              <p:nvPr/>
            </p:nvSpPr>
            <p:spPr>
              <a:xfrm>
                <a:off x="1142120" y="2985613"/>
                <a:ext cx="3151603" cy="954107"/>
              </a:xfrm>
              <a:prstGeom prst="rect">
                <a:avLst/>
              </a:prstGeom>
              <a:noFill/>
            </p:spPr>
            <p:txBody>
              <a:bodyPr wrap="square">
                <a:spAutoFit/>
              </a:bodyPr>
              <a:lstStyle/>
              <a:p>
                <a:pPr algn="ctr"/>
                <a:r>
                  <a:rPr lang="en-US" sz="2800">
                    <a:solidFill>
                      <a:schemeClr val="accent6">
                        <a:lumMod val="50000"/>
                      </a:schemeClr>
                    </a:solidFill>
                  </a:rPr>
                  <a:t>Qualified Evaluator:</a:t>
                </a:r>
                <a:endParaRPr lang="en-US" sz="2800"/>
              </a:p>
            </p:txBody>
          </p:sp>
        </p:grpSp>
      </p:grpSp>
      <p:sp>
        <p:nvSpPr>
          <p:cNvPr id="8" name="Right Triangle 7">
            <a:extLst>
              <a:ext uri="{FF2B5EF4-FFF2-40B4-BE49-F238E27FC236}">
                <a16:creationId xmlns:a16="http://schemas.microsoft.com/office/drawing/2014/main" id="{BDD208CE-F1F4-49FF-820F-03AF219F217F}"/>
              </a:ext>
            </a:extLst>
          </p:cNvPr>
          <p:cNvSpPr/>
          <p:nvPr/>
        </p:nvSpPr>
        <p:spPr>
          <a:xfrm>
            <a:off x="-2" y="5709681"/>
            <a:ext cx="1450643" cy="1169594"/>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text, envelope, vector graphics, businesscard&#10;&#10;Description automatically generated">
            <a:extLst>
              <a:ext uri="{FF2B5EF4-FFF2-40B4-BE49-F238E27FC236}">
                <a16:creationId xmlns:a16="http://schemas.microsoft.com/office/drawing/2014/main" id="{3FAEDF3C-80E6-4E20-898B-CE4B18BE83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54049" y="3357552"/>
            <a:ext cx="2980879" cy="2899083"/>
          </a:xfrm>
          <a:prstGeom prst="rect">
            <a:avLst/>
          </a:prstGeom>
        </p:spPr>
      </p:pic>
      <p:sp>
        <p:nvSpPr>
          <p:cNvPr id="16" name="Content Placeholder 2">
            <a:extLst>
              <a:ext uri="{FF2B5EF4-FFF2-40B4-BE49-F238E27FC236}">
                <a16:creationId xmlns:a16="http://schemas.microsoft.com/office/drawing/2014/main" id="{FA8E2DF5-5234-4F82-BF4A-8E448D570B32}"/>
              </a:ext>
            </a:extLst>
          </p:cNvPr>
          <p:cNvSpPr txBox="1">
            <a:spLocks/>
          </p:cNvSpPr>
          <p:nvPr/>
        </p:nvSpPr>
        <p:spPr>
          <a:xfrm rot="21314323">
            <a:off x="9418714" y="3695693"/>
            <a:ext cx="2212555" cy="2314168"/>
          </a:xfrm>
          <a:prstGeom prst="rect">
            <a:avLst/>
          </a:prstGeom>
        </p:spPr>
        <p:txBody>
          <a:bodyPr vert="horz" lIns="91440" tIns="45720" rIns="91440" bIns="45720" rtlCol="0" anchor="ctr">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US"/>
          </a:p>
          <a:p>
            <a:pPr marL="0" indent="0" algn="ctr">
              <a:lnSpc>
                <a:spcPct val="120000"/>
              </a:lnSpc>
              <a:buFont typeface="Wingdings 3" charset="2"/>
              <a:buNone/>
            </a:pPr>
            <a:r>
              <a:rPr lang="en-US" sz="2200">
                <a:solidFill>
                  <a:schemeClr val="tx1"/>
                </a:solidFill>
              </a:rPr>
              <a:t>When therapeutic placement is recommended:</a:t>
            </a:r>
          </a:p>
          <a:p>
            <a:pPr marL="0" indent="0" algn="ctr">
              <a:lnSpc>
                <a:spcPct val="120000"/>
              </a:lnSpc>
              <a:buFont typeface="Wingdings 3" charset="2"/>
              <a:buNone/>
            </a:pPr>
            <a:r>
              <a:rPr lang="en-US" sz="2200">
                <a:solidFill>
                  <a:schemeClr val="tx1"/>
                </a:solidFill>
              </a:rPr>
              <a:t> Always begin with a QRTP credentialed placement</a:t>
            </a:r>
          </a:p>
          <a:p>
            <a:endParaRPr lang="en-US"/>
          </a:p>
        </p:txBody>
      </p:sp>
    </p:spTree>
    <p:extLst>
      <p:ext uri="{BB962C8B-B14F-4D97-AF65-F5344CB8AC3E}">
        <p14:creationId xmlns:p14="http://schemas.microsoft.com/office/powerpoint/2010/main" val="527234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80B86A7-A1EC-475B-9166-88902B033A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2" name="Isosceles Triangle 41">
            <a:extLst>
              <a:ext uri="{FF2B5EF4-FFF2-40B4-BE49-F238E27FC236}">
                <a16:creationId xmlns:a16="http://schemas.microsoft.com/office/drawing/2014/main" id="{C2C29CB1-9F74-4879-A6AF-AEA67B6F1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43">
            <a:extLst>
              <a:ext uri="{FF2B5EF4-FFF2-40B4-BE49-F238E27FC236}">
                <a16:creationId xmlns:a16="http://schemas.microsoft.com/office/drawing/2014/main" id="{7E2C7115-5336-410C-AD71-0F0952A2E5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Right Triangle 6">
            <a:extLst>
              <a:ext uri="{FF2B5EF4-FFF2-40B4-BE49-F238E27FC236}">
                <a16:creationId xmlns:a16="http://schemas.microsoft.com/office/drawing/2014/main" id="{8B35CB6A-0A9E-4E82-9AAA-847F9E687CCB}"/>
              </a:ext>
            </a:extLst>
          </p:cNvPr>
          <p:cNvSpPr/>
          <p:nvPr/>
        </p:nvSpPr>
        <p:spPr>
          <a:xfrm rot="10800000">
            <a:off x="11277600" y="0"/>
            <a:ext cx="914400" cy="3843644"/>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TextBox 9">
            <a:extLst>
              <a:ext uri="{FF2B5EF4-FFF2-40B4-BE49-F238E27FC236}">
                <a16:creationId xmlns:a16="http://schemas.microsoft.com/office/drawing/2014/main" id="{462E2B2E-168D-4F90-823E-02FF6C0E6078}"/>
              </a:ext>
            </a:extLst>
          </p:cNvPr>
          <p:cNvSpPr txBox="1"/>
          <p:nvPr/>
        </p:nvSpPr>
        <p:spPr>
          <a:xfrm>
            <a:off x="298483" y="3510047"/>
            <a:ext cx="2252686" cy="954107"/>
          </a:xfrm>
          <a:prstGeom prst="rect">
            <a:avLst/>
          </a:prstGeom>
          <a:noFill/>
        </p:spPr>
        <p:txBody>
          <a:bodyPr wrap="square">
            <a:spAutoFit/>
          </a:bodyPr>
          <a:lstStyle/>
          <a:p>
            <a:r>
              <a:rPr lang="en-US" sz="2800" b="1">
                <a:solidFill>
                  <a:schemeClr val="tx1">
                    <a:lumMod val="95000"/>
                    <a:lumOff val="5000"/>
                  </a:schemeClr>
                </a:solidFill>
                <a:latin typeface="+mj-lt"/>
              </a:rPr>
              <a:t>Suitability </a:t>
            </a:r>
          </a:p>
          <a:p>
            <a:r>
              <a:rPr lang="en-US" sz="2800" b="1">
                <a:solidFill>
                  <a:schemeClr val="tx1">
                    <a:lumMod val="95000"/>
                    <a:lumOff val="5000"/>
                  </a:schemeClr>
                </a:solidFill>
                <a:latin typeface="+mj-lt"/>
              </a:rPr>
              <a:t>Assessment</a:t>
            </a:r>
          </a:p>
        </p:txBody>
      </p:sp>
      <p:sp>
        <p:nvSpPr>
          <p:cNvPr id="9" name="TextBox 8">
            <a:extLst>
              <a:ext uri="{FF2B5EF4-FFF2-40B4-BE49-F238E27FC236}">
                <a16:creationId xmlns:a16="http://schemas.microsoft.com/office/drawing/2014/main" id="{8CCD5C75-C31C-405D-B5C4-688F4EFC4675}"/>
              </a:ext>
            </a:extLst>
          </p:cNvPr>
          <p:cNvSpPr txBox="1"/>
          <p:nvPr/>
        </p:nvSpPr>
        <p:spPr>
          <a:xfrm>
            <a:off x="16463" y="9563"/>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
        <p:nvSpPr>
          <p:cNvPr id="11" name="TextBox 10">
            <a:extLst>
              <a:ext uri="{FF2B5EF4-FFF2-40B4-BE49-F238E27FC236}">
                <a16:creationId xmlns:a16="http://schemas.microsoft.com/office/drawing/2014/main" id="{7015F4A5-03EB-4EA4-9B12-FE7E4C8D8D26}"/>
              </a:ext>
            </a:extLst>
          </p:cNvPr>
          <p:cNvSpPr txBox="1"/>
          <p:nvPr/>
        </p:nvSpPr>
        <p:spPr>
          <a:xfrm>
            <a:off x="2664903" y="1797880"/>
            <a:ext cx="7141257" cy="369332"/>
          </a:xfrm>
          <a:prstGeom prst="rect">
            <a:avLst/>
          </a:prstGeom>
          <a:solidFill>
            <a:schemeClr val="accent1">
              <a:lumMod val="20000"/>
              <a:lumOff val="80000"/>
            </a:schemeClr>
          </a:solidFill>
          <a:ln>
            <a:solidFill>
              <a:schemeClr val="accent1"/>
            </a:solidFill>
          </a:ln>
        </p:spPr>
        <p:txBody>
          <a:bodyPr wrap="square">
            <a:spAutoFit/>
          </a:bodyPr>
          <a:lstStyle/>
          <a:p>
            <a:pPr algn="ctr"/>
            <a:r>
              <a:rPr lang="en-US" b="1">
                <a:solidFill>
                  <a:sysClr val="windowText" lastClr="000000"/>
                </a:solidFill>
              </a:rPr>
              <a:t>Assessment Components </a:t>
            </a:r>
          </a:p>
        </p:txBody>
      </p:sp>
      <p:grpSp>
        <p:nvGrpSpPr>
          <p:cNvPr id="2" name="Group 1">
            <a:extLst>
              <a:ext uri="{FF2B5EF4-FFF2-40B4-BE49-F238E27FC236}">
                <a16:creationId xmlns:a16="http://schemas.microsoft.com/office/drawing/2014/main" id="{3E7F9A2B-2E30-4183-899B-6033B3D05849}"/>
              </a:ext>
            </a:extLst>
          </p:cNvPr>
          <p:cNvGrpSpPr/>
          <p:nvPr/>
        </p:nvGrpSpPr>
        <p:grpSpPr>
          <a:xfrm>
            <a:off x="2613308" y="2316088"/>
            <a:ext cx="7192852" cy="4188615"/>
            <a:chOff x="3270202" y="2384538"/>
            <a:chExt cx="6313674" cy="4188615"/>
          </a:xfrm>
        </p:grpSpPr>
        <p:sp>
          <p:nvSpPr>
            <p:cNvPr id="3" name="Rectangle 2">
              <a:extLst>
                <a:ext uri="{FF2B5EF4-FFF2-40B4-BE49-F238E27FC236}">
                  <a16:creationId xmlns:a16="http://schemas.microsoft.com/office/drawing/2014/main" id="{0E2FC925-2C56-451F-812C-E8178E9182C8}"/>
                </a:ext>
              </a:extLst>
            </p:cNvPr>
            <p:cNvSpPr/>
            <p:nvPr/>
          </p:nvSpPr>
          <p:spPr>
            <a:xfrm>
              <a:off x="3270203" y="2384538"/>
              <a:ext cx="1938528" cy="2008928"/>
            </a:xfrm>
            <a:prstGeom prst="rect">
              <a:avLst/>
            </a:prstGeom>
            <a:ln>
              <a:solidFill>
                <a:schemeClr val="accent6">
                  <a:lumMod val="60000"/>
                  <a:lumOff val="40000"/>
                </a:schemeClr>
              </a:solidFill>
            </a:ln>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5" name="Rectangle 4" descr="Checklist outline">
              <a:extLst>
                <a:ext uri="{FF2B5EF4-FFF2-40B4-BE49-F238E27FC236}">
                  <a16:creationId xmlns:a16="http://schemas.microsoft.com/office/drawing/2014/main" id="{85645884-B67E-4E38-BCC9-55BEE74372CD}"/>
                </a:ext>
              </a:extLst>
            </p:cNvPr>
            <p:cNvSpPr/>
            <p:nvPr/>
          </p:nvSpPr>
          <p:spPr>
            <a:xfrm>
              <a:off x="3807619" y="2526250"/>
              <a:ext cx="867510" cy="7371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t="-9000" b="-9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6" name="Freeform: Shape 5">
              <a:extLst>
                <a:ext uri="{FF2B5EF4-FFF2-40B4-BE49-F238E27FC236}">
                  <a16:creationId xmlns:a16="http://schemas.microsoft.com/office/drawing/2014/main" id="{EC202B30-44AA-454C-A54F-9AE7F9A303B2}"/>
                </a:ext>
              </a:extLst>
            </p:cNvPr>
            <p:cNvSpPr/>
            <p:nvPr/>
          </p:nvSpPr>
          <p:spPr>
            <a:xfrm>
              <a:off x="3315491" y="3369514"/>
              <a:ext cx="1856963" cy="542410"/>
            </a:xfrm>
            <a:custGeom>
              <a:avLst/>
              <a:gdLst>
                <a:gd name="connsiteX0" fmla="*/ 0 w 1536830"/>
                <a:gd name="connsiteY0" fmla="*/ 0 h 542410"/>
                <a:gd name="connsiteX1" fmla="*/ 1536830 w 1536830"/>
                <a:gd name="connsiteY1" fmla="*/ 0 h 542410"/>
                <a:gd name="connsiteX2" fmla="*/ 1536830 w 1536830"/>
                <a:gd name="connsiteY2" fmla="*/ 542410 h 542410"/>
                <a:gd name="connsiteX3" fmla="*/ 0 w 1536830"/>
                <a:gd name="connsiteY3" fmla="*/ 542410 h 542410"/>
                <a:gd name="connsiteX4" fmla="*/ 0 w 1536830"/>
                <a:gd name="connsiteY4" fmla="*/ 0 h 54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830" h="542410">
                  <a:moveTo>
                    <a:pt x="0" y="0"/>
                  </a:moveTo>
                  <a:lnTo>
                    <a:pt x="1536830" y="0"/>
                  </a:lnTo>
                  <a:lnTo>
                    <a:pt x="1536830" y="542410"/>
                  </a:lnTo>
                  <a:lnTo>
                    <a:pt x="0" y="5424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kern="1200">
                  <a:latin typeface="Avenir Next LT Pro" panose="020B0504020202020204" pitchFamily="34" charset="0"/>
                </a:rPr>
                <a:t>Child and Adolescent Needs and Strengths (CANS) Trauma Comprehension Assessment Tool</a:t>
              </a:r>
            </a:p>
          </p:txBody>
        </p:sp>
        <p:sp>
          <p:nvSpPr>
            <p:cNvPr id="8" name="Rectangle 7">
              <a:extLst>
                <a:ext uri="{FF2B5EF4-FFF2-40B4-BE49-F238E27FC236}">
                  <a16:creationId xmlns:a16="http://schemas.microsoft.com/office/drawing/2014/main" id="{23FFFD5F-63B6-4B92-9AC4-A0C0D5F8B35F}"/>
                </a:ext>
              </a:extLst>
            </p:cNvPr>
            <p:cNvSpPr/>
            <p:nvPr/>
          </p:nvSpPr>
          <p:spPr>
            <a:xfrm>
              <a:off x="5457168" y="2384538"/>
              <a:ext cx="1938528" cy="2008928"/>
            </a:xfrm>
            <a:prstGeom prst="rect">
              <a:avLst/>
            </a:prstGeom>
            <a:ln>
              <a:solidFill>
                <a:schemeClr val="accent6">
                  <a:lumMod val="60000"/>
                  <a:lumOff val="40000"/>
                </a:schemeClr>
              </a:solidFill>
            </a:ln>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2" name="Rectangle 11" descr="Folder Search outline">
              <a:extLst>
                <a:ext uri="{FF2B5EF4-FFF2-40B4-BE49-F238E27FC236}">
                  <a16:creationId xmlns:a16="http://schemas.microsoft.com/office/drawing/2014/main" id="{DA630183-B3A3-4D66-9B85-12107003B274}"/>
                </a:ext>
              </a:extLst>
            </p:cNvPr>
            <p:cNvSpPr/>
            <p:nvPr/>
          </p:nvSpPr>
          <p:spPr>
            <a:xfrm>
              <a:off x="5995192" y="2543896"/>
              <a:ext cx="867510" cy="7371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t="-9000" b="-9000"/>
              </a:stretch>
            </a:blipFill>
          </p:spPr>
          <p:style>
            <a:lnRef idx="2">
              <a:schemeClr val="lt1">
                <a:hueOff val="0"/>
                <a:satOff val="0"/>
                <a:lumOff val="0"/>
                <a:alphaOff val="0"/>
              </a:schemeClr>
            </a:lnRef>
            <a:fillRef idx="1">
              <a:scrgbClr r="0" g="0" b="0"/>
            </a:fillRef>
            <a:effectRef idx="0">
              <a:schemeClr val="accent5">
                <a:tint val="50000"/>
                <a:hueOff val="-374859"/>
                <a:satOff val="3471"/>
                <a:lumOff val="2625"/>
                <a:alphaOff val="0"/>
              </a:schemeClr>
            </a:effectRef>
            <a:fontRef idx="minor">
              <a:schemeClr val="lt1">
                <a:hueOff val="0"/>
                <a:satOff val="0"/>
                <a:lumOff val="0"/>
                <a:alphaOff val="0"/>
              </a:schemeClr>
            </a:fontRef>
          </p:style>
        </p:sp>
        <p:sp>
          <p:nvSpPr>
            <p:cNvPr id="13" name="Freeform: Shape 12">
              <a:extLst>
                <a:ext uri="{FF2B5EF4-FFF2-40B4-BE49-F238E27FC236}">
                  <a16:creationId xmlns:a16="http://schemas.microsoft.com/office/drawing/2014/main" id="{64E915DF-C473-42B4-B946-B6BF0D5DBB32}"/>
                </a:ext>
              </a:extLst>
            </p:cNvPr>
            <p:cNvSpPr/>
            <p:nvPr/>
          </p:nvSpPr>
          <p:spPr>
            <a:xfrm>
              <a:off x="5640248" y="3662173"/>
              <a:ext cx="1536830" cy="542410"/>
            </a:xfrm>
            <a:custGeom>
              <a:avLst/>
              <a:gdLst>
                <a:gd name="connsiteX0" fmla="*/ 0 w 1536830"/>
                <a:gd name="connsiteY0" fmla="*/ 0 h 542410"/>
                <a:gd name="connsiteX1" fmla="*/ 1536830 w 1536830"/>
                <a:gd name="connsiteY1" fmla="*/ 0 h 542410"/>
                <a:gd name="connsiteX2" fmla="*/ 1536830 w 1536830"/>
                <a:gd name="connsiteY2" fmla="*/ 542410 h 542410"/>
                <a:gd name="connsiteX3" fmla="*/ 0 w 1536830"/>
                <a:gd name="connsiteY3" fmla="*/ 542410 h 542410"/>
                <a:gd name="connsiteX4" fmla="*/ 0 w 1536830"/>
                <a:gd name="connsiteY4" fmla="*/ 0 h 54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830" h="542410">
                  <a:moveTo>
                    <a:pt x="0" y="0"/>
                  </a:moveTo>
                  <a:lnTo>
                    <a:pt x="1536830" y="0"/>
                  </a:lnTo>
                  <a:lnTo>
                    <a:pt x="1536830" y="542410"/>
                  </a:lnTo>
                  <a:lnTo>
                    <a:pt x="0" y="5424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kern="1200">
                  <a:latin typeface="Avenir Next LT Pro" panose="020B0504020202020204" pitchFamily="34" charset="0"/>
                </a:rPr>
                <a:t>Review of Prior </a:t>
              </a:r>
              <a:r>
                <a:rPr lang="en-US" sz="1400">
                  <a:latin typeface="Avenir Next LT Pro" panose="020B0504020202020204" pitchFamily="34" charset="0"/>
                </a:rPr>
                <a:t>T</a:t>
              </a:r>
              <a:r>
                <a:rPr lang="en-US" sz="1400" kern="1200">
                  <a:latin typeface="Avenir Next LT Pro" panose="020B0504020202020204" pitchFamily="34" charset="0"/>
                </a:rPr>
                <a:t>reatment </a:t>
              </a:r>
              <a:r>
                <a:rPr lang="en-US" sz="1400">
                  <a:latin typeface="Avenir Next LT Pro" panose="020B0504020202020204" pitchFamily="34" charset="0"/>
                </a:rPr>
                <a:t>R</a:t>
              </a:r>
              <a:r>
                <a:rPr lang="en-US" sz="1400" kern="1200">
                  <a:latin typeface="Avenir Next LT Pro" panose="020B0504020202020204" pitchFamily="34" charset="0"/>
                </a:rPr>
                <a:t>ecords </a:t>
              </a:r>
            </a:p>
          </p:txBody>
        </p:sp>
        <p:sp>
          <p:nvSpPr>
            <p:cNvPr id="14" name="Rectangle 13">
              <a:extLst>
                <a:ext uri="{FF2B5EF4-FFF2-40B4-BE49-F238E27FC236}">
                  <a16:creationId xmlns:a16="http://schemas.microsoft.com/office/drawing/2014/main" id="{7B8C1BF8-0322-4C37-BC2E-6280A444594A}"/>
                </a:ext>
              </a:extLst>
            </p:cNvPr>
            <p:cNvSpPr/>
            <p:nvPr/>
          </p:nvSpPr>
          <p:spPr>
            <a:xfrm>
              <a:off x="7645348" y="2384538"/>
              <a:ext cx="1938528" cy="2008928"/>
            </a:xfrm>
            <a:prstGeom prst="rect">
              <a:avLst/>
            </a:prstGeom>
            <a:ln>
              <a:solidFill>
                <a:schemeClr val="accent6">
                  <a:lumMod val="60000"/>
                  <a:lumOff val="40000"/>
                </a:schemeClr>
              </a:solidFill>
            </a:ln>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5" name="Rectangle 14" descr="Cycle with people with solid fill">
              <a:extLst>
                <a:ext uri="{FF2B5EF4-FFF2-40B4-BE49-F238E27FC236}">
                  <a16:creationId xmlns:a16="http://schemas.microsoft.com/office/drawing/2014/main" id="{942A262C-96FD-461B-8B2F-AC7D9F38F4D4}"/>
                </a:ext>
              </a:extLst>
            </p:cNvPr>
            <p:cNvSpPr/>
            <p:nvPr/>
          </p:nvSpPr>
          <p:spPr>
            <a:xfrm>
              <a:off x="8180857" y="2543896"/>
              <a:ext cx="867510" cy="73710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p:spPr>
          <p:style>
            <a:lnRef idx="2">
              <a:schemeClr val="lt1">
                <a:hueOff val="0"/>
                <a:satOff val="0"/>
                <a:lumOff val="0"/>
                <a:alphaOff val="0"/>
              </a:schemeClr>
            </a:lnRef>
            <a:fillRef idx="1">
              <a:scrgbClr r="0" g="0" b="0"/>
            </a:fillRef>
            <a:effectRef idx="0">
              <a:schemeClr val="accent5">
                <a:tint val="50000"/>
                <a:hueOff val="-749719"/>
                <a:satOff val="6943"/>
                <a:lumOff val="5251"/>
                <a:alphaOff val="0"/>
              </a:schemeClr>
            </a:effectRef>
            <a:fontRef idx="minor">
              <a:schemeClr val="lt1">
                <a:hueOff val="0"/>
                <a:satOff val="0"/>
                <a:lumOff val="0"/>
                <a:alphaOff val="0"/>
              </a:schemeClr>
            </a:fontRef>
          </p:style>
        </p:sp>
        <p:sp>
          <p:nvSpPr>
            <p:cNvPr id="16" name="Freeform: Shape 15">
              <a:extLst>
                <a:ext uri="{FF2B5EF4-FFF2-40B4-BE49-F238E27FC236}">
                  <a16:creationId xmlns:a16="http://schemas.microsoft.com/office/drawing/2014/main" id="{6DE16015-19FC-40BB-9F77-22537F1DAF15}"/>
                </a:ext>
              </a:extLst>
            </p:cNvPr>
            <p:cNvSpPr/>
            <p:nvPr/>
          </p:nvSpPr>
          <p:spPr>
            <a:xfrm>
              <a:off x="7873103" y="3640719"/>
              <a:ext cx="1536830" cy="542410"/>
            </a:xfrm>
            <a:custGeom>
              <a:avLst/>
              <a:gdLst>
                <a:gd name="connsiteX0" fmla="*/ 0 w 1536830"/>
                <a:gd name="connsiteY0" fmla="*/ 0 h 542410"/>
                <a:gd name="connsiteX1" fmla="*/ 1536830 w 1536830"/>
                <a:gd name="connsiteY1" fmla="*/ 0 h 542410"/>
                <a:gd name="connsiteX2" fmla="*/ 1536830 w 1536830"/>
                <a:gd name="connsiteY2" fmla="*/ 542410 h 542410"/>
                <a:gd name="connsiteX3" fmla="*/ 0 w 1536830"/>
                <a:gd name="connsiteY3" fmla="*/ 542410 h 542410"/>
                <a:gd name="connsiteX4" fmla="*/ 0 w 1536830"/>
                <a:gd name="connsiteY4" fmla="*/ 0 h 54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830" h="542410">
                  <a:moveTo>
                    <a:pt x="0" y="0"/>
                  </a:moveTo>
                  <a:lnTo>
                    <a:pt x="1536830" y="0"/>
                  </a:lnTo>
                  <a:lnTo>
                    <a:pt x="1536830" y="542410"/>
                  </a:lnTo>
                  <a:lnTo>
                    <a:pt x="0" y="5424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kern="1200">
                  <a:latin typeface="Avenir Next LT Pro" panose="020B0504020202020204" pitchFamily="34" charset="0"/>
                </a:rPr>
                <a:t>Speak with Relevant Parties</a:t>
              </a:r>
            </a:p>
          </p:txBody>
        </p:sp>
        <p:sp>
          <p:nvSpPr>
            <p:cNvPr id="17" name="Rectangle 16">
              <a:extLst>
                <a:ext uri="{FF2B5EF4-FFF2-40B4-BE49-F238E27FC236}">
                  <a16:creationId xmlns:a16="http://schemas.microsoft.com/office/drawing/2014/main" id="{CC3B2CE6-43CE-4A8D-8319-D8E9EB160173}"/>
                </a:ext>
              </a:extLst>
            </p:cNvPr>
            <p:cNvSpPr/>
            <p:nvPr/>
          </p:nvSpPr>
          <p:spPr>
            <a:xfrm>
              <a:off x="3270203" y="4564225"/>
              <a:ext cx="1938528" cy="2008928"/>
            </a:xfrm>
            <a:prstGeom prst="rect">
              <a:avLst/>
            </a:prstGeom>
            <a:ln>
              <a:solidFill>
                <a:schemeClr val="accent6">
                  <a:lumMod val="60000"/>
                  <a:lumOff val="40000"/>
                </a:schemeClr>
              </a:solidFill>
            </a:ln>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8" name="Rectangle 17" descr="First aid kit outline">
              <a:extLst>
                <a:ext uri="{FF2B5EF4-FFF2-40B4-BE49-F238E27FC236}">
                  <a16:creationId xmlns:a16="http://schemas.microsoft.com/office/drawing/2014/main" id="{A92A2250-A596-4ED7-B93C-3E15683E6179}"/>
                </a:ext>
              </a:extLst>
            </p:cNvPr>
            <p:cNvSpPr/>
            <p:nvPr/>
          </p:nvSpPr>
          <p:spPr>
            <a:xfrm>
              <a:off x="3794102" y="4756634"/>
              <a:ext cx="867510" cy="73710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t="-9000" b="-9000"/>
              </a:stretch>
            </a:blipFill>
          </p:spPr>
          <p:style>
            <a:lnRef idx="2">
              <a:schemeClr val="lt1">
                <a:hueOff val="0"/>
                <a:satOff val="0"/>
                <a:lumOff val="0"/>
                <a:alphaOff val="0"/>
              </a:schemeClr>
            </a:lnRef>
            <a:fillRef idx="1">
              <a:scrgbClr r="0" g="0" b="0"/>
            </a:fillRef>
            <a:effectRef idx="0">
              <a:schemeClr val="accent5">
                <a:tint val="50000"/>
                <a:hueOff val="-1124578"/>
                <a:satOff val="10414"/>
                <a:lumOff val="7876"/>
                <a:alphaOff val="0"/>
              </a:schemeClr>
            </a:effectRef>
            <a:fontRef idx="minor">
              <a:schemeClr val="lt1">
                <a:hueOff val="0"/>
                <a:satOff val="0"/>
                <a:lumOff val="0"/>
                <a:alphaOff val="0"/>
              </a:schemeClr>
            </a:fontRef>
          </p:style>
        </p:sp>
        <p:sp>
          <p:nvSpPr>
            <p:cNvPr id="19" name="Freeform: Shape 18">
              <a:extLst>
                <a:ext uri="{FF2B5EF4-FFF2-40B4-BE49-F238E27FC236}">
                  <a16:creationId xmlns:a16="http://schemas.microsoft.com/office/drawing/2014/main" id="{AF45A90C-CE52-4CF9-A377-E7D5C3569648}"/>
                </a:ext>
              </a:extLst>
            </p:cNvPr>
            <p:cNvSpPr/>
            <p:nvPr/>
          </p:nvSpPr>
          <p:spPr>
            <a:xfrm>
              <a:off x="3270202" y="5745713"/>
              <a:ext cx="1938528" cy="542410"/>
            </a:xfrm>
            <a:custGeom>
              <a:avLst/>
              <a:gdLst>
                <a:gd name="connsiteX0" fmla="*/ 0 w 1536830"/>
                <a:gd name="connsiteY0" fmla="*/ 0 h 542410"/>
                <a:gd name="connsiteX1" fmla="*/ 1536830 w 1536830"/>
                <a:gd name="connsiteY1" fmla="*/ 0 h 542410"/>
                <a:gd name="connsiteX2" fmla="*/ 1536830 w 1536830"/>
                <a:gd name="connsiteY2" fmla="*/ 542410 h 542410"/>
                <a:gd name="connsiteX3" fmla="*/ 0 w 1536830"/>
                <a:gd name="connsiteY3" fmla="*/ 542410 h 542410"/>
                <a:gd name="connsiteX4" fmla="*/ 0 w 1536830"/>
                <a:gd name="connsiteY4" fmla="*/ 0 h 54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830" h="542410">
                  <a:moveTo>
                    <a:pt x="0" y="0"/>
                  </a:moveTo>
                  <a:lnTo>
                    <a:pt x="1536830" y="0"/>
                  </a:lnTo>
                  <a:lnTo>
                    <a:pt x="1536830" y="542410"/>
                  </a:lnTo>
                  <a:lnTo>
                    <a:pt x="0" y="5424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kern="1200">
                  <a:latin typeface="Avenir Next LT Pro" panose="020B0504020202020204" pitchFamily="34" charset="0"/>
                </a:rPr>
                <a:t>Recommendation from the Child’s Treating Clinical Professional</a:t>
              </a:r>
            </a:p>
          </p:txBody>
        </p:sp>
        <p:sp>
          <p:nvSpPr>
            <p:cNvPr id="20" name="Rectangle 19">
              <a:extLst>
                <a:ext uri="{FF2B5EF4-FFF2-40B4-BE49-F238E27FC236}">
                  <a16:creationId xmlns:a16="http://schemas.microsoft.com/office/drawing/2014/main" id="{ECA8ED4B-E589-42FC-93DE-F1870EEA2A17}"/>
                </a:ext>
              </a:extLst>
            </p:cNvPr>
            <p:cNvSpPr/>
            <p:nvPr/>
          </p:nvSpPr>
          <p:spPr>
            <a:xfrm>
              <a:off x="5471916" y="4564225"/>
              <a:ext cx="1938528" cy="2008928"/>
            </a:xfrm>
            <a:prstGeom prst="rect">
              <a:avLst/>
            </a:prstGeom>
            <a:ln>
              <a:solidFill>
                <a:schemeClr val="accent6">
                  <a:lumMod val="60000"/>
                  <a:lumOff val="40000"/>
                </a:schemeClr>
              </a:solidFill>
            </a:ln>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1" name="Rectangle 20" descr="Person eating outline">
              <a:extLst>
                <a:ext uri="{FF2B5EF4-FFF2-40B4-BE49-F238E27FC236}">
                  <a16:creationId xmlns:a16="http://schemas.microsoft.com/office/drawing/2014/main" id="{B55328F6-2737-4230-9780-A3B14525D5E8}"/>
                </a:ext>
              </a:extLst>
            </p:cNvPr>
            <p:cNvSpPr/>
            <p:nvPr/>
          </p:nvSpPr>
          <p:spPr>
            <a:xfrm>
              <a:off x="5995192" y="4723584"/>
              <a:ext cx="867510" cy="737100"/>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p:spPr>
          <p:style>
            <a:lnRef idx="2">
              <a:schemeClr val="lt1">
                <a:hueOff val="0"/>
                <a:satOff val="0"/>
                <a:lumOff val="0"/>
                <a:alphaOff val="0"/>
              </a:schemeClr>
            </a:lnRef>
            <a:fillRef idx="1">
              <a:scrgbClr r="0" g="0" b="0"/>
            </a:fillRef>
            <a:effectRef idx="0">
              <a:schemeClr val="accent5">
                <a:tint val="50000"/>
                <a:hueOff val="-1499438"/>
                <a:satOff val="13886"/>
                <a:lumOff val="10502"/>
                <a:alphaOff val="0"/>
              </a:schemeClr>
            </a:effectRef>
            <a:fontRef idx="minor">
              <a:schemeClr val="lt1">
                <a:hueOff val="0"/>
                <a:satOff val="0"/>
                <a:lumOff val="0"/>
                <a:alphaOff val="0"/>
              </a:schemeClr>
            </a:fontRef>
          </p:style>
        </p:sp>
        <p:sp>
          <p:nvSpPr>
            <p:cNvPr id="22" name="Freeform: Shape 21">
              <a:extLst>
                <a:ext uri="{FF2B5EF4-FFF2-40B4-BE49-F238E27FC236}">
                  <a16:creationId xmlns:a16="http://schemas.microsoft.com/office/drawing/2014/main" id="{7EEF747F-662A-4857-B762-3614B73A1344}"/>
                </a:ext>
              </a:extLst>
            </p:cNvPr>
            <p:cNvSpPr/>
            <p:nvPr/>
          </p:nvSpPr>
          <p:spPr>
            <a:xfrm>
              <a:off x="5471915" y="5866099"/>
              <a:ext cx="1923782" cy="542410"/>
            </a:xfrm>
            <a:custGeom>
              <a:avLst/>
              <a:gdLst>
                <a:gd name="connsiteX0" fmla="*/ 0 w 1536830"/>
                <a:gd name="connsiteY0" fmla="*/ 0 h 542410"/>
                <a:gd name="connsiteX1" fmla="*/ 1536830 w 1536830"/>
                <a:gd name="connsiteY1" fmla="*/ 0 h 542410"/>
                <a:gd name="connsiteX2" fmla="*/ 1536830 w 1536830"/>
                <a:gd name="connsiteY2" fmla="*/ 542410 h 542410"/>
                <a:gd name="connsiteX3" fmla="*/ 0 w 1536830"/>
                <a:gd name="connsiteY3" fmla="*/ 542410 h 542410"/>
                <a:gd name="connsiteX4" fmla="*/ 0 w 1536830"/>
                <a:gd name="connsiteY4" fmla="*/ 0 h 54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830" h="542410">
                  <a:moveTo>
                    <a:pt x="0" y="0"/>
                  </a:moveTo>
                  <a:lnTo>
                    <a:pt x="1536830" y="0"/>
                  </a:lnTo>
                  <a:lnTo>
                    <a:pt x="1536830" y="542410"/>
                  </a:lnTo>
                  <a:lnTo>
                    <a:pt x="0" y="5424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kern="1200">
                  <a:latin typeface="Avenir Next LT Pro" panose="020B0504020202020204" pitchFamily="34" charset="0"/>
                </a:rPr>
                <a:t>Interview with the Child</a:t>
              </a:r>
            </a:p>
          </p:txBody>
        </p:sp>
        <p:sp>
          <p:nvSpPr>
            <p:cNvPr id="23" name="Rectangle 22">
              <a:extLst>
                <a:ext uri="{FF2B5EF4-FFF2-40B4-BE49-F238E27FC236}">
                  <a16:creationId xmlns:a16="http://schemas.microsoft.com/office/drawing/2014/main" id="{25A6D8EB-4570-4D62-8408-03B912929E07}"/>
                </a:ext>
              </a:extLst>
            </p:cNvPr>
            <p:cNvSpPr/>
            <p:nvPr/>
          </p:nvSpPr>
          <p:spPr>
            <a:xfrm>
              <a:off x="7645348" y="4564225"/>
              <a:ext cx="1938528" cy="2008928"/>
            </a:xfrm>
            <a:prstGeom prst="rect">
              <a:avLst/>
            </a:prstGeom>
            <a:ln>
              <a:solidFill>
                <a:schemeClr val="accent6">
                  <a:lumMod val="60000"/>
                  <a:lumOff val="40000"/>
                </a:schemeClr>
              </a:solidFill>
            </a:ln>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4" name="Rectangle 23" descr="Customer review outline">
              <a:extLst>
                <a:ext uri="{FF2B5EF4-FFF2-40B4-BE49-F238E27FC236}">
                  <a16:creationId xmlns:a16="http://schemas.microsoft.com/office/drawing/2014/main" id="{6A22F4AF-EF55-44EB-9EE4-2E6A2C973CCC}"/>
                </a:ext>
              </a:extLst>
            </p:cNvPr>
            <p:cNvSpPr/>
            <p:nvPr/>
          </p:nvSpPr>
          <p:spPr>
            <a:xfrm>
              <a:off x="8152423" y="4756635"/>
              <a:ext cx="867510" cy="737100"/>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t="-9000" b="-9000"/>
              </a:stretch>
            </a:blipFill>
          </p:spPr>
          <p:style>
            <a:lnRef idx="2">
              <a:schemeClr val="lt1">
                <a:hueOff val="0"/>
                <a:satOff val="0"/>
                <a:lumOff val="0"/>
                <a:alphaOff val="0"/>
              </a:schemeClr>
            </a:lnRef>
            <a:fillRef idx="1">
              <a:scrgbClr r="0" g="0" b="0"/>
            </a:fillRef>
            <a:effectRef idx="0">
              <a:schemeClr val="accent5">
                <a:tint val="50000"/>
                <a:hueOff val="-1874297"/>
                <a:satOff val="17357"/>
                <a:lumOff val="13127"/>
                <a:alphaOff val="0"/>
              </a:schemeClr>
            </a:effectRef>
            <a:fontRef idx="minor">
              <a:schemeClr val="lt1">
                <a:hueOff val="0"/>
                <a:satOff val="0"/>
                <a:lumOff val="0"/>
                <a:alphaOff val="0"/>
              </a:schemeClr>
            </a:fontRef>
          </p:style>
        </p:sp>
        <p:sp>
          <p:nvSpPr>
            <p:cNvPr id="25" name="Freeform: Shape 24">
              <a:extLst>
                <a:ext uri="{FF2B5EF4-FFF2-40B4-BE49-F238E27FC236}">
                  <a16:creationId xmlns:a16="http://schemas.microsoft.com/office/drawing/2014/main" id="{D63A3201-9636-4E1F-8A3C-AF6B2053337A}"/>
                </a:ext>
              </a:extLst>
            </p:cNvPr>
            <p:cNvSpPr/>
            <p:nvPr/>
          </p:nvSpPr>
          <p:spPr>
            <a:xfrm>
              <a:off x="7645349" y="5878449"/>
              <a:ext cx="1922744" cy="542410"/>
            </a:xfrm>
            <a:custGeom>
              <a:avLst/>
              <a:gdLst>
                <a:gd name="connsiteX0" fmla="*/ 0 w 1536830"/>
                <a:gd name="connsiteY0" fmla="*/ 0 h 542410"/>
                <a:gd name="connsiteX1" fmla="*/ 1536830 w 1536830"/>
                <a:gd name="connsiteY1" fmla="*/ 0 h 542410"/>
                <a:gd name="connsiteX2" fmla="*/ 1536830 w 1536830"/>
                <a:gd name="connsiteY2" fmla="*/ 542410 h 542410"/>
                <a:gd name="connsiteX3" fmla="*/ 0 w 1536830"/>
                <a:gd name="connsiteY3" fmla="*/ 542410 h 542410"/>
                <a:gd name="connsiteX4" fmla="*/ 0 w 1536830"/>
                <a:gd name="connsiteY4" fmla="*/ 0 h 54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830" h="542410">
                  <a:moveTo>
                    <a:pt x="0" y="0"/>
                  </a:moveTo>
                  <a:lnTo>
                    <a:pt x="1536830" y="0"/>
                  </a:lnTo>
                  <a:lnTo>
                    <a:pt x="1536830" y="542410"/>
                  </a:lnTo>
                  <a:lnTo>
                    <a:pt x="0" y="5424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kern="1200">
                  <a:latin typeface="Avenir Next LT Pro" panose="020B0504020202020204" pitchFamily="34" charset="0"/>
                </a:rPr>
                <a:t>QRTP Recommendation</a:t>
              </a:r>
              <a:endParaRPr lang="en-US" sz="800" kern="1200">
                <a:latin typeface="Avenir Next LT Pro" panose="020B0504020202020204" pitchFamily="34" charset="0"/>
              </a:endParaRPr>
            </a:p>
          </p:txBody>
        </p:sp>
      </p:grpSp>
    </p:spTree>
    <p:extLst>
      <p:ext uri="{BB962C8B-B14F-4D97-AF65-F5344CB8AC3E}">
        <p14:creationId xmlns:p14="http://schemas.microsoft.com/office/powerpoint/2010/main" val="3125686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BDCECDC-EEE3-4128-AA5E-82A8C08796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23119F-4BAE-E740-8E00-83ED2D8521F3}"/>
              </a:ext>
            </a:extLst>
          </p:cNvPr>
          <p:cNvSpPr>
            <a:spLocks noGrp="1"/>
          </p:cNvSpPr>
          <p:nvPr>
            <p:ph type="ctrTitle"/>
          </p:nvPr>
        </p:nvSpPr>
        <p:spPr>
          <a:xfrm>
            <a:off x="1097280" y="758952"/>
            <a:ext cx="10058400" cy="3892168"/>
          </a:xfrm>
        </p:spPr>
        <p:txBody>
          <a:bodyPr>
            <a:normAutofit/>
          </a:bodyPr>
          <a:lstStyle/>
          <a:p>
            <a:r>
              <a:rPr lang="en-US" sz="6800"/>
              <a:t>Family First Prevention Services Act (FFPSA) Overview</a:t>
            </a:r>
          </a:p>
        </p:txBody>
      </p:sp>
      <p:sp>
        <p:nvSpPr>
          <p:cNvPr id="19" name="Rectangle 18">
            <a:extLst>
              <a:ext uri="{FF2B5EF4-FFF2-40B4-BE49-F238E27FC236}">
                <a16:creationId xmlns:a16="http://schemas.microsoft.com/office/drawing/2014/main" id="{4260EDE0-989C-4E16-AF94-F652294D82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1F3985C0-E548-44D2-B30E-F3E42DADE1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091565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7B0647BF-0F64-4063-88EB-01528392F3BB}"/>
              </a:ext>
            </a:extLst>
          </p:cNvPr>
          <p:cNvSpPr/>
          <p:nvPr/>
        </p:nvSpPr>
        <p:spPr>
          <a:xfrm>
            <a:off x="-1" y="5597236"/>
            <a:ext cx="3380510" cy="1260764"/>
          </a:xfrm>
          <a:prstGeom prst="r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Right Triangle 4">
            <a:extLst>
              <a:ext uri="{FF2B5EF4-FFF2-40B4-BE49-F238E27FC236}">
                <a16:creationId xmlns:a16="http://schemas.microsoft.com/office/drawing/2014/main" id="{88761DAD-1FA1-414F-AC97-1DADECBF3253}"/>
              </a:ext>
            </a:extLst>
          </p:cNvPr>
          <p:cNvSpPr/>
          <p:nvPr/>
        </p:nvSpPr>
        <p:spPr>
          <a:xfrm flipH="1">
            <a:off x="11141988" y="3352800"/>
            <a:ext cx="1050012" cy="35052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3" name="Right Triangle 22">
            <a:extLst>
              <a:ext uri="{FF2B5EF4-FFF2-40B4-BE49-F238E27FC236}">
                <a16:creationId xmlns:a16="http://schemas.microsoft.com/office/drawing/2014/main" id="{A8F8491A-03A8-4941-8D71-E0AA700717A7}"/>
              </a:ext>
            </a:extLst>
          </p:cNvPr>
          <p:cNvSpPr/>
          <p:nvPr/>
        </p:nvSpPr>
        <p:spPr>
          <a:xfrm flipH="1" flipV="1">
            <a:off x="11141988" y="0"/>
            <a:ext cx="1050012" cy="33528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aphicFrame>
        <p:nvGraphicFramePr>
          <p:cNvPr id="6" name="Content Placeholder 3">
            <a:extLst>
              <a:ext uri="{FF2B5EF4-FFF2-40B4-BE49-F238E27FC236}">
                <a16:creationId xmlns:a16="http://schemas.microsoft.com/office/drawing/2014/main" id="{E9754405-1695-46A3-AB80-CA1C8E1E4D98}"/>
              </a:ext>
            </a:extLst>
          </p:cNvPr>
          <p:cNvGraphicFramePr>
            <a:graphicFrameLocks/>
          </p:cNvGraphicFramePr>
          <p:nvPr>
            <p:extLst>
              <p:ext uri="{D42A27DB-BD31-4B8C-83A1-F6EECF244321}">
                <p14:modId xmlns:p14="http://schemas.microsoft.com/office/powerpoint/2010/main" val="3620617731"/>
              </p:ext>
            </p:extLst>
          </p:nvPr>
        </p:nvGraphicFramePr>
        <p:xfrm>
          <a:off x="3121134" y="1964995"/>
          <a:ext cx="6978210" cy="4262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70A8A656-B548-459D-BE06-568672814E93}"/>
              </a:ext>
            </a:extLst>
          </p:cNvPr>
          <p:cNvSpPr txBox="1"/>
          <p:nvPr/>
        </p:nvSpPr>
        <p:spPr>
          <a:xfrm>
            <a:off x="490843" y="2997828"/>
            <a:ext cx="2953752" cy="1569660"/>
          </a:xfrm>
          <a:prstGeom prst="rect">
            <a:avLst/>
          </a:prstGeom>
          <a:noFill/>
        </p:spPr>
        <p:txBody>
          <a:bodyPr wrap="square">
            <a:spAutoFit/>
          </a:bodyPr>
          <a:lstStyle/>
          <a:p>
            <a:r>
              <a:rPr lang="en-US" sz="2400" b="1"/>
              <a:t>The QE shall recommend one of the following placement options</a:t>
            </a:r>
            <a:r>
              <a:rPr lang="en-US" sz="2400" b="1">
                <a:effectLst>
                  <a:outerShdw blurRad="38100" dist="38100" dir="2700000" algn="tl">
                    <a:srgbClr val="000000">
                      <a:alpha val="43137"/>
                    </a:srgbClr>
                  </a:outerShdw>
                </a:effectLst>
              </a:rPr>
              <a:t>: </a:t>
            </a:r>
          </a:p>
        </p:txBody>
      </p:sp>
      <p:pic>
        <p:nvPicPr>
          <p:cNvPr id="9" name="Graphic 8" descr="House outline">
            <a:extLst>
              <a:ext uri="{FF2B5EF4-FFF2-40B4-BE49-F238E27FC236}">
                <a16:creationId xmlns:a16="http://schemas.microsoft.com/office/drawing/2014/main" id="{BF674B87-A788-40EA-9869-DCA772F8230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690503" y="3743155"/>
            <a:ext cx="706301" cy="706301"/>
          </a:xfrm>
          <a:prstGeom prst="rect">
            <a:avLst/>
          </a:prstGeom>
        </p:spPr>
      </p:pic>
      <p:pic>
        <p:nvPicPr>
          <p:cNvPr id="10" name="Graphic 9" descr="Schoolhouse outline">
            <a:extLst>
              <a:ext uri="{FF2B5EF4-FFF2-40B4-BE49-F238E27FC236}">
                <a16:creationId xmlns:a16="http://schemas.microsoft.com/office/drawing/2014/main" id="{E98E7AF1-AA28-4F37-AF27-2E60FF6B955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3311942" y="2440335"/>
            <a:ext cx="706301" cy="706301"/>
          </a:xfrm>
          <a:prstGeom prst="rect">
            <a:avLst/>
          </a:prstGeom>
        </p:spPr>
      </p:pic>
      <p:pic>
        <p:nvPicPr>
          <p:cNvPr id="11" name="Graphic 10" descr="Clipboard Partially Crossed outline">
            <a:extLst>
              <a:ext uri="{FF2B5EF4-FFF2-40B4-BE49-F238E27FC236}">
                <a16:creationId xmlns:a16="http://schemas.microsoft.com/office/drawing/2014/main" id="{9016881F-F5C7-47E7-818E-A4E18ACDA5DD}"/>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3339566" y="4988822"/>
            <a:ext cx="704088" cy="704088"/>
          </a:xfrm>
          <a:prstGeom prst="rect">
            <a:avLst/>
          </a:prstGeom>
        </p:spPr>
      </p:pic>
      <p:sp>
        <p:nvSpPr>
          <p:cNvPr id="12" name="TextBox 11">
            <a:extLst>
              <a:ext uri="{FF2B5EF4-FFF2-40B4-BE49-F238E27FC236}">
                <a16:creationId xmlns:a16="http://schemas.microsoft.com/office/drawing/2014/main" id="{678C55C5-04F5-4ECB-9E88-5E2B0F3FFDC5}"/>
              </a:ext>
            </a:extLst>
          </p:cNvPr>
          <p:cNvSpPr txBox="1"/>
          <p:nvPr/>
        </p:nvSpPr>
        <p:spPr>
          <a:xfrm>
            <a:off x="-1" y="247604"/>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Tree>
    <p:extLst>
      <p:ext uri="{BB962C8B-B14F-4D97-AF65-F5344CB8AC3E}">
        <p14:creationId xmlns:p14="http://schemas.microsoft.com/office/powerpoint/2010/main" val="36576100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7B0647BF-0F64-4063-88EB-01528392F3BB}"/>
              </a:ext>
            </a:extLst>
          </p:cNvPr>
          <p:cNvSpPr/>
          <p:nvPr/>
        </p:nvSpPr>
        <p:spPr>
          <a:xfrm>
            <a:off x="-1" y="5597236"/>
            <a:ext cx="3380510" cy="1260764"/>
          </a:xfrm>
          <a:prstGeom prst="r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Right Triangle 4">
            <a:extLst>
              <a:ext uri="{FF2B5EF4-FFF2-40B4-BE49-F238E27FC236}">
                <a16:creationId xmlns:a16="http://schemas.microsoft.com/office/drawing/2014/main" id="{88761DAD-1FA1-414F-AC97-1DADECBF3253}"/>
              </a:ext>
            </a:extLst>
          </p:cNvPr>
          <p:cNvSpPr/>
          <p:nvPr/>
        </p:nvSpPr>
        <p:spPr>
          <a:xfrm flipH="1">
            <a:off x="11141988" y="3352800"/>
            <a:ext cx="1050012" cy="35052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3" name="Right Triangle 22">
            <a:extLst>
              <a:ext uri="{FF2B5EF4-FFF2-40B4-BE49-F238E27FC236}">
                <a16:creationId xmlns:a16="http://schemas.microsoft.com/office/drawing/2014/main" id="{A8F8491A-03A8-4941-8D71-E0AA700717A7}"/>
              </a:ext>
            </a:extLst>
          </p:cNvPr>
          <p:cNvSpPr/>
          <p:nvPr/>
        </p:nvSpPr>
        <p:spPr>
          <a:xfrm flipH="1" flipV="1">
            <a:off x="11141988" y="0"/>
            <a:ext cx="1050012" cy="33528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Content Placeholder 2">
            <a:extLst>
              <a:ext uri="{FF2B5EF4-FFF2-40B4-BE49-F238E27FC236}">
                <a16:creationId xmlns:a16="http://schemas.microsoft.com/office/drawing/2014/main" id="{D9E50943-33AC-4A36-ACB8-E16C20781EEB}"/>
              </a:ext>
            </a:extLst>
          </p:cNvPr>
          <p:cNvSpPr txBox="1">
            <a:spLocks/>
          </p:cNvSpPr>
          <p:nvPr/>
        </p:nvSpPr>
        <p:spPr>
          <a:xfrm>
            <a:off x="1091821" y="1598280"/>
            <a:ext cx="9594375" cy="3127789"/>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fontAlgn="base" hangingPunct="0">
              <a:buFont typeface="Wingdings 3" charset="2"/>
              <a:buNone/>
            </a:pPr>
            <a:r>
              <a:rPr lang="en-US" sz="2400" b="1">
                <a:solidFill>
                  <a:schemeClr val="accent6">
                    <a:lumMod val="50000"/>
                  </a:schemeClr>
                </a:solidFill>
              </a:rPr>
              <a:t>Reconsiderations</a:t>
            </a:r>
            <a:r>
              <a:rPr lang="en-US" sz="2400" b="1"/>
              <a:t> </a:t>
            </a:r>
          </a:p>
          <a:p>
            <a:pPr lvl="1" fontAlgn="base" hangingPunct="0">
              <a:buClr>
                <a:schemeClr val="accent6"/>
              </a:buClr>
            </a:pPr>
            <a:r>
              <a:rPr lang="en-US" sz="2000">
                <a:latin typeface="Avenir Next LT Pro" panose="020B0504020202020204" pitchFamily="34" charset="0"/>
              </a:rPr>
              <a:t>Missing components to the clinical record </a:t>
            </a:r>
          </a:p>
          <a:p>
            <a:pPr lvl="1" fontAlgn="base" hangingPunct="0">
              <a:buClr>
                <a:schemeClr val="accent6"/>
              </a:buClr>
            </a:pPr>
            <a:r>
              <a:rPr lang="en-US" sz="2000">
                <a:latin typeface="Avenir Next LT Pro" panose="020B0504020202020204" pitchFamily="34" charset="0"/>
              </a:rPr>
              <a:t>Child has experienced a decompensation in mental or behavioral health functioning since the assessment</a:t>
            </a:r>
          </a:p>
          <a:p>
            <a:pPr marL="0" indent="0">
              <a:buFont typeface="Wingdings 3" charset="2"/>
              <a:buNone/>
            </a:pPr>
            <a:endParaRPr lang="en-US" sz="1200" b="1">
              <a:latin typeface="+mj-lt"/>
            </a:endParaRPr>
          </a:p>
          <a:p>
            <a:pPr marL="0" indent="0">
              <a:buFont typeface="Wingdings 3" charset="2"/>
              <a:buNone/>
            </a:pPr>
            <a:r>
              <a:rPr lang="en-US" sz="2400" b="1">
                <a:latin typeface="+mj-lt"/>
              </a:rPr>
              <a:t>Copy of assessment must be provided to the following parties to allow the opportunity to discuss the findings with the evaluator:</a:t>
            </a:r>
          </a:p>
        </p:txBody>
      </p:sp>
      <p:grpSp>
        <p:nvGrpSpPr>
          <p:cNvPr id="16" name="Group 15">
            <a:extLst>
              <a:ext uri="{FF2B5EF4-FFF2-40B4-BE49-F238E27FC236}">
                <a16:creationId xmlns:a16="http://schemas.microsoft.com/office/drawing/2014/main" id="{36FB1B89-2BE3-4F98-ACE4-956C77D952DE}"/>
              </a:ext>
            </a:extLst>
          </p:cNvPr>
          <p:cNvGrpSpPr>
            <a:grpSpLocks noChangeAspect="1"/>
          </p:cNvGrpSpPr>
          <p:nvPr/>
        </p:nvGrpSpPr>
        <p:grpSpPr>
          <a:xfrm>
            <a:off x="2263173" y="4565648"/>
            <a:ext cx="7661771" cy="1862223"/>
            <a:chOff x="2259156" y="4340963"/>
            <a:chExt cx="5312218" cy="1291155"/>
          </a:xfrm>
        </p:grpSpPr>
        <p:sp>
          <p:nvSpPr>
            <p:cNvPr id="17" name="Oval 16">
              <a:extLst>
                <a:ext uri="{FF2B5EF4-FFF2-40B4-BE49-F238E27FC236}">
                  <a16:creationId xmlns:a16="http://schemas.microsoft.com/office/drawing/2014/main" id="{D25EEBD6-C95F-4F7D-9ABC-2FC3021D5237}"/>
                </a:ext>
              </a:extLst>
            </p:cNvPr>
            <p:cNvSpPr>
              <a:spLocks noChangeAspect="1"/>
            </p:cNvSpPr>
            <p:nvPr/>
          </p:nvSpPr>
          <p:spPr>
            <a:xfrm>
              <a:off x="2259156" y="4340963"/>
              <a:ext cx="1270976" cy="1270976"/>
            </a:xfrm>
            <a:prstGeom prst="ellipse">
              <a:avLst/>
            </a:prstGeom>
            <a:solidFill>
              <a:schemeClr val="accent6">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50"/>
            </a:p>
          </p:txBody>
        </p:sp>
        <p:sp>
          <p:nvSpPr>
            <p:cNvPr id="18" name="Oval 17">
              <a:extLst>
                <a:ext uri="{FF2B5EF4-FFF2-40B4-BE49-F238E27FC236}">
                  <a16:creationId xmlns:a16="http://schemas.microsoft.com/office/drawing/2014/main" id="{2E57E30B-BDED-44ED-95FC-1C6B86B8C038}"/>
                </a:ext>
              </a:extLst>
            </p:cNvPr>
            <p:cNvSpPr>
              <a:spLocks noChangeAspect="1"/>
            </p:cNvSpPr>
            <p:nvPr/>
          </p:nvSpPr>
          <p:spPr>
            <a:xfrm>
              <a:off x="3591125" y="4347564"/>
              <a:ext cx="1270976" cy="1270976"/>
            </a:xfrm>
            <a:prstGeom prst="ellipse">
              <a:avLst/>
            </a:prstGeom>
            <a:solidFill>
              <a:schemeClr val="accent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9" name="Oval 18">
              <a:extLst>
                <a:ext uri="{FF2B5EF4-FFF2-40B4-BE49-F238E27FC236}">
                  <a16:creationId xmlns:a16="http://schemas.microsoft.com/office/drawing/2014/main" id="{A73744F3-D5EC-43FE-B6CD-7BF2B9A6665A}"/>
                </a:ext>
              </a:extLst>
            </p:cNvPr>
            <p:cNvSpPr>
              <a:spLocks noChangeAspect="1"/>
            </p:cNvSpPr>
            <p:nvPr/>
          </p:nvSpPr>
          <p:spPr>
            <a:xfrm>
              <a:off x="4945713" y="4340963"/>
              <a:ext cx="1270976" cy="1270976"/>
            </a:xfrm>
            <a:prstGeom prst="ellipse">
              <a:avLst/>
            </a:prstGeom>
            <a:solidFill>
              <a:schemeClr val="accent6">
                <a:lumMod val="75000"/>
              </a:schemeClr>
            </a:solidFill>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latin typeface="Avenir Next LT Pro" panose="020B0504020202020204" pitchFamily="34" charset="0"/>
              </a:endParaRPr>
            </a:p>
          </p:txBody>
        </p:sp>
        <p:sp>
          <p:nvSpPr>
            <p:cNvPr id="20" name="Oval 19">
              <a:extLst>
                <a:ext uri="{FF2B5EF4-FFF2-40B4-BE49-F238E27FC236}">
                  <a16:creationId xmlns:a16="http://schemas.microsoft.com/office/drawing/2014/main" id="{66F6090B-D696-443F-AC98-9A7559D7E00F}"/>
                </a:ext>
              </a:extLst>
            </p:cNvPr>
            <p:cNvSpPr>
              <a:spLocks noChangeAspect="1"/>
            </p:cNvSpPr>
            <p:nvPr/>
          </p:nvSpPr>
          <p:spPr>
            <a:xfrm>
              <a:off x="6300398" y="4361142"/>
              <a:ext cx="1270976" cy="1270976"/>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34A7B62-D966-461E-832C-85B1F2C9E89A}"/>
                </a:ext>
              </a:extLst>
            </p:cNvPr>
            <p:cNvSpPr txBox="1"/>
            <p:nvPr/>
          </p:nvSpPr>
          <p:spPr>
            <a:xfrm>
              <a:off x="2288509" y="4873099"/>
              <a:ext cx="1229199" cy="277413"/>
            </a:xfrm>
            <a:prstGeom prst="rect">
              <a:avLst/>
            </a:prstGeom>
            <a:noFill/>
          </p:spPr>
          <p:txBody>
            <a:bodyPr wrap="square" rtlCol="0">
              <a:spAutoFit/>
            </a:bodyPr>
            <a:lstStyle/>
            <a:p>
              <a:pPr algn="ctr"/>
              <a:r>
                <a:rPr lang="en-US" sz="2000">
                  <a:latin typeface="Avenir Next LT Pro" panose="020B0504020202020204" pitchFamily="34" charset="0"/>
                </a:rPr>
                <a:t>QRTP</a:t>
              </a:r>
            </a:p>
          </p:txBody>
        </p:sp>
        <p:sp>
          <p:nvSpPr>
            <p:cNvPr id="22" name="TextBox 21">
              <a:extLst>
                <a:ext uri="{FF2B5EF4-FFF2-40B4-BE49-F238E27FC236}">
                  <a16:creationId xmlns:a16="http://schemas.microsoft.com/office/drawing/2014/main" id="{ACE672D6-592C-4918-8A86-9C593CA859DE}"/>
                </a:ext>
              </a:extLst>
            </p:cNvPr>
            <p:cNvSpPr txBox="1"/>
            <p:nvPr/>
          </p:nvSpPr>
          <p:spPr>
            <a:xfrm>
              <a:off x="3622257" y="4757822"/>
              <a:ext cx="1205821" cy="490806"/>
            </a:xfrm>
            <a:prstGeom prst="rect">
              <a:avLst/>
            </a:prstGeom>
            <a:noFill/>
          </p:spPr>
          <p:txBody>
            <a:bodyPr wrap="square" rtlCol="0">
              <a:spAutoFit/>
            </a:bodyPr>
            <a:lstStyle/>
            <a:p>
              <a:pPr algn="ctr"/>
              <a:r>
                <a:rPr lang="en-US" sz="2000">
                  <a:latin typeface="Avenir Next LT Pro" panose="020B0504020202020204" pitchFamily="34" charset="0"/>
                </a:rPr>
                <a:t>Department/CBC/CMO</a:t>
              </a:r>
              <a:endParaRPr lang="en-US" sz="1600">
                <a:latin typeface="Avenir Next LT Pro" panose="020B0504020202020204" pitchFamily="34" charset="0"/>
              </a:endParaRPr>
            </a:p>
          </p:txBody>
        </p:sp>
        <p:sp>
          <p:nvSpPr>
            <p:cNvPr id="24" name="TextBox 23">
              <a:extLst>
                <a:ext uri="{FF2B5EF4-FFF2-40B4-BE49-F238E27FC236}">
                  <a16:creationId xmlns:a16="http://schemas.microsoft.com/office/drawing/2014/main" id="{4D247B89-14CF-4DE0-9D9A-86CD6B57FC84}"/>
                </a:ext>
              </a:extLst>
            </p:cNvPr>
            <p:cNvSpPr txBox="1"/>
            <p:nvPr/>
          </p:nvSpPr>
          <p:spPr>
            <a:xfrm>
              <a:off x="4945713" y="4842082"/>
              <a:ext cx="1251915" cy="276999"/>
            </a:xfrm>
            <a:prstGeom prst="rect">
              <a:avLst/>
            </a:prstGeom>
            <a:noFill/>
          </p:spPr>
          <p:txBody>
            <a:bodyPr wrap="square" rtlCol="0">
              <a:spAutoFit/>
            </a:bodyPr>
            <a:lstStyle/>
            <a:p>
              <a:pPr algn="ctr"/>
              <a:r>
                <a:rPr lang="en-US" sz="2000">
                  <a:latin typeface="Avenir Next LT Pro" panose="020B0504020202020204" pitchFamily="34" charset="0"/>
                </a:rPr>
                <a:t>GAL</a:t>
              </a:r>
              <a:r>
                <a:rPr lang="en-US" sz="1000">
                  <a:latin typeface="Avenir Next LT Pro" panose="020B0504020202020204" pitchFamily="34" charset="0"/>
                </a:rPr>
                <a:t> </a:t>
              </a:r>
            </a:p>
          </p:txBody>
        </p:sp>
        <p:sp>
          <p:nvSpPr>
            <p:cNvPr id="25" name="TextBox 24">
              <a:extLst>
                <a:ext uri="{FF2B5EF4-FFF2-40B4-BE49-F238E27FC236}">
                  <a16:creationId xmlns:a16="http://schemas.microsoft.com/office/drawing/2014/main" id="{BB7B30D3-3D32-4BB4-92D1-219C0ED75AF2}"/>
                </a:ext>
              </a:extLst>
            </p:cNvPr>
            <p:cNvSpPr txBox="1"/>
            <p:nvPr/>
          </p:nvSpPr>
          <p:spPr>
            <a:xfrm>
              <a:off x="6410080" y="4870571"/>
              <a:ext cx="1051612" cy="277413"/>
            </a:xfrm>
            <a:prstGeom prst="rect">
              <a:avLst/>
            </a:prstGeom>
            <a:noFill/>
          </p:spPr>
          <p:txBody>
            <a:bodyPr wrap="square" rtlCol="0">
              <a:spAutoFit/>
            </a:bodyPr>
            <a:lstStyle/>
            <a:p>
              <a:pPr algn="ctr"/>
              <a:r>
                <a:rPr lang="en-US" sz="2000">
                  <a:latin typeface="Avenir Next LT Pro" panose="020B0504020202020204" pitchFamily="34" charset="0"/>
                </a:rPr>
                <a:t>Court</a:t>
              </a:r>
            </a:p>
          </p:txBody>
        </p:sp>
      </p:grpSp>
      <p:sp>
        <p:nvSpPr>
          <p:cNvPr id="26" name="TextBox 25">
            <a:extLst>
              <a:ext uri="{FF2B5EF4-FFF2-40B4-BE49-F238E27FC236}">
                <a16:creationId xmlns:a16="http://schemas.microsoft.com/office/drawing/2014/main" id="{491F0674-B66B-4EDD-B9D1-51696E9EF6F9}"/>
              </a:ext>
            </a:extLst>
          </p:cNvPr>
          <p:cNvSpPr txBox="1"/>
          <p:nvPr/>
        </p:nvSpPr>
        <p:spPr>
          <a:xfrm>
            <a:off x="0" y="-48325"/>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Tree>
    <p:extLst>
      <p:ext uri="{BB962C8B-B14F-4D97-AF65-F5344CB8AC3E}">
        <p14:creationId xmlns:p14="http://schemas.microsoft.com/office/powerpoint/2010/main" val="42600897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7B0647BF-0F64-4063-88EB-01528392F3BB}"/>
              </a:ext>
            </a:extLst>
          </p:cNvPr>
          <p:cNvSpPr/>
          <p:nvPr/>
        </p:nvSpPr>
        <p:spPr>
          <a:xfrm>
            <a:off x="-1" y="5597236"/>
            <a:ext cx="3380510" cy="1260764"/>
          </a:xfrm>
          <a:prstGeom prst="r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Right Triangle 4">
            <a:extLst>
              <a:ext uri="{FF2B5EF4-FFF2-40B4-BE49-F238E27FC236}">
                <a16:creationId xmlns:a16="http://schemas.microsoft.com/office/drawing/2014/main" id="{88761DAD-1FA1-414F-AC97-1DADECBF3253}"/>
              </a:ext>
            </a:extLst>
          </p:cNvPr>
          <p:cNvSpPr/>
          <p:nvPr/>
        </p:nvSpPr>
        <p:spPr>
          <a:xfrm flipH="1">
            <a:off x="11141988" y="3352800"/>
            <a:ext cx="1050012" cy="35052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3" name="Right Triangle 22">
            <a:extLst>
              <a:ext uri="{FF2B5EF4-FFF2-40B4-BE49-F238E27FC236}">
                <a16:creationId xmlns:a16="http://schemas.microsoft.com/office/drawing/2014/main" id="{A8F8491A-03A8-4941-8D71-E0AA700717A7}"/>
              </a:ext>
            </a:extLst>
          </p:cNvPr>
          <p:cNvSpPr/>
          <p:nvPr/>
        </p:nvSpPr>
        <p:spPr>
          <a:xfrm flipH="1" flipV="1">
            <a:off x="11141988" y="0"/>
            <a:ext cx="1050012" cy="33528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aphicFrame>
        <p:nvGraphicFramePr>
          <p:cNvPr id="12" name="Content Placeholder 3">
            <a:extLst>
              <a:ext uri="{FF2B5EF4-FFF2-40B4-BE49-F238E27FC236}">
                <a16:creationId xmlns:a16="http://schemas.microsoft.com/office/drawing/2014/main" id="{792E4C01-8386-4F8D-80BF-665EB1F32375}"/>
              </a:ext>
            </a:extLst>
          </p:cNvPr>
          <p:cNvGraphicFramePr>
            <a:graphicFrameLocks/>
          </p:cNvGraphicFramePr>
          <p:nvPr>
            <p:extLst>
              <p:ext uri="{D42A27DB-BD31-4B8C-83A1-F6EECF244321}">
                <p14:modId xmlns:p14="http://schemas.microsoft.com/office/powerpoint/2010/main" val="3703816942"/>
              </p:ext>
            </p:extLst>
          </p:nvPr>
        </p:nvGraphicFramePr>
        <p:xfrm>
          <a:off x="3347878" y="2131927"/>
          <a:ext cx="7359551" cy="4095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7D9699D8-85E2-4463-BF9D-3957CEC845A9}"/>
              </a:ext>
            </a:extLst>
          </p:cNvPr>
          <p:cNvSpPr txBox="1"/>
          <p:nvPr/>
        </p:nvSpPr>
        <p:spPr>
          <a:xfrm>
            <a:off x="1210839" y="3120342"/>
            <a:ext cx="2913321" cy="1569660"/>
          </a:xfrm>
          <a:prstGeom prst="rect">
            <a:avLst/>
          </a:prstGeom>
          <a:noFill/>
        </p:spPr>
        <p:txBody>
          <a:bodyPr wrap="square">
            <a:spAutoFit/>
          </a:bodyPr>
          <a:lstStyle/>
          <a:p>
            <a:r>
              <a:rPr lang="en-US" sz="2400" b="1"/>
              <a:t>QE does not recommend placement in a QRTP: </a:t>
            </a:r>
          </a:p>
        </p:txBody>
      </p:sp>
      <p:pic>
        <p:nvPicPr>
          <p:cNvPr id="14" name="Graphic 13" descr="Meeting outline">
            <a:extLst>
              <a:ext uri="{FF2B5EF4-FFF2-40B4-BE49-F238E27FC236}">
                <a16:creationId xmlns:a16="http://schemas.microsoft.com/office/drawing/2014/main" id="{38F403E6-7B5B-4B96-8684-79F5A5CCE23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547473" y="2843443"/>
            <a:ext cx="914400" cy="914400"/>
          </a:xfrm>
          <a:prstGeom prst="rect">
            <a:avLst/>
          </a:prstGeom>
        </p:spPr>
      </p:pic>
      <p:pic>
        <p:nvPicPr>
          <p:cNvPr id="15" name="Graphic 14" descr="Route (Two Pins With A Path) outline">
            <a:extLst>
              <a:ext uri="{FF2B5EF4-FFF2-40B4-BE49-F238E27FC236}">
                <a16:creationId xmlns:a16="http://schemas.microsoft.com/office/drawing/2014/main" id="{DCDA2317-0FC6-4CC2-9D91-0AADEFEC475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3616078" y="4544410"/>
            <a:ext cx="914400" cy="914400"/>
          </a:xfrm>
          <a:prstGeom prst="rect">
            <a:avLst/>
          </a:prstGeom>
        </p:spPr>
      </p:pic>
      <p:sp>
        <p:nvSpPr>
          <p:cNvPr id="16" name="Right Triangle 15">
            <a:extLst>
              <a:ext uri="{FF2B5EF4-FFF2-40B4-BE49-F238E27FC236}">
                <a16:creationId xmlns:a16="http://schemas.microsoft.com/office/drawing/2014/main" id="{A4E66886-33F2-4593-B75E-6D497B29A47C}"/>
              </a:ext>
            </a:extLst>
          </p:cNvPr>
          <p:cNvSpPr/>
          <p:nvPr/>
        </p:nvSpPr>
        <p:spPr>
          <a:xfrm rot="5400000">
            <a:off x="-233596" y="219739"/>
            <a:ext cx="3380510" cy="2913321"/>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a:extLst>
              <a:ext uri="{FF2B5EF4-FFF2-40B4-BE49-F238E27FC236}">
                <a16:creationId xmlns:a16="http://schemas.microsoft.com/office/drawing/2014/main" id="{5566F4E2-B1CB-4F23-89F9-07A718B2DABB}"/>
              </a:ext>
            </a:extLst>
          </p:cNvPr>
          <p:cNvSpPr txBox="1"/>
          <p:nvPr/>
        </p:nvSpPr>
        <p:spPr>
          <a:xfrm>
            <a:off x="-2" y="382848"/>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Tree>
    <p:extLst>
      <p:ext uri="{BB962C8B-B14F-4D97-AF65-F5344CB8AC3E}">
        <p14:creationId xmlns:p14="http://schemas.microsoft.com/office/powerpoint/2010/main" val="26260073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67EEE4-6354-4F1C-9484-951F0EB92F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0E5A83F9-E6B8-40BD-9C0D-9A6F156507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31663F">
              <a:alpha val="85000"/>
            </a:srgbClr>
          </a:solidFill>
          <a:ln>
            <a:noFill/>
          </a:ln>
          <a:effectLst/>
        </p:spPr>
        <p:style>
          <a:lnRef idx="1">
            <a:schemeClr val="accent1"/>
          </a:lnRef>
          <a:fillRef idx="3">
            <a:schemeClr val="accent1"/>
          </a:fillRef>
          <a:effectRef idx="2">
            <a:schemeClr val="accent1"/>
          </a:effectRef>
          <a:fontRef idx="minor">
            <a:schemeClr val="lt1"/>
          </a:fontRef>
        </p:style>
      </p:sp>
      <p:sp>
        <p:nvSpPr>
          <p:cNvPr id="5" name="Text Placeholder 2">
            <a:extLst>
              <a:ext uri="{FF2B5EF4-FFF2-40B4-BE49-F238E27FC236}">
                <a16:creationId xmlns:a16="http://schemas.microsoft.com/office/drawing/2014/main" id="{9F6F5ADD-8663-48A8-9268-4C11664D1246}"/>
              </a:ext>
            </a:extLst>
          </p:cNvPr>
          <p:cNvSpPr>
            <a:spLocks noGrp="1"/>
          </p:cNvSpPr>
          <p:nvPr>
            <p:ph idx="1"/>
          </p:nvPr>
        </p:nvSpPr>
        <p:spPr>
          <a:xfrm>
            <a:off x="-2" y="1864666"/>
            <a:ext cx="12192002" cy="623329"/>
          </a:xfrm>
        </p:spPr>
        <p:txBody>
          <a:bodyPr>
            <a:normAutofit/>
          </a:bodyPr>
          <a:lstStyle/>
          <a:p>
            <a:pPr marL="0" indent="0" algn="ctr">
              <a:buNone/>
            </a:pPr>
            <a:r>
              <a:rPr lang="en-US" sz="3200" b="1"/>
              <a:t>Court Approval </a:t>
            </a:r>
          </a:p>
        </p:txBody>
      </p:sp>
      <p:sp>
        <p:nvSpPr>
          <p:cNvPr id="19" name="Right Triangle 18">
            <a:extLst>
              <a:ext uri="{FF2B5EF4-FFF2-40B4-BE49-F238E27FC236}">
                <a16:creationId xmlns:a16="http://schemas.microsoft.com/office/drawing/2014/main" id="{B94BFF4F-E457-48E1-8331-8324223EE97F}"/>
              </a:ext>
            </a:extLst>
          </p:cNvPr>
          <p:cNvSpPr/>
          <p:nvPr/>
        </p:nvSpPr>
        <p:spPr>
          <a:xfrm flipH="1">
            <a:off x="10509956" y="4120444"/>
            <a:ext cx="1678868" cy="2737556"/>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A14D87BC-BDD5-405A-B2ED-2F805CAE5800}"/>
              </a:ext>
            </a:extLst>
          </p:cNvPr>
          <p:cNvSpPr/>
          <p:nvPr/>
        </p:nvSpPr>
        <p:spPr>
          <a:xfrm rot="10800000">
            <a:off x="10440874" y="0"/>
            <a:ext cx="1747949" cy="4120444"/>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C677A65-5608-4BE1-AE95-3E9BCFBF3752}"/>
              </a:ext>
            </a:extLst>
          </p:cNvPr>
          <p:cNvSpPr txBox="1"/>
          <p:nvPr/>
        </p:nvSpPr>
        <p:spPr>
          <a:xfrm>
            <a:off x="200146" y="91550"/>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graphicFrame>
        <p:nvGraphicFramePr>
          <p:cNvPr id="2" name="Diagram 1">
            <a:extLst>
              <a:ext uri="{FF2B5EF4-FFF2-40B4-BE49-F238E27FC236}">
                <a16:creationId xmlns:a16="http://schemas.microsoft.com/office/drawing/2014/main" id="{74619B75-FF1F-4859-8CA5-3CCF1C0C74A4}"/>
              </a:ext>
            </a:extLst>
          </p:cNvPr>
          <p:cNvGraphicFramePr/>
          <p:nvPr>
            <p:extLst>
              <p:ext uri="{D42A27DB-BD31-4B8C-83A1-F6EECF244321}">
                <p14:modId xmlns:p14="http://schemas.microsoft.com/office/powerpoint/2010/main" val="2189731731"/>
              </p:ext>
            </p:extLst>
          </p:nvPr>
        </p:nvGraphicFramePr>
        <p:xfrm>
          <a:off x="3758547" y="2579333"/>
          <a:ext cx="6773364" cy="4037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a:extLst>
              <a:ext uri="{FF2B5EF4-FFF2-40B4-BE49-F238E27FC236}">
                <a16:creationId xmlns:a16="http://schemas.microsoft.com/office/drawing/2014/main" id="{75D5E95B-BACC-47AF-BDD2-5EC3AD72DDB2}"/>
              </a:ext>
            </a:extLst>
          </p:cNvPr>
          <p:cNvGrpSpPr/>
          <p:nvPr/>
        </p:nvGrpSpPr>
        <p:grpSpPr>
          <a:xfrm>
            <a:off x="538233" y="2833077"/>
            <a:ext cx="3094308" cy="1646605"/>
            <a:chOff x="-187431" y="-19615"/>
            <a:chExt cx="7497278" cy="784609"/>
          </a:xfrm>
        </p:grpSpPr>
        <p:sp>
          <p:nvSpPr>
            <p:cNvPr id="11" name="Rectangle: Rounded Corners 10">
              <a:extLst>
                <a:ext uri="{FF2B5EF4-FFF2-40B4-BE49-F238E27FC236}">
                  <a16:creationId xmlns:a16="http://schemas.microsoft.com/office/drawing/2014/main" id="{1F807E12-9E79-4729-A7E1-0B8E4FAB623E}"/>
                </a:ext>
              </a:extLst>
            </p:cNvPr>
            <p:cNvSpPr/>
            <p:nvPr/>
          </p:nvSpPr>
          <p:spPr>
            <a:xfrm>
              <a:off x="-187431" y="-19615"/>
              <a:ext cx="7497278" cy="784609"/>
            </a:xfrm>
            <a:prstGeom prst="roundRect">
              <a:avLst>
                <a:gd name="adj" fmla="val 10000"/>
              </a:avLst>
            </a:pr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Rectangle: Rounded Corners 4">
              <a:extLst>
                <a:ext uri="{FF2B5EF4-FFF2-40B4-BE49-F238E27FC236}">
                  <a16:creationId xmlns:a16="http://schemas.microsoft.com/office/drawing/2014/main" id="{0DACD88E-8B1A-4E42-A770-6812F73B958A}"/>
                </a:ext>
              </a:extLst>
            </p:cNvPr>
            <p:cNvSpPr txBox="1"/>
            <p:nvPr/>
          </p:nvSpPr>
          <p:spPr>
            <a:xfrm>
              <a:off x="442725" y="136529"/>
              <a:ext cx="6558825" cy="4044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000" b="1" kern="1200">
                  <a:latin typeface="+mj-lt"/>
                </a:rPr>
                <a:t>Must occur within 60 calendar days after initial placement in a QRTP.</a:t>
              </a:r>
            </a:p>
          </p:txBody>
        </p:sp>
      </p:grpSp>
      <p:sp>
        <p:nvSpPr>
          <p:cNvPr id="16" name="Rectangle: Rounded Corners 15">
            <a:extLst>
              <a:ext uri="{FF2B5EF4-FFF2-40B4-BE49-F238E27FC236}">
                <a16:creationId xmlns:a16="http://schemas.microsoft.com/office/drawing/2014/main" id="{C327305B-568F-476B-A910-5C54A83F29C0}"/>
              </a:ext>
            </a:extLst>
          </p:cNvPr>
          <p:cNvSpPr/>
          <p:nvPr/>
        </p:nvSpPr>
        <p:spPr>
          <a:xfrm>
            <a:off x="538233" y="4567510"/>
            <a:ext cx="3094307" cy="1646605"/>
          </a:xfrm>
          <a:prstGeom prst="roundRect">
            <a:avLst/>
          </a:prstGeom>
          <a:blipFill dpi="0" rotWithShape="1">
            <a:blip r:embed="rId8" cstate="hqprint">
              <a:extLst>
                <a:ext uri="{28A0092B-C50C-407E-A947-70E740481C1C}">
                  <a14:useLocalDpi xmlns:a14="http://schemas.microsoft.com/office/drawing/2010/main" val="0"/>
                </a:ext>
              </a:extLst>
            </a:blip>
            <a:srcRect/>
            <a:stretch>
              <a:fillRect/>
            </a:stretch>
          </a:bli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1630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67EEE4-6354-4F1C-9484-951F0EB92F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0E5A83F9-E6B8-40BD-9C0D-9A6F156507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31663F">
              <a:alpha val="85000"/>
            </a:srgbClr>
          </a:solidFill>
          <a:ln>
            <a:noFill/>
          </a:ln>
          <a:effectLst/>
        </p:spPr>
        <p:style>
          <a:lnRef idx="1">
            <a:schemeClr val="accent1"/>
          </a:lnRef>
          <a:fillRef idx="3">
            <a:schemeClr val="accent1"/>
          </a:fillRef>
          <a:effectRef idx="2">
            <a:schemeClr val="accent1"/>
          </a:effectRef>
          <a:fontRef idx="minor">
            <a:schemeClr val="lt1"/>
          </a:fontRef>
        </p:style>
      </p:sp>
      <p:sp>
        <p:nvSpPr>
          <p:cNvPr id="19" name="Right Triangle 18">
            <a:extLst>
              <a:ext uri="{FF2B5EF4-FFF2-40B4-BE49-F238E27FC236}">
                <a16:creationId xmlns:a16="http://schemas.microsoft.com/office/drawing/2014/main" id="{B94BFF4F-E457-48E1-8331-8324223EE97F}"/>
              </a:ext>
            </a:extLst>
          </p:cNvPr>
          <p:cNvSpPr/>
          <p:nvPr/>
        </p:nvSpPr>
        <p:spPr>
          <a:xfrm flipH="1">
            <a:off x="10531222" y="4120444"/>
            <a:ext cx="1678868" cy="2737556"/>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Right Triangle 19">
            <a:extLst>
              <a:ext uri="{FF2B5EF4-FFF2-40B4-BE49-F238E27FC236}">
                <a16:creationId xmlns:a16="http://schemas.microsoft.com/office/drawing/2014/main" id="{A14D87BC-BDD5-405A-B2ED-2F805CAE5800}"/>
              </a:ext>
            </a:extLst>
          </p:cNvPr>
          <p:cNvSpPr/>
          <p:nvPr/>
        </p:nvSpPr>
        <p:spPr>
          <a:xfrm rot="10800000">
            <a:off x="10462140" y="0"/>
            <a:ext cx="1747949" cy="412044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6" name="Google Shape;270;p20">
            <a:extLst>
              <a:ext uri="{FF2B5EF4-FFF2-40B4-BE49-F238E27FC236}">
                <a16:creationId xmlns:a16="http://schemas.microsoft.com/office/drawing/2014/main" id="{6BF08ED5-138E-4978-87D4-82BF1A754288}"/>
              </a:ext>
            </a:extLst>
          </p:cNvPr>
          <p:cNvSpPr/>
          <p:nvPr/>
        </p:nvSpPr>
        <p:spPr>
          <a:xfrm>
            <a:off x="7059995" y="2664694"/>
            <a:ext cx="380944" cy="373977"/>
          </a:xfrm>
          <a:custGeom>
            <a:avLst/>
            <a:gdLst/>
            <a:ahLst/>
            <a:cxnLst/>
            <a:rect l="l" t="t" r="r" b="b"/>
            <a:pathLst>
              <a:path w="5688" h="5687" extrusionOk="0">
                <a:moveTo>
                  <a:pt x="2844" y="0"/>
                </a:moveTo>
                <a:cubicBezTo>
                  <a:pt x="1273" y="0"/>
                  <a:pt x="0" y="1273"/>
                  <a:pt x="0" y="2843"/>
                </a:cubicBezTo>
                <a:cubicBezTo>
                  <a:pt x="0" y="4413"/>
                  <a:pt x="1273" y="5687"/>
                  <a:pt x="2844" y="5687"/>
                </a:cubicBezTo>
                <a:cubicBezTo>
                  <a:pt x="4414" y="5687"/>
                  <a:pt x="5687" y="4413"/>
                  <a:pt x="5687" y="2843"/>
                </a:cubicBezTo>
                <a:cubicBezTo>
                  <a:pt x="5687" y="1273"/>
                  <a:pt x="4414" y="0"/>
                  <a:pt x="284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rebuchet MS"/>
              <a:ea typeface="+mn-ea"/>
              <a:cs typeface="+mn-cs"/>
            </a:endParaRPr>
          </a:p>
        </p:txBody>
      </p:sp>
      <p:sp>
        <p:nvSpPr>
          <p:cNvPr id="7" name="Rectangle: Diagonal Corners Snipped 6">
            <a:extLst>
              <a:ext uri="{FF2B5EF4-FFF2-40B4-BE49-F238E27FC236}">
                <a16:creationId xmlns:a16="http://schemas.microsoft.com/office/drawing/2014/main" id="{DF5B87B6-C9D0-4A80-B69F-393E58A35B25}"/>
              </a:ext>
            </a:extLst>
          </p:cNvPr>
          <p:cNvSpPr/>
          <p:nvPr/>
        </p:nvSpPr>
        <p:spPr>
          <a:xfrm>
            <a:off x="4241319" y="2341187"/>
            <a:ext cx="6630335" cy="4315867"/>
          </a:xfrm>
          <a:prstGeom prst="snip2DiagRect">
            <a:avLst/>
          </a:prstGeom>
          <a:solidFill>
            <a:srgbClr val="F8FCF2"/>
          </a:solidFill>
          <a:ln w="19050">
            <a:solidFill>
              <a:schemeClr val="accent6">
                <a:lumMod val="75000"/>
              </a:schemeClr>
            </a:solidFill>
          </a:ln>
        </p:spPr>
        <p:txBody>
          <a:bodyPr wrap="square" tIns="0" bIns="0">
            <a:spAutoFit/>
          </a:bodyPr>
          <a:lstStyle/>
          <a:p>
            <a:r>
              <a:rPr lang="en-US" sz="2000">
                <a:solidFill>
                  <a:schemeClr val="tx1">
                    <a:lumMod val="75000"/>
                    <a:lumOff val="25000"/>
                  </a:schemeClr>
                </a:solidFill>
                <a:latin typeface="Avenir Next LT Pro" panose="020B0504020202020204" pitchFamily="34" charset="0"/>
              </a:rPr>
              <a:t>A child may not be placed in a QRTP for more than: </a:t>
            </a:r>
          </a:p>
          <a:p>
            <a:pPr marL="742950" lvl="1" indent="-285750">
              <a:buFont typeface="Wingdings" panose="05000000000000000000" pitchFamily="2" charset="2"/>
              <a:buChar char="§"/>
            </a:pPr>
            <a:r>
              <a:rPr lang="en-US" sz="2000">
                <a:solidFill>
                  <a:schemeClr val="tx1">
                    <a:lumMod val="75000"/>
                    <a:lumOff val="25000"/>
                  </a:schemeClr>
                </a:solidFill>
                <a:latin typeface="Avenir Next LT Pro" panose="020B0504020202020204" pitchFamily="34" charset="0"/>
              </a:rPr>
              <a:t>12 consecutive months, or</a:t>
            </a:r>
          </a:p>
          <a:p>
            <a:pPr marL="742950" lvl="1" indent="-285750">
              <a:buFont typeface="Wingdings" panose="05000000000000000000" pitchFamily="2" charset="2"/>
              <a:buChar char="§"/>
            </a:pPr>
            <a:r>
              <a:rPr lang="en-US" sz="2000">
                <a:solidFill>
                  <a:schemeClr val="tx1">
                    <a:lumMod val="75000"/>
                    <a:lumOff val="25000"/>
                  </a:schemeClr>
                </a:solidFill>
                <a:latin typeface="Avenir Next LT Pro" panose="020B0504020202020204" pitchFamily="34" charset="0"/>
              </a:rPr>
              <a:t>18 nonconsecutive months, or </a:t>
            </a:r>
          </a:p>
          <a:p>
            <a:pPr marL="742950" lvl="1" indent="-285750">
              <a:buFont typeface="Wingdings" panose="05000000000000000000" pitchFamily="2" charset="2"/>
              <a:buChar char="§"/>
            </a:pPr>
            <a:r>
              <a:rPr lang="en-US" sz="2000">
                <a:solidFill>
                  <a:schemeClr val="tx1">
                    <a:lumMod val="75000"/>
                    <a:lumOff val="25000"/>
                  </a:schemeClr>
                </a:solidFill>
                <a:latin typeface="Avenir Next LT Pro" panose="020B0504020202020204" pitchFamily="34" charset="0"/>
              </a:rPr>
              <a:t>6 consecutive or non-consecutive months (under the age of 13)</a:t>
            </a:r>
          </a:p>
          <a:p>
            <a:pPr marL="742950" lvl="1" indent="-285750">
              <a:buFont typeface="Wingdings" panose="05000000000000000000" pitchFamily="2" charset="2"/>
              <a:buChar char="§"/>
            </a:pPr>
            <a:endParaRPr lang="en-US" sz="2000">
              <a:solidFill>
                <a:schemeClr val="tx1">
                  <a:lumMod val="75000"/>
                  <a:lumOff val="25000"/>
                </a:schemeClr>
              </a:solidFill>
              <a:latin typeface="Avenir Next LT Pro" panose="020B0504020202020204" pitchFamily="34" charset="0"/>
            </a:endParaRPr>
          </a:p>
          <a:p>
            <a:pPr algn="ctr"/>
            <a:r>
              <a:rPr lang="en-US" sz="2000" b="1">
                <a:solidFill>
                  <a:schemeClr val="tx1">
                    <a:lumMod val="75000"/>
                    <a:lumOff val="25000"/>
                  </a:schemeClr>
                </a:solidFill>
                <a:latin typeface="+mj-lt"/>
              </a:rPr>
              <a:t>Approval of the RMD or designee to exceed timeframes &amp; SAMH clinical team</a:t>
            </a:r>
          </a:p>
          <a:p>
            <a:pPr algn="ctr"/>
            <a:endParaRPr lang="en-US" sz="2000" b="1">
              <a:solidFill>
                <a:schemeClr val="tx1">
                  <a:lumMod val="75000"/>
                  <a:lumOff val="25000"/>
                </a:schemeClr>
              </a:solidFill>
              <a:latin typeface="+mj-lt"/>
            </a:endParaRPr>
          </a:p>
          <a:p>
            <a:pPr algn="ctr"/>
            <a:r>
              <a:rPr lang="en-US" sz="1600" b="1">
                <a:solidFill>
                  <a:schemeClr val="tx1">
                    <a:lumMod val="75000"/>
                    <a:lumOff val="25000"/>
                  </a:schemeClr>
                </a:solidFill>
                <a:latin typeface="+mj-lt"/>
              </a:rPr>
              <a:t>The Department shall provide a determination within seven (7) business days of the extension request</a:t>
            </a:r>
          </a:p>
        </p:txBody>
      </p:sp>
      <p:sp>
        <p:nvSpPr>
          <p:cNvPr id="9" name="TextBox 8">
            <a:extLst>
              <a:ext uri="{FF2B5EF4-FFF2-40B4-BE49-F238E27FC236}">
                <a16:creationId xmlns:a16="http://schemas.microsoft.com/office/drawing/2014/main" id="{B2E73ED1-FFF9-48FC-BA8C-A658C5A5396D}"/>
              </a:ext>
            </a:extLst>
          </p:cNvPr>
          <p:cNvSpPr txBox="1"/>
          <p:nvPr/>
        </p:nvSpPr>
        <p:spPr>
          <a:xfrm>
            <a:off x="4241319" y="1719576"/>
            <a:ext cx="5545929" cy="584775"/>
          </a:xfrm>
          <a:prstGeom prst="rect">
            <a:avLst/>
          </a:prstGeom>
          <a:noFill/>
        </p:spPr>
        <p:txBody>
          <a:bodyPr wrap="square">
            <a:spAutoFit/>
          </a:bodyPr>
          <a:lstStyle/>
          <a:p>
            <a:r>
              <a:rPr lang="en-US" sz="3200" b="1">
                <a:solidFill>
                  <a:schemeClr val="accent6">
                    <a:lumMod val="50000"/>
                  </a:schemeClr>
                </a:solidFill>
                <a:latin typeface="+mj-lt"/>
              </a:rPr>
              <a:t>Continuing Placement</a:t>
            </a:r>
          </a:p>
        </p:txBody>
      </p:sp>
      <p:sp>
        <p:nvSpPr>
          <p:cNvPr id="10" name="Rectangle: Diagonal Corners Snipped 9">
            <a:extLst>
              <a:ext uri="{FF2B5EF4-FFF2-40B4-BE49-F238E27FC236}">
                <a16:creationId xmlns:a16="http://schemas.microsoft.com/office/drawing/2014/main" id="{ADBFDF92-441F-4F8B-B014-EF2097968C93}"/>
              </a:ext>
            </a:extLst>
          </p:cNvPr>
          <p:cNvSpPr/>
          <p:nvPr/>
        </p:nvSpPr>
        <p:spPr>
          <a:xfrm>
            <a:off x="825992" y="1832223"/>
            <a:ext cx="3125303" cy="3005218"/>
          </a:xfrm>
          <a:prstGeom prst="snip2DiagRect">
            <a:avLst>
              <a:gd name="adj1" fmla="val 0"/>
              <a:gd name="adj2" fmla="val 16667"/>
            </a:avLst>
          </a:prstGeom>
          <a:blipFill>
            <a:blip r:embed="rId3"/>
            <a:stretch>
              <a:fillRect/>
            </a:stretch>
          </a:bli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1530700-DB60-4F16-BE27-F0F18E8AC97A}"/>
              </a:ext>
            </a:extLst>
          </p:cNvPr>
          <p:cNvSpPr txBox="1"/>
          <p:nvPr/>
        </p:nvSpPr>
        <p:spPr>
          <a:xfrm>
            <a:off x="0" y="-48325"/>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Tree>
    <p:extLst>
      <p:ext uri="{BB962C8B-B14F-4D97-AF65-F5344CB8AC3E}">
        <p14:creationId xmlns:p14="http://schemas.microsoft.com/office/powerpoint/2010/main" val="1369603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67EEE4-6354-4F1C-9484-951F0EB92F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0E5A83F9-E6B8-40BD-9C0D-9A6F156507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31663F">
              <a:alpha val="85000"/>
            </a:srgbClr>
          </a:solidFill>
          <a:ln>
            <a:noFill/>
          </a:ln>
          <a:effectLst/>
        </p:spPr>
        <p:style>
          <a:lnRef idx="1">
            <a:schemeClr val="accent1"/>
          </a:lnRef>
          <a:fillRef idx="3">
            <a:schemeClr val="accent1"/>
          </a:fillRef>
          <a:effectRef idx="2">
            <a:schemeClr val="accent1"/>
          </a:effectRef>
          <a:fontRef idx="minor">
            <a:schemeClr val="lt1"/>
          </a:fontRef>
        </p:style>
      </p:sp>
      <p:sp>
        <p:nvSpPr>
          <p:cNvPr id="19" name="Right Triangle 18">
            <a:extLst>
              <a:ext uri="{FF2B5EF4-FFF2-40B4-BE49-F238E27FC236}">
                <a16:creationId xmlns:a16="http://schemas.microsoft.com/office/drawing/2014/main" id="{B94BFF4F-E457-48E1-8331-8324223EE97F}"/>
              </a:ext>
            </a:extLst>
          </p:cNvPr>
          <p:cNvSpPr/>
          <p:nvPr/>
        </p:nvSpPr>
        <p:spPr>
          <a:xfrm flipH="1">
            <a:off x="10531222" y="4120444"/>
            <a:ext cx="1678868" cy="2737556"/>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Right Triangle 19">
            <a:extLst>
              <a:ext uri="{FF2B5EF4-FFF2-40B4-BE49-F238E27FC236}">
                <a16:creationId xmlns:a16="http://schemas.microsoft.com/office/drawing/2014/main" id="{A14D87BC-BDD5-405A-B2ED-2F805CAE5800}"/>
              </a:ext>
            </a:extLst>
          </p:cNvPr>
          <p:cNvSpPr/>
          <p:nvPr/>
        </p:nvSpPr>
        <p:spPr>
          <a:xfrm rot="10800000">
            <a:off x="10462140" y="0"/>
            <a:ext cx="1747949" cy="412044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6" name="Google Shape;270;p20">
            <a:extLst>
              <a:ext uri="{FF2B5EF4-FFF2-40B4-BE49-F238E27FC236}">
                <a16:creationId xmlns:a16="http://schemas.microsoft.com/office/drawing/2014/main" id="{6BF08ED5-138E-4978-87D4-82BF1A754288}"/>
              </a:ext>
            </a:extLst>
          </p:cNvPr>
          <p:cNvSpPr/>
          <p:nvPr/>
        </p:nvSpPr>
        <p:spPr>
          <a:xfrm>
            <a:off x="7059995" y="2664694"/>
            <a:ext cx="380944" cy="373977"/>
          </a:xfrm>
          <a:custGeom>
            <a:avLst/>
            <a:gdLst/>
            <a:ahLst/>
            <a:cxnLst/>
            <a:rect l="l" t="t" r="r" b="b"/>
            <a:pathLst>
              <a:path w="5688" h="5687" extrusionOk="0">
                <a:moveTo>
                  <a:pt x="2844" y="0"/>
                </a:moveTo>
                <a:cubicBezTo>
                  <a:pt x="1273" y="0"/>
                  <a:pt x="0" y="1273"/>
                  <a:pt x="0" y="2843"/>
                </a:cubicBezTo>
                <a:cubicBezTo>
                  <a:pt x="0" y="4413"/>
                  <a:pt x="1273" y="5687"/>
                  <a:pt x="2844" y="5687"/>
                </a:cubicBezTo>
                <a:cubicBezTo>
                  <a:pt x="4414" y="5687"/>
                  <a:pt x="5687" y="4413"/>
                  <a:pt x="5687" y="2843"/>
                </a:cubicBezTo>
                <a:cubicBezTo>
                  <a:pt x="5687" y="1273"/>
                  <a:pt x="4414" y="0"/>
                  <a:pt x="284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rebuchet MS"/>
              <a:ea typeface="+mn-ea"/>
              <a:cs typeface="+mn-cs"/>
            </a:endParaRPr>
          </a:p>
        </p:txBody>
      </p:sp>
      <p:sp>
        <p:nvSpPr>
          <p:cNvPr id="9" name="TextBox 8">
            <a:extLst>
              <a:ext uri="{FF2B5EF4-FFF2-40B4-BE49-F238E27FC236}">
                <a16:creationId xmlns:a16="http://schemas.microsoft.com/office/drawing/2014/main" id="{B2E73ED1-FFF9-48FC-BA8C-A658C5A5396D}"/>
              </a:ext>
            </a:extLst>
          </p:cNvPr>
          <p:cNvSpPr txBox="1"/>
          <p:nvPr/>
        </p:nvSpPr>
        <p:spPr>
          <a:xfrm>
            <a:off x="4253164" y="2077164"/>
            <a:ext cx="5354860" cy="584775"/>
          </a:xfrm>
          <a:prstGeom prst="rect">
            <a:avLst/>
          </a:prstGeom>
          <a:noFill/>
        </p:spPr>
        <p:txBody>
          <a:bodyPr wrap="square">
            <a:spAutoFit/>
          </a:bodyPr>
          <a:lstStyle/>
          <a:p>
            <a:r>
              <a:rPr lang="en-US" sz="3200" b="1">
                <a:solidFill>
                  <a:schemeClr val="accent6">
                    <a:lumMod val="50000"/>
                  </a:schemeClr>
                </a:solidFill>
                <a:latin typeface="+mj-lt"/>
              </a:rPr>
              <a:t>Continuing Placement</a:t>
            </a:r>
          </a:p>
        </p:txBody>
      </p:sp>
      <p:sp>
        <p:nvSpPr>
          <p:cNvPr id="11" name="Rectangle: Diagonal Corners Snipped 10">
            <a:extLst>
              <a:ext uri="{FF2B5EF4-FFF2-40B4-BE49-F238E27FC236}">
                <a16:creationId xmlns:a16="http://schemas.microsoft.com/office/drawing/2014/main" id="{6C43EF3D-F61C-4B0F-A24C-920480D2336A}"/>
              </a:ext>
            </a:extLst>
          </p:cNvPr>
          <p:cNvSpPr/>
          <p:nvPr/>
        </p:nvSpPr>
        <p:spPr>
          <a:xfrm>
            <a:off x="4119488" y="2829983"/>
            <a:ext cx="6703187" cy="2571155"/>
          </a:xfrm>
          <a:prstGeom prst="snip2DiagRect">
            <a:avLst/>
          </a:prstGeom>
          <a:solidFill>
            <a:srgbClr val="F8FCF2"/>
          </a:solidFill>
          <a:ln w="19050">
            <a:solidFill>
              <a:schemeClr val="accent6">
                <a:lumMod val="75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Elopement or Baker Act</a:t>
            </a:r>
          </a:p>
          <a:p>
            <a:pPr marL="742950" marR="0" lvl="1"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May be readmitted into the same or newly identified QRTP without an additional assessment </a:t>
            </a:r>
          </a:p>
          <a:p>
            <a:pPr marL="1200150" lvl="2" indent="-285750">
              <a:spcBef>
                <a:spcPts val="600"/>
              </a:spcBef>
              <a:buFont typeface="Wingdings" panose="05000000000000000000" pitchFamily="2" charset="2"/>
              <a:buChar char="§"/>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So long as the child </a:t>
            </a:r>
            <a:r>
              <a:rPr lang="en-US" sz="2000" dirty="0">
                <a:solidFill>
                  <a:prstClr val="black"/>
                </a:solidFill>
                <a:latin typeface="Avenir Next LT Pro" panose="020B0504020202020204" pitchFamily="34" charset="0"/>
              </a:rPr>
              <a:t>was</a:t>
            </a: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not discharged from the QRTP </a:t>
            </a:r>
          </a:p>
        </p:txBody>
      </p:sp>
      <p:sp>
        <p:nvSpPr>
          <p:cNvPr id="13" name="Rectangle: Diagonal Corners Snipped 12">
            <a:extLst>
              <a:ext uri="{FF2B5EF4-FFF2-40B4-BE49-F238E27FC236}">
                <a16:creationId xmlns:a16="http://schemas.microsoft.com/office/drawing/2014/main" id="{02AC5A85-A4E6-4DC1-B4CF-E239AC707DAD}"/>
              </a:ext>
            </a:extLst>
          </p:cNvPr>
          <p:cNvSpPr/>
          <p:nvPr/>
        </p:nvSpPr>
        <p:spPr>
          <a:xfrm>
            <a:off x="842597" y="2145782"/>
            <a:ext cx="3125303" cy="3005218"/>
          </a:xfrm>
          <a:prstGeom prst="snip2DiagRect">
            <a:avLst>
              <a:gd name="adj1" fmla="val 0"/>
              <a:gd name="adj2" fmla="val 16667"/>
            </a:avLst>
          </a:prstGeom>
          <a:blipFill>
            <a:blip r:embed="rId3">
              <a:extLst>
                <a:ext uri="{28A0092B-C50C-407E-A947-70E740481C1C}">
                  <a14:useLocalDpi xmlns:a14="http://schemas.microsoft.com/office/drawing/2010/main" val="0"/>
                </a:ext>
              </a:extLst>
            </a:blip>
            <a:stretch>
              <a:fillRect/>
            </a:stretch>
          </a:bli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F562A0C-51A7-4A6D-BA18-86274C55C06E}"/>
              </a:ext>
            </a:extLst>
          </p:cNvPr>
          <p:cNvSpPr txBox="1"/>
          <p:nvPr/>
        </p:nvSpPr>
        <p:spPr>
          <a:xfrm>
            <a:off x="21265" y="276054"/>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Tree>
    <p:extLst>
      <p:ext uri="{BB962C8B-B14F-4D97-AF65-F5344CB8AC3E}">
        <p14:creationId xmlns:p14="http://schemas.microsoft.com/office/powerpoint/2010/main" val="3835951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67EEE4-6354-4F1C-9484-951F0EB92F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0E5A83F9-E6B8-40BD-9C0D-9A6F156507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31663F">
              <a:alpha val="85000"/>
            </a:srgbClr>
          </a:solidFill>
          <a:ln>
            <a:noFill/>
          </a:ln>
          <a:effectLst/>
        </p:spPr>
        <p:style>
          <a:lnRef idx="1">
            <a:schemeClr val="accent1"/>
          </a:lnRef>
          <a:fillRef idx="3">
            <a:schemeClr val="accent1"/>
          </a:fillRef>
          <a:effectRef idx="2">
            <a:schemeClr val="accent1"/>
          </a:effectRef>
          <a:fontRef idx="minor">
            <a:schemeClr val="lt1"/>
          </a:fontRef>
        </p:style>
      </p:sp>
      <p:sp>
        <p:nvSpPr>
          <p:cNvPr id="19" name="Right Triangle 18">
            <a:extLst>
              <a:ext uri="{FF2B5EF4-FFF2-40B4-BE49-F238E27FC236}">
                <a16:creationId xmlns:a16="http://schemas.microsoft.com/office/drawing/2014/main" id="{B94BFF4F-E457-48E1-8331-8324223EE97F}"/>
              </a:ext>
            </a:extLst>
          </p:cNvPr>
          <p:cNvSpPr/>
          <p:nvPr/>
        </p:nvSpPr>
        <p:spPr>
          <a:xfrm flipH="1">
            <a:off x="10531222" y="4120444"/>
            <a:ext cx="1678868" cy="2737556"/>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Right Triangle 19">
            <a:extLst>
              <a:ext uri="{FF2B5EF4-FFF2-40B4-BE49-F238E27FC236}">
                <a16:creationId xmlns:a16="http://schemas.microsoft.com/office/drawing/2014/main" id="{A14D87BC-BDD5-405A-B2ED-2F805CAE5800}"/>
              </a:ext>
            </a:extLst>
          </p:cNvPr>
          <p:cNvSpPr/>
          <p:nvPr/>
        </p:nvSpPr>
        <p:spPr>
          <a:xfrm rot="10800000">
            <a:off x="10462140" y="0"/>
            <a:ext cx="1747949" cy="412044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6" name="Google Shape;270;p20">
            <a:extLst>
              <a:ext uri="{FF2B5EF4-FFF2-40B4-BE49-F238E27FC236}">
                <a16:creationId xmlns:a16="http://schemas.microsoft.com/office/drawing/2014/main" id="{6BF08ED5-138E-4978-87D4-82BF1A754288}"/>
              </a:ext>
            </a:extLst>
          </p:cNvPr>
          <p:cNvSpPr/>
          <p:nvPr/>
        </p:nvSpPr>
        <p:spPr>
          <a:xfrm>
            <a:off x="7059995" y="2664694"/>
            <a:ext cx="380944" cy="373977"/>
          </a:xfrm>
          <a:custGeom>
            <a:avLst/>
            <a:gdLst/>
            <a:ahLst/>
            <a:cxnLst/>
            <a:rect l="l" t="t" r="r" b="b"/>
            <a:pathLst>
              <a:path w="5688" h="5687" extrusionOk="0">
                <a:moveTo>
                  <a:pt x="2844" y="0"/>
                </a:moveTo>
                <a:cubicBezTo>
                  <a:pt x="1273" y="0"/>
                  <a:pt x="0" y="1273"/>
                  <a:pt x="0" y="2843"/>
                </a:cubicBezTo>
                <a:cubicBezTo>
                  <a:pt x="0" y="4413"/>
                  <a:pt x="1273" y="5687"/>
                  <a:pt x="2844" y="5687"/>
                </a:cubicBezTo>
                <a:cubicBezTo>
                  <a:pt x="4414" y="5687"/>
                  <a:pt x="5687" y="4413"/>
                  <a:pt x="5687" y="2843"/>
                </a:cubicBezTo>
                <a:cubicBezTo>
                  <a:pt x="5687" y="1273"/>
                  <a:pt x="4414" y="0"/>
                  <a:pt x="284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rebuchet MS"/>
              <a:ea typeface="+mn-ea"/>
              <a:cs typeface="+mn-cs"/>
            </a:endParaRPr>
          </a:p>
        </p:txBody>
      </p:sp>
      <p:sp>
        <p:nvSpPr>
          <p:cNvPr id="9" name="TextBox 8">
            <a:extLst>
              <a:ext uri="{FF2B5EF4-FFF2-40B4-BE49-F238E27FC236}">
                <a16:creationId xmlns:a16="http://schemas.microsoft.com/office/drawing/2014/main" id="{B2E73ED1-FFF9-48FC-BA8C-A658C5A5396D}"/>
              </a:ext>
            </a:extLst>
          </p:cNvPr>
          <p:cNvSpPr txBox="1"/>
          <p:nvPr/>
        </p:nvSpPr>
        <p:spPr>
          <a:xfrm>
            <a:off x="4253164" y="2077164"/>
            <a:ext cx="4986370" cy="584775"/>
          </a:xfrm>
          <a:prstGeom prst="rect">
            <a:avLst/>
          </a:prstGeom>
          <a:noFill/>
        </p:spPr>
        <p:txBody>
          <a:bodyPr wrap="square">
            <a:spAutoFit/>
          </a:bodyPr>
          <a:lstStyle/>
          <a:p>
            <a:r>
              <a:rPr lang="en-US" sz="3200" b="1">
                <a:solidFill>
                  <a:schemeClr val="accent6">
                    <a:lumMod val="50000"/>
                  </a:schemeClr>
                </a:solidFill>
                <a:latin typeface="+mj-lt"/>
              </a:rPr>
              <a:t>Continuing Placement</a:t>
            </a:r>
          </a:p>
        </p:txBody>
      </p:sp>
      <p:sp>
        <p:nvSpPr>
          <p:cNvPr id="16" name="Rectangle: Diagonal Corners Snipped 15">
            <a:extLst>
              <a:ext uri="{FF2B5EF4-FFF2-40B4-BE49-F238E27FC236}">
                <a16:creationId xmlns:a16="http://schemas.microsoft.com/office/drawing/2014/main" id="{E2864345-6E7C-412C-AA6A-37978356EF19}"/>
              </a:ext>
            </a:extLst>
          </p:cNvPr>
          <p:cNvSpPr/>
          <p:nvPr/>
        </p:nvSpPr>
        <p:spPr>
          <a:xfrm>
            <a:off x="4063615" y="2800180"/>
            <a:ext cx="6129626" cy="3305770"/>
          </a:xfrm>
          <a:prstGeom prst="snip2DiagRect">
            <a:avLst/>
          </a:prstGeom>
          <a:solidFill>
            <a:srgbClr val="F8FCF2"/>
          </a:solidFill>
          <a:ln w="19050">
            <a:solidFill>
              <a:schemeClr val="accent6">
                <a:lumMod val="75000"/>
              </a:schemeClr>
            </a:solidFill>
          </a:ln>
        </p:spPr>
        <p:txBody>
          <a:bodyPr wrap="square">
            <a:spAutoFit/>
          </a:bodyPr>
          <a:lstStyle/>
          <a:p>
            <a:r>
              <a:rPr lang="en-US" b="1">
                <a:latin typeface="Avenir Next LT Pro" panose="020B0504020202020204" pitchFamily="34" charset="0"/>
              </a:rPr>
              <a:t>Transfer from one QRTP to another </a:t>
            </a:r>
          </a:p>
          <a:p>
            <a:pPr marL="742950" lvl="1" indent="-285750">
              <a:spcBef>
                <a:spcPts val="600"/>
              </a:spcBef>
              <a:buFont typeface="Wingdings" panose="05000000000000000000" pitchFamily="2" charset="2"/>
              <a:buChar char="§"/>
            </a:pPr>
            <a:r>
              <a:rPr lang="en-US">
                <a:latin typeface="Avenir Next LT Pro" panose="020B0504020202020204" pitchFamily="34" charset="0"/>
              </a:rPr>
              <a:t>New assessment is not required</a:t>
            </a:r>
          </a:p>
          <a:p>
            <a:pPr marL="742950" lvl="1" indent="-285750">
              <a:spcBef>
                <a:spcPts val="600"/>
              </a:spcBef>
              <a:buFont typeface="Wingdings" panose="05000000000000000000" pitchFamily="2" charset="2"/>
              <a:buChar char="§"/>
            </a:pPr>
            <a:r>
              <a:rPr lang="en-US">
                <a:latin typeface="Avenir Next LT Pro" panose="020B0504020202020204" pitchFamily="34" charset="0"/>
              </a:rPr>
              <a:t>Must not be a lapse in placement</a:t>
            </a:r>
          </a:p>
          <a:p>
            <a:pPr marL="742950" lvl="1" indent="-285750">
              <a:spcBef>
                <a:spcPts val="600"/>
              </a:spcBef>
              <a:buFont typeface="Wingdings" panose="05000000000000000000" pitchFamily="2" charset="2"/>
              <a:buChar char="§"/>
            </a:pPr>
            <a:r>
              <a:rPr lang="en-US">
                <a:latin typeface="Avenir Next LT Pro" panose="020B0504020202020204" pitchFamily="34" charset="0"/>
              </a:rPr>
              <a:t>CBC must coordinate an MDT </a:t>
            </a:r>
          </a:p>
          <a:p>
            <a:pPr marL="1200150" lvl="2" indent="-285750">
              <a:spcBef>
                <a:spcPts val="600"/>
              </a:spcBef>
              <a:buFont typeface="Courier New" panose="02070309020205020404" pitchFamily="49" charset="0"/>
              <a:buChar char="o"/>
            </a:pPr>
            <a:r>
              <a:rPr lang="en-US">
                <a:latin typeface="Avenir Next LT Pro" panose="020B0504020202020204" pitchFamily="34" charset="0"/>
              </a:rPr>
              <a:t>Both QRTP providers must participate</a:t>
            </a:r>
          </a:p>
          <a:p>
            <a:pPr marL="1200150" lvl="2" indent="-285750">
              <a:spcBef>
                <a:spcPts val="600"/>
              </a:spcBef>
              <a:buFont typeface="Courier New" panose="02070309020205020404" pitchFamily="49" charset="0"/>
              <a:buChar char="o"/>
            </a:pPr>
            <a:r>
              <a:rPr lang="en-US">
                <a:latin typeface="Avenir Next LT Pro" panose="020B0504020202020204" pitchFamily="34" charset="0"/>
              </a:rPr>
              <a:t>Discuss the child’s identified needs </a:t>
            </a:r>
          </a:p>
          <a:p>
            <a:pPr marL="1200150" lvl="2" indent="-285750">
              <a:spcBef>
                <a:spcPts val="600"/>
              </a:spcBef>
              <a:buFont typeface="Courier New" panose="02070309020205020404" pitchFamily="49" charset="0"/>
              <a:buChar char="o"/>
            </a:pPr>
            <a:r>
              <a:rPr lang="en-US">
                <a:latin typeface="Avenir Next LT Pro" panose="020B0504020202020204" pitchFamily="34" charset="0"/>
              </a:rPr>
              <a:t>Sharing of records to allow for adequate continuation of services and treatment. </a:t>
            </a:r>
          </a:p>
        </p:txBody>
      </p:sp>
      <p:sp>
        <p:nvSpPr>
          <p:cNvPr id="18" name="Rectangle: Diagonal Corners Snipped 17">
            <a:extLst>
              <a:ext uri="{FF2B5EF4-FFF2-40B4-BE49-F238E27FC236}">
                <a16:creationId xmlns:a16="http://schemas.microsoft.com/office/drawing/2014/main" id="{3B27894D-9D7D-45F0-B224-25B1C96D9730}"/>
              </a:ext>
            </a:extLst>
          </p:cNvPr>
          <p:cNvSpPr/>
          <p:nvPr/>
        </p:nvSpPr>
        <p:spPr>
          <a:xfrm>
            <a:off x="738495" y="2347595"/>
            <a:ext cx="3125303" cy="2364155"/>
          </a:xfrm>
          <a:prstGeom prst="snip2DiagRect">
            <a:avLst>
              <a:gd name="adj1" fmla="val 0"/>
              <a:gd name="adj2" fmla="val 16667"/>
            </a:avLst>
          </a:prstGeom>
          <a:blipFill>
            <a:blip r:embed="rId3">
              <a:extLst>
                <a:ext uri="{28A0092B-C50C-407E-A947-70E740481C1C}">
                  <a14:useLocalDpi xmlns:a14="http://schemas.microsoft.com/office/drawing/2010/main" val="0"/>
                </a:ext>
              </a:extLst>
            </a:blip>
            <a:stretch>
              <a:fillRect/>
            </a:stretch>
          </a:bli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7F48FC1-1C79-448E-915C-B73EE23675D8}"/>
              </a:ext>
            </a:extLst>
          </p:cNvPr>
          <p:cNvSpPr txBox="1"/>
          <p:nvPr/>
        </p:nvSpPr>
        <p:spPr>
          <a:xfrm>
            <a:off x="0" y="131854"/>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Tree>
    <p:extLst>
      <p:ext uri="{BB962C8B-B14F-4D97-AF65-F5344CB8AC3E}">
        <p14:creationId xmlns:p14="http://schemas.microsoft.com/office/powerpoint/2010/main" val="39764389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FF8E1919-D288-42E8-8823-F661ACD4DF94}"/>
              </a:ext>
            </a:extLst>
          </p:cNvPr>
          <p:cNvSpPr/>
          <p:nvPr/>
        </p:nvSpPr>
        <p:spPr>
          <a:xfrm>
            <a:off x="3368842" y="1106905"/>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D0B138-DC77-4B08-82B2-6C8BA8B6CC70}"/>
              </a:ext>
            </a:extLst>
          </p:cNvPr>
          <p:cNvSpPr>
            <a:spLocks noGrp="1"/>
          </p:cNvSpPr>
          <p:nvPr>
            <p:ph type="title"/>
          </p:nvPr>
        </p:nvSpPr>
        <p:spPr>
          <a:xfrm>
            <a:off x="-14734" y="-4125"/>
            <a:ext cx="12206734" cy="1482530"/>
          </a:xfrm>
        </p:spPr>
        <p:txBody>
          <a:bodyPr anchor="ctr">
            <a:normAutofit/>
          </a:bodyPr>
          <a:lstStyle/>
          <a:p>
            <a:pPr algn="ctr"/>
            <a:r>
              <a:rPr lang="en-US" sz="54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SemiBold" panose="00000700000000000000" pitchFamily="2" charset="0"/>
              </a:rPr>
              <a:t>Case Plan and Judicial Review</a:t>
            </a:r>
            <a:endParaRPr lang="en-US" sz="5400"/>
          </a:p>
        </p:txBody>
      </p:sp>
      <p:sp>
        <p:nvSpPr>
          <p:cNvPr id="77" name="TextBox 76">
            <a:extLst>
              <a:ext uri="{FF2B5EF4-FFF2-40B4-BE49-F238E27FC236}">
                <a16:creationId xmlns:a16="http://schemas.microsoft.com/office/drawing/2014/main" id="{C1F8F7CF-3D94-44C0-9ABB-54D0C98FE262}"/>
              </a:ext>
            </a:extLst>
          </p:cNvPr>
          <p:cNvSpPr txBox="1"/>
          <p:nvPr/>
        </p:nvSpPr>
        <p:spPr>
          <a:xfrm>
            <a:off x="1325302" y="1333972"/>
            <a:ext cx="9350879" cy="400110"/>
          </a:xfrm>
          <a:prstGeom prst="rect">
            <a:avLst/>
          </a:prstGeom>
          <a:noFill/>
        </p:spPr>
        <p:txBody>
          <a:bodyPr wrap="square">
            <a:spAutoFit/>
          </a:bodyPr>
          <a:lstStyle/>
          <a:p>
            <a:pPr fontAlgn="base" hangingPunct="0"/>
            <a:r>
              <a:rPr lang="en-US" sz="2000" b="1"/>
              <a:t>When a child is placed in a QRTP, the case plan must include the following</a:t>
            </a:r>
            <a:r>
              <a:rPr lang="en-US" sz="2000"/>
              <a:t>:</a:t>
            </a:r>
          </a:p>
        </p:txBody>
      </p:sp>
      <p:grpSp>
        <p:nvGrpSpPr>
          <p:cNvPr id="151" name="Google Shape;80;p16">
            <a:extLst>
              <a:ext uri="{FF2B5EF4-FFF2-40B4-BE49-F238E27FC236}">
                <a16:creationId xmlns:a16="http://schemas.microsoft.com/office/drawing/2014/main" id="{685E71C9-CC70-4D7D-A85E-FC6C04B7A279}"/>
              </a:ext>
            </a:extLst>
          </p:cNvPr>
          <p:cNvGrpSpPr/>
          <p:nvPr/>
        </p:nvGrpSpPr>
        <p:grpSpPr>
          <a:xfrm>
            <a:off x="711464" y="1767312"/>
            <a:ext cx="10892642" cy="4726686"/>
            <a:chOff x="-360295" y="795297"/>
            <a:chExt cx="10892642" cy="4726686"/>
          </a:xfrm>
        </p:grpSpPr>
        <p:grpSp>
          <p:nvGrpSpPr>
            <p:cNvPr id="152" name="Google Shape;81;p16">
              <a:extLst>
                <a:ext uri="{FF2B5EF4-FFF2-40B4-BE49-F238E27FC236}">
                  <a16:creationId xmlns:a16="http://schemas.microsoft.com/office/drawing/2014/main" id="{4D500A0D-1514-4E4F-979E-5CE3B444D5D9}"/>
                </a:ext>
              </a:extLst>
            </p:cNvPr>
            <p:cNvGrpSpPr/>
            <p:nvPr/>
          </p:nvGrpSpPr>
          <p:grpSpPr>
            <a:xfrm>
              <a:off x="-360295" y="2127600"/>
              <a:ext cx="4452508" cy="1507450"/>
              <a:chOff x="-360295" y="2127600"/>
              <a:chExt cx="4452508" cy="1507450"/>
            </a:xfrm>
          </p:grpSpPr>
          <p:sp>
            <p:nvSpPr>
              <p:cNvPr id="222" name="Google Shape;82;p16">
                <a:extLst>
                  <a:ext uri="{FF2B5EF4-FFF2-40B4-BE49-F238E27FC236}">
                    <a16:creationId xmlns:a16="http://schemas.microsoft.com/office/drawing/2014/main" id="{24DAAF88-9978-4FAD-9FFF-50C5073571FA}"/>
                  </a:ext>
                </a:extLst>
              </p:cNvPr>
              <p:cNvSpPr/>
              <p:nvPr/>
            </p:nvSpPr>
            <p:spPr>
              <a:xfrm>
                <a:off x="3028913" y="2127600"/>
                <a:ext cx="1063300" cy="1507450"/>
              </a:xfrm>
              <a:custGeom>
                <a:avLst/>
                <a:gdLst/>
                <a:ahLst/>
                <a:cxnLst/>
                <a:rect l="l" t="t" r="r" b="b"/>
                <a:pathLst>
                  <a:path w="42532" h="60298" extrusionOk="0">
                    <a:moveTo>
                      <a:pt x="32778" y="45983"/>
                    </a:moveTo>
                    <a:lnTo>
                      <a:pt x="42532" y="40346"/>
                    </a:lnTo>
                    <a:cubicBezTo>
                      <a:pt x="39080" y="34013"/>
                      <a:pt x="38985" y="26349"/>
                      <a:pt x="42278" y="19920"/>
                    </a:cubicBezTo>
                    <a:lnTo>
                      <a:pt x="34203" y="15296"/>
                    </a:lnTo>
                    <a:cubicBezTo>
                      <a:pt x="32873" y="19255"/>
                      <a:pt x="28407" y="21218"/>
                      <a:pt x="24607" y="19508"/>
                    </a:cubicBezTo>
                    <a:cubicBezTo>
                      <a:pt x="20775" y="17766"/>
                      <a:pt x="19287" y="13143"/>
                      <a:pt x="21377" y="9533"/>
                    </a:cubicBezTo>
                    <a:cubicBezTo>
                      <a:pt x="21630" y="9089"/>
                      <a:pt x="21915" y="8709"/>
                      <a:pt x="22232" y="8361"/>
                    </a:cubicBezTo>
                    <a:lnTo>
                      <a:pt x="7727" y="0"/>
                    </a:lnTo>
                    <a:lnTo>
                      <a:pt x="4529" y="5637"/>
                    </a:lnTo>
                    <a:lnTo>
                      <a:pt x="12700" y="11686"/>
                    </a:lnTo>
                    <a:cubicBezTo>
                      <a:pt x="11528" y="14853"/>
                      <a:pt x="10673" y="18146"/>
                      <a:pt x="10134" y="21503"/>
                    </a:cubicBezTo>
                    <a:lnTo>
                      <a:pt x="0" y="22707"/>
                    </a:lnTo>
                    <a:lnTo>
                      <a:pt x="0" y="37053"/>
                    </a:lnTo>
                    <a:lnTo>
                      <a:pt x="10134" y="38288"/>
                    </a:lnTo>
                    <a:cubicBezTo>
                      <a:pt x="10673" y="41613"/>
                      <a:pt x="11528" y="44907"/>
                      <a:pt x="12700" y="48105"/>
                    </a:cubicBezTo>
                    <a:lnTo>
                      <a:pt x="4529" y="54154"/>
                    </a:lnTo>
                    <a:lnTo>
                      <a:pt x="8013" y="60298"/>
                    </a:lnTo>
                    <a:lnTo>
                      <a:pt x="24227" y="50924"/>
                    </a:lnTo>
                    <a:cubicBezTo>
                      <a:pt x="24037" y="55516"/>
                      <a:pt x="28977" y="58493"/>
                      <a:pt x="32968" y="56181"/>
                    </a:cubicBezTo>
                    <a:cubicBezTo>
                      <a:pt x="36958" y="53901"/>
                      <a:pt x="36831" y="48105"/>
                      <a:pt x="32778" y="4598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3" name="Google Shape;83;p16">
                <a:extLst>
                  <a:ext uri="{FF2B5EF4-FFF2-40B4-BE49-F238E27FC236}">
                    <a16:creationId xmlns:a16="http://schemas.microsoft.com/office/drawing/2014/main" id="{0572ABA8-0901-4D08-866C-A9CC205CADD4}"/>
                  </a:ext>
                </a:extLst>
              </p:cNvPr>
              <p:cNvCxnSpPr/>
              <p:nvPr/>
            </p:nvCxnSpPr>
            <p:spPr>
              <a:xfrm>
                <a:off x="2315700" y="2878500"/>
                <a:ext cx="969600" cy="0"/>
              </a:xfrm>
              <a:prstGeom prst="straightConnector1">
                <a:avLst/>
              </a:prstGeom>
              <a:noFill/>
              <a:ln w="9525" cap="flat" cmpd="sng">
                <a:solidFill>
                  <a:schemeClr val="dk2"/>
                </a:solidFill>
                <a:prstDash val="solid"/>
                <a:round/>
                <a:headEnd type="none" w="med" len="med"/>
                <a:tailEnd type="none" w="med" len="med"/>
              </a:ln>
            </p:spPr>
          </p:cxnSp>
          <p:sp>
            <p:nvSpPr>
              <p:cNvPr id="228" name="Google Shape;85;p16">
                <a:extLst>
                  <a:ext uri="{FF2B5EF4-FFF2-40B4-BE49-F238E27FC236}">
                    <a16:creationId xmlns:a16="http://schemas.microsoft.com/office/drawing/2014/main" id="{515655BA-3ED3-42F9-BAA0-B0E21F0050C3}"/>
                  </a:ext>
                </a:extLst>
              </p:cNvPr>
              <p:cNvSpPr txBox="1"/>
              <p:nvPr/>
            </p:nvSpPr>
            <p:spPr>
              <a:xfrm>
                <a:off x="-360295" y="2224147"/>
                <a:ext cx="2512225" cy="935213"/>
              </a:xfrm>
              <a:prstGeom prst="rect">
                <a:avLst/>
              </a:prstGeom>
              <a:noFill/>
              <a:ln>
                <a:noFill/>
              </a:ln>
            </p:spPr>
            <p:txBody>
              <a:bodyPr spcFirstLastPara="1" wrap="square" lIns="91425" tIns="91425" rIns="91425" bIns="91425" anchor="ctr" anchorCtr="0">
                <a:noAutofit/>
              </a:bodyPr>
              <a:lstStyle/>
              <a:p>
                <a:r>
                  <a:rPr lang="en-US">
                    <a:solidFill>
                      <a:schemeClr val="accent5"/>
                    </a:solidFill>
                    <a:latin typeface="Avenir Next LT Pro" panose="020B0504020202020204" pitchFamily="34" charset="0"/>
                  </a:rPr>
                  <a:t>Date of the most recent placement in a QRTP</a:t>
                </a:r>
              </a:p>
            </p:txBody>
          </p:sp>
          <p:grpSp>
            <p:nvGrpSpPr>
              <p:cNvPr id="225" name="Google Shape;87;p16">
                <a:extLst>
                  <a:ext uri="{FF2B5EF4-FFF2-40B4-BE49-F238E27FC236}">
                    <a16:creationId xmlns:a16="http://schemas.microsoft.com/office/drawing/2014/main" id="{57108CE7-4292-4DF6-9C88-5F2EE753FF64}"/>
                  </a:ext>
                </a:extLst>
              </p:cNvPr>
              <p:cNvGrpSpPr/>
              <p:nvPr/>
            </p:nvGrpSpPr>
            <p:grpSpPr>
              <a:xfrm>
                <a:off x="2176350" y="2739150"/>
                <a:ext cx="278700" cy="278700"/>
                <a:chOff x="2176350" y="1338700"/>
                <a:chExt cx="278700" cy="278700"/>
              </a:xfrm>
            </p:grpSpPr>
            <p:sp>
              <p:nvSpPr>
                <p:cNvPr id="226" name="Google Shape;88;p16">
                  <a:extLst>
                    <a:ext uri="{FF2B5EF4-FFF2-40B4-BE49-F238E27FC236}">
                      <a16:creationId xmlns:a16="http://schemas.microsoft.com/office/drawing/2014/main" id="{313E8EE8-AC9B-40D0-A842-34B56C97B4BD}"/>
                    </a:ext>
                  </a:extLst>
                </p:cNvPr>
                <p:cNvSpPr/>
                <p:nvPr/>
              </p:nvSpPr>
              <p:spPr>
                <a:xfrm>
                  <a:off x="2176350" y="1338700"/>
                  <a:ext cx="278700" cy="278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9;p16">
                  <a:extLst>
                    <a:ext uri="{FF2B5EF4-FFF2-40B4-BE49-F238E27FC236}">
                      <a16:creationId xmlns:a16="http://schemas.microsoft.com/office/drawing/2014/main" id="{C0070CCB-39F7-45EC-9290-FE6522088DF6}"/>
                    </a:ext>
                  </a:extLst>
                </p:cNvPr>
                <p:cNvSpPr/>
                <p:nvPr/>
              </p:nvSpPr>
              <p:spPr>
                <a:xfrm>
                  <a:off x="2239450" y="1401800"/>
                  <a:ext cx="152400" cy="152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90;p16">
              <a:extLst>
                <a:ext uri="{FF2B5EF4-FFF2-40B4-BE49-F238E27FC236}">
                  <a16:creationId xmlns:a16="http://schemas.microsoft.com/office/drawing/2014/main" id="{5A30F21B-3548-469D-8432-DB27B1059638}"/>
                </a:ext>
              </a:extLst>
            </p:cNvPr>
            <p:cNvGrpSpPr/>
            <p:nvPr/>
          </p:nvGrpSpPr>
          <p:grpSpPr>
            <a:xfrm>
              <a:off x="-12563" y="3171075"/>
              <a:ext cx="4816551" cy="1800217"/>
              <a:chOff x="-12563" y="3171075"/>
              <a:chExt cx="4816551" cy="1800217"/>
            </a:xfrm>
          </p:grpSpPr>
          <p:sp>
            <p:nvSpPr>
              <p:cNvPr id="214" name="Google Shape;91;p16">
                <a:extLst>
                  <a:ext uri="{FF2B5EF4-FFF2-40B4-BE49-F238E27FC236}">
                    <a16:creationId xmlns:a16="http://schemas.microsoft.com/office/drawing/2014/main" id="{BC780C71-6A1A-45B4-8C24-260A61447CA4}"/>
                  </a:ext>
                </a:extLst>
              </p:cNvPr>
              <p:cNvSpPr/>
              <p:nvPr/>
            </p:nvSpPr>
            <p:spPr>
              <a:xfrm>
                <a:off x="3249788" y="3171075"/>
                <a:ext cx="1554200" cy="1246200"/>
              </a:xfrm>
              <a:custGeom>
                <a:avLst/>
                <a:gdLst/>
                <a:ahLst/>
                <a:cxnLst/>
                <a:rect l="l" t="t" r="r" b="b"/>
                <a:pathLst>
                  <a:path w="62168" h="49848" extrusionOk="0">
                    <a:moveTo>
                      <a:pt x="55453" y="20364"/>
                    </a:moveTo>
                    <a:cubicBezTo>
                      <a:pt x="54250" y="20364"/>
                      <a:pt x="53047" y="20744"/>
                      <a:pt x="52065" y="21472"/>
                    </a:cubicBezTo>
                    <a:lnTo>
                      <a:pt x="52065" y="9977"/>
                    </a:lnTo>
                    <a:cubicBezTo>
                      <a:pt x="44939" y="9723"/>
                      <a:pt x="38415" y="5986"/>
                      <a:pt x="34552" y="1"/>
                    </a:cubicBezTo>
                    <a:lnTo>
                      <a:pt x="26476" y="4688"/>
                    </a:lnTo>
                    <a:cubicBezTo>
                      <a:pt x="29263" y="7791"/>
                      <a:pt x="28725" y="12637"/>
                      <a:pt x="25336" y="15107"/>
                    </a:cubicBezTo>
                    <a:cubicBezTo>
                      <a:pt x="21916" y="17545"/>
                      <a:pt x="17166" y="16532"/>
                      <a:pt x="15075" y="12890"/>
                    </a:cubicBezTo>
                    <a:cubicBezTo>
                      <a:pt x="14822" y="12478"/>
                      <a:pt x="14632" y="12035"/>
                      <a:pt x="14474" y="11592"/>
                    </a:cubicBezTo>
                    <a:lnTo>
                      <a:pt x="1" y="19952"/>
                    </a:lnTo>
                    <a:lnTo>
                      <a:pt x="2756" y="24861"/>
                    </a:lnTo>
                    <a:lnTo>
                      <a:pt x="12130" y="20934"/>
                    </a:lnTo>
                    <a:cubicBezTo>
                      <a:pt x="14474" y="23879"/>
                      <a:pt x="17134" y="26539"/>
                      <a:pt x="20079" y="28883"/>
                    </a:cubicBezTo>
                    <a:lnTo>
                      <a:pt x="16152" y="38257"/>
                    </a:lnTo>
                    <a:lnTo>
                      <a:pt x="28630" y="45319"/>
                    </a:lnTo>
                    <a:lnTo>
                      <a:pt x="34647" y="37148"/>
                    </a:lnTo>
                    <a:cubicBezTo>
                      <a:pt x="37845" y="38352"/>
                      <a:pt x="41139" y="39207"/>
                      <a:pt x="44496" y="39745"/>
                    </a:cubicBezTo>
                    <a:lnTo>
                      <a:pt x="45699" y="49848"/>
                    </a:lnTo>
                    <a:lnTo>
                      <a:pt x="52033" y="49848"/>
                    </a:lnTo>
                    <a:lnTo>
                      <a:pt x="52033" y="30941"/>
                    </a:lnTo>
                    <a:cubicBezTo>
                      <a:pt x="55263" y="33221"/>
                      <a:pt x="59792" y="31733"/>
                      <a:pt x="60996" y="27964"/>
                    </a:cubicBezTo>
                    <a:cubicBezTo>
                      <a:pt x="62167" y="24196"/>
                      <a:pt x="59380" y="20364"/>
                      <a:pt x="55422" y="2036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5" name="Google Shape;92;p16">
                <a:extLst>
                  <a:ext uri="{FF2B5EF4-FFF2-40B4-BE49-F238E27FC236}">
                    <a16:creationId xmlns:a16="http://schemas.microsoft.com/office/drawing/2014/main" id="{156F1D10-0EC5-48F8-90A6-BCDA23E0303A}"/>
                  </a:ext>
                </a:extLst>
              </p:cNvPr>
              <p:cNvCxnSpPr/>
              <p:nvPr/>
            </p:nvCxnSpPr>
            <p:spPr>
              <a:xfrm flipH="1">
                <a:off x="2311444" y="3751850"/>
                <a:ext cx="1530000" cy="527100"/>
              </a:xfrm>
              <a:prstGeom prst="bentConnector3">
                <a:avLst>
                  <a:gd name="adj1" fmla="val 14567"/>
                </a:avLst>
              </a:prstGeom>
              <a:noFill/>
              <a:ln w="9525" cap="flat" cmpd="sng">
                <a:solidFill>
                  <a:schemeClr val="dk2"/>
                </a:solidFill>
                <a:prstDash val="solid"/>
                <a:round/>
                <a:headEnd type="none" w="med" len="med"/>
                <a:tailEnd type="none" w="med" len="med"/>
              </a:ln>
            </p:spPr>
          </p:cxnSp>
          <p:sp>
            <p:nvSpPr>
              <p:cNvPr id="220" name="Google Shape;94;p16">
                <a:extLst>
                  <a:ext uri="{FF2B5EF4-FFF2-40B4-BE49-F238E27FC236}">
                    <a16:creationId xmlns:a16="http://schemas.microsoft.com/office/drawing/2014/main" id="{A0A80B5F-013B-417B-81DC-FDC1F2FBBF2C}"/>
                  </a:ext>
                </a:extLst>
              </p:cNvPr>
              <p:cNvSpPr txBox="1"/>
              <p:nvPr/>
            </p:nvSpPr>
            <p:spPr>
              <a:xfrm>
                <a:off x="-12563" y="3653194"/>
                <a:ext cx="2512202" cy="131809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accent4"/>
                    </a:solidFill>
                    <a:latin typeface="Avenir Next LT Pro" panose="020B0504020202020204" pitchFamily="34" charset="0"/>
                    <a:ea typeface="Fira Sans Medium"/>
                    <a:cs typeface="Fira Sans Medium"/>
                    <a:sym typeface="Fira Sans Medium"/>
                  </a:rPr>
                  <a:t>A copy of the signed QRTP Extended Placement Request approval by the Department</a:t>
                </a:r>
              </a:p>
            </p:txBody>
          </p:sp>
          <p:grpSp>
            <p:nvGrpSpPr>
              <p:cNvPr id="217" name="Google Shape;96;p16">
                <a:extLst>
                  <a:ext uri="{FF2B5EF4-FFF2-40B4-BE49-F238E27FC236}">
                    <a16:creationId xmlns:a16="http://schemas.microsoft.com/office/drawing/2014/main" id="{6E79EE84-DB65-4A23-84BD-C768EA7E63B5}"/>
                  </a:ext>
                </a:extLst>
              </p:cNvPr>
              <p:cNvGrpSpPr/>
              <p:nvPr/>
            </p:nvGrpSpPr>
            <p:grpSpPr>
              <a:xfrm>
                <a:off x="2176350" y="4139600"/>
                <a:ext cx="278700" cy="278700"/>
                <a:chOff x="2176350" y="1338700"/>
                <a:chExt cx="278700" cy="278700"/>
              </a:xfrm>
            </p:grpSpPr>
            <p:sp>
              <p:nvSpPr>
                <p:cNvPr id="218" name="Google Shape;97;p16">
                  <a:extLst>
                    <a:ext uri="{FF2B5EF4-FFF2-40B4-BE49-F238E27FC236}">
                      <a16:creationId xmlns:a16="http://schemas.microsoft.com/office/drawing/2014/main" id="{4DE9C462-9F5F-443B-B288-6AEEBCD48976}"/>
                    </a:ext>
                  </a:extLst>
                </p:cNvPr>
                <p:cNvSpPr/>
                <p:nvPr/>
              </p:nvSpPr>
              <p:spPr>
                <a:xfrm>
                  <a:off x="2176350" y="1338700"/>
                  <a:ext cx="278700" cy="278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98;p16">
                  <a:extLst>
                    <a:ext uri="{FF2B5EF4-FFF2-40B4-BE49-F238E27FC236}">
                      <a16:creationId xmlns:a16="http://schemas.microsoft.com/office/drawing/2014/main" id="{CA3FCDAF-4137-4825-B9AF-F6536DBB1B7A}"/>
                    </a:ext>
                  </a:extLst>
                </p:cNvPr>
                <p:cNvSpPr/>
                <p:nvPr/>
              </p:nvSpPr>
              <p:spPr>
                <a:xfrm>
                  <a:off x="2239450" y="1401800"/>
                  <a:ext cx="152400" cy="152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4" name="Google Shape;99;p16">
              <a:extLst>
                <a:ext uri="{FF2B5EF4-FFF2-40B4-BE49-F238E27FC236}">
                  <a16:creationId xmlns:a16="http://schemas.microsoft.com/office/drawing/2014/main" id="{30E9D2DD-D50E-4F39-9E6F-1458D18827EB}"/>
                </a:ext>
              </a:extLst>
            </p:cNvPr>
            <p:cNvGrpSpPr/>
            <p:nvPr/>
          </p:nvGrpSpPr>
          <p:grpSpPr>
            <a:xfrm>
              <a:off x="4592563" y="3106950"/>
              <a:ext cx="5939784" cy="2415033"/>
              <a:chOff x="4592563" y="3106950"/>
              <a:chExt cx="5939784" cy="2415033"/>
            </a:xfrm>
          </p:grpSpPr>
          <p:sp>
            <p:nvSpPr>
              <p:cNvPr id="206" name="Google Shape;100;p16">
                <a:extLst>
                  <a:ext uri="{FF2B5EF4-FFF2-40B4-BE49-F238E27FC236}">
                    <a16:creationId xmlns:a16="http://schemas.microsoft.com/office/drawing/2014/main" id="{52A579C8-3996-4B07-9BFC-42F923E3B9B4}"/>
                  </a:ext>
                </a:extLst>
              </p:cNvPr>
              <p:cNvSpPr/>
              <p:nvPr/>
            </p:nvSpPr>
            <p:spPr>
              <a:xfrm>
                <a:off x="4592563" y="3106950"/>
                <a:ext cx="1302425" cy="1310325"/>
              </a:xfrm>
              <a:custGeom>
                <a:avLst/>
                <a:gdLst/>
                <a:ahLst/>
                <a:cxnLst/>
                <a:rect l="l" t="t" r="r" b="b"/>
                <a:pathLst>
                  <a:path w="52097" h="52413" extrusionOk="0">
                    <a:moveTo>
                      <a:pt x="35533" y="12953"/>
                    </a:moveTo>
                    <a:cubicBezTo>
                      <a:pt x="40094" y="11211"/>
                      <a:pt x="40600" y="4909"/>
                      <a:pt x="36357" y="2471"/>
                    </a:cubicBezTo>
                    <a:cubicBezTo>
                      <a:pt x="32081" y="1"/>
                      <a:pt x="26888" y="3579"/>
                      <a:pt x="27679" y="8425"/>
                    </a:cubicBezTo>
                    <a:lnTo>
                      <a:pt x="17514" y="2566"/>
                    </a:lnTo>
                    <a:cubicBezTo>
                      <a:pt x="13650" y="8551"/>
                      <a:pt x="7126" y="12288"/>
                      <a:pt x="1" y="12542"/>
                    </a:cubicBezTo>
                    <a:lnTo>
                      <a:pt x="1" y="21915"/>
                    </a:lnTo>
                    <a:cubicBezTo>
                      <a:pt x="4466" y="20775"/>
                      <a:pt x="8805" y="24164"/>
                      <a:pt x="8805" y="28788"/>
                    </a:cubicBezTo>
                    <a:cubicBezTo>
                      <a:pt x="8805" y="33380"/>
                      <a:pt x="4466" y="36768"/>
                      <a:pt x="1" y="35628"/>
                    </a:cubicBezTo>
                    <a:lnTo>
                      <a:pt x="1" y="52413"/>
                    </a:lnTo>
                    <a:lnTo>
                      <a:pt x="6334" y="52413"/>
                    </a:lnTo>
                    <a:lnTo>
                      <a:pt x="7570" y="42310"/>
                    </a:lnTo>
                    <a:cubicBezTo>
                      <a:pt x="10895" y="41772"/>
                      <a:pt x="14188" y="40917"/>
                      <a:pt x="17387" y="39713"/>
                    </a:cubicBezTo>
                    <a:lnTo>
                      <a:pt x="23436" y="47916"/>
                    </a:lnTo>
                    <a:lnTo>
                      <a:pt x="35913" y="40822"/>
                    </a:lnTo>
                    <a:lnTo>
                      <a:pt x="31986" y="31479"/>
                    </a:lnTo>
                    <a:cubicBezTo>
                      <a:pt x="34932" y="29104"/>
                      <a:pt x="37592" y="26444"/>
                      <a:pt x="39967" y="23499"/>
                    </a:cubicBezTo>
                    <a:lnTo>
                      <a:pt x="49309" y="27426"/>
                    </a:lnTo>
                    <a:lnTo>
                      <a:pt x="52096" y="22517"/>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7" name="Google Shape;101;p16">
                <a:extLst>
                  <a:ext uri="{FF2B5EF4-FFF2-40B4-BE49-F238E27FC236}">
                    <a16:creationId xmlns:a16="http://schemas.microsoft.com/office/drawing/2014/main" id="{C44FBCCA-B056-49C3-9085-9BBCFB31B91E}"/>
                  </a:ext>
                </a:extLst>
              </p:cNvPr>
              <p:cNvCxnSpPr/>
              <p:nvPr/>
            </p:nvCxnSpPr>
            <p:spPr>
              <a:xfrm>
                <a:off x="5302581" y="3751850"/>
                <a:ext cx="1530000" cy="527100"/>
              </a:xfrm>
              <a:prstGeom prst="bentConnector3">
                <a:avLst>
                  <a:gd name="adj1" fmla="val 14567"/>
                </a:avLst>
              </a:prstGeom>
              <a:noFill/>
              <a:ln w="9525" cap="flat" cmpd="sng">
                <a:solidFill>
                  <a:schemeClr val="dk2"/>
                </a:solidFill>
                <a:prstDash val="solid"/>
                <a:round/>
                <a:headEnd type="none" w="med" len="med"/>
                <a:tailEnd type="none" w="med" len="med"/>
              </a:ln>
            </p:spPr>
          </p:cxnSp>
          <p:grpSp>
            <p:nvGrpSpPr>
              <p:cNvPr id="208" name="Google Shape;102;p16">
                <a:extLst>
                  <a:ext uri="{FF2B5EF4-FFF2-40B4-BE49-F238E27FC236}">
                    <a16:creationId xmlns:a16="http://schemas.microsoft.com/office/drawing/2014/main" id="{7E162D7B-E85C-4B65-86F1-88D479DB9C51}"/>
                  </a:ext>
                </a:extLst>
              </p:cNvPr>
              <p:cNvGrpSpPr/>
              <p:nvPr/>
            </p:nvGrpSpPr>
            <p:grpSpPr>
              <a:xfrm>
                <a:off x="6482991" y="3675393"/>
                <a:ext cx="4049356" cy="1846590"/>
                <a:chOff x="6482991" y="3675393"/>
                <a:chExt cx="4049356" cy="1846590"/>
              </a:xfrm>
            </p:grpSpPr>
            <p:sp>
              <p:nvSpPr>
                <p:cNvPr id="212" name="Google Shape;103;p16">
                  <a:extLst>
                    <a:ext uri="{FF2B5EF4-FFF2-40B4-BE49-F238E27FC236}">
                      <a16:creationId xmlns:a16="http://schemas.microsoft.com/office/drawing/2014/main" id="{882126B2-3D18-4669-ABDA-B72BCC284152}"/>
                    </a:ext>
                  </a:extLst>
                </p:cNvPr>
                <p:cNvSpPr txBox="1"/>
                <p:nvPr/>
              </p:nvSpPr>
              <p:spPr>
                <a:xfrm>
                  <a:off x="6482991" y="3675393"/>
                  <a:ext cx="3585921" cy="579595"/>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a:solidFill>
                        <a:schemeClr val="accent3"/>
                      </a:solidFill>
                      <a:latin typeface="Avenir Next LT Pro" panose="020B0504020202020204" pitchFamily="34" charset="0"/>
                      <a:ea typeface="Fira Sans Medium"/>
                      <a:cs typeface="Fira Sans Medium"/>
                      <a:sym typeface="Fira Sans Medium"/>
                    </a:rPr>
                    <a:t>A transition plan for the child specifying the following:  </a:t>
                  </a:r>
                  <a:endParaRPr>
                    <a:solidFill>
                      <a:schemeClr val="accent3"/>
                    </a:solidFill>
                    <a:latin typeface="Avenir Next LT Pro" panose="020B0504020202020204" pitchFamily="34" charset="0"/>
                    <a:ea typeface="Fira Sans Medium"/>
                    <a:cs typeface="Fira Sans Medium"/>
                    <a:sym typeface="Fira Sans Medium"/>
                  </a:endParaRPr>
                </a:p>
              </p:txBody>
            </p:sp>
            <p:sp>
              <p:nvSpPr>
                <p:cNvPr id="213" name="Google Shape;104;p16">
                  <a:extLst>
                    <a:ext uri="{FF2B5EF4-FFF2-40B4-BE49-F238E27FC236}">
                      <a16:creationId xmlns:a16="http://schemas.microsoft.com/office/drawing/2014/main" id="{C7B81B63-F3F7-42E2-9ED3-D80ABF06A836}"/>
                    </a:ext>
                  </a:extLst>
                </p:cNvPr>
                <p:cNvSpPr txBox="1"/>
                <p:nvPr/>
              </p:nvSpPr>
              <p:spPr>
                <a:xfrm>
                  <a:off x="6515422" y="4318089"/>
                  <a:ext cx="4016925" cy="1203894"/>
                </a:xfrm>
                <a:prstGeom prst="rect">
                  <a:avLst/>
                </a:prstGeom>
                <a:noFill/>
                <a:ln>
                  <a:noFill/>
                </a:ln>
              </p:spPr>
              <p:txBody>
                <a:bodyPr spcFirstLastPara="1" wrap="square" lIns="91425" tIns="91425" rIns="91425" bIns="91425" anchor="ctr" anchorCtr="0">
                  <a:noAutofit/>
                </a:bodyPr>
                <a:lstStyle/>
                <a:p>
                  <a:pPr marL="685800" lvl="1" indent="-228600">
                    <a:buFont typeface="+mj-lt"/>
                    <a:buAutoNum type="arabicPeriod"/>
                  </a:pPr>
                  <a:r>
                    <a:rPr lang="en-US" sz="1200">
                      <a:latin typeface="Avenir Next LT Pro" panose="020B0504020202020204" pitchFamily="34" charset="0"/>
                    </a:rPr>
                    <a:t>Placement setting upon discharge;</a:t>
                  </a:r>
                </a:p>
                <a:p>
                  <a:pPr marL="685800" lvl="1" indent="-228600">
                    <a:buFont typeface="+mj-lt"/>
                    <a:buAutoNum type="arabicPeriod"/>
                  </a:pPr>
                  <a:r>
                    <a:rPr lang="en-US" sz="1200">
                      <a:latin typeface="Avenir Next LT Pro" panose="020B0504020202020204" pitchFamily="34" charset="0"/>
                    </a:rPr>
                    <a:t>Efforts to achieve permanency if child remains in out-of-home care </a:t>
                  </a:r>
                </a:p>
                <a:p>
                  <a:pPr marL="685800" lvl="1" indent="-228600">
                    <a:buFont typeface="+mj-lt"/>
                    <a:buAutoNum type="arabicPeriod"/>
                  </a:pPr>
                  <a:r>
                    <a:rPr lang="en-US" sz="1200">
                      <a:latin typeface="Avenir Next LT Pro" panose="020B0504020202020204" pitchFamily="34" charset="0"/>
                    </a:rPr>
                    <a:t>Discharge criteria </a:t>
                  </a:r>
                </a:p>
                <a:p>
                  <a:pPr marL="685800" lvl="1" indent="-228600">
                    <a:buFont typeface="+mj-lt"/>
                    <a:buAutoNum type="arabicPeriod"/>
                  </a:pPr>
                  <a:r>
                    <a:rPr lang="en-US" sz="1200">
                      <a:latin typeface="Avenir Next LT Pro" panose="020B0504020202020204" pitchFamily="34" charset="0"/>
                    </a:rPr>
                    <a:t>Aftercare support recommendations for the child and caregiver(s).</a:t>
                  </a:r>
                </a:p>
              </p:txBody>
            </p:sp>
          </p:grpSp>
          <p:grpSp>
            <p:nvGrpSpPr>
              <p:cNvPr id="209" name="Google Shape;105;p16">
                <a:extLst>
                  <a:ext uri="{FF2B5EF4-FFF2-40B4-BE49-F238E27FC236}">
                    <a16:creationId xmlns:a16="http://schemas.microsoft.com/office/drawing/2014/main" id="{64534F10-5640-4188-AD0A-4BD4D1072E08}"/>
                  </a:ext>
                </a:extLst>
              </p:cNvPr>
              <p:cNvGrpSpPr/>
              <p:nvPr/>
            </p:nvGrpSpPr>
            <p:grpSpPr>
              <a:xfrm>
                <a:off x="6693225" y="4139600"/>
                <a:ext cx="278700" cy="278700"/>
                <a:chOff x="2176350" y="1338700"/>
                <a:chExt cx="278700" cy="278700"/>
              </a:xfrm>
            </p:grpSpPr>
            <p:sp>
              <p:nvSpPr>
                <p:cNvPr id="210" name="Google Shape;106;p16">
                  <a:extLst>
                    <a:ext uri="{FF2B5EF4-FFF2-40B4-BE49-F238E27FC236}">
                      <a16:creationId xmlns:a16="http://schemas.microsoft.com/office/drawing/2014/main" id="{23F00728-C29E-4100-9FAE-03CEDBEFB849}"/>
                    </a:ext>
                  </a:extLst>
                </p:cNvPr>
                <p:cNvSpPr/>
                <p:nvPr/>
              </p:nvSpPr>
              <p:spPr>
                <a:xfrm>
                  <a:off x="2176350" y="1338700"/>
                  <a:ext cx="278700" cy="278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07;p16">
                  <a:extLst>
                    <a:ext uri="{FF2B5EF4-FFF2-40B4-BE49-F238E27FC236}">
                      <a16:creationId xmlns:a16="http://schemas.microsoft.com/office/drawing/2014/main" id="{46B932EC-CF55-4071-BD3F-9169F9FE71F9}"/>
                    </a:ext>
                  </a:extLst>
                </p:cNvPr>
                <p:cNvSpPr/>
                <p:nvPr/>
              </p:nvSpPr>
              <p:spPr>
                <a:xfrm>
                  <a:off x="2239450" y="1401800"/>
                  <a:ext cx="152400" cy="15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5" name="Google Shape;108;p16">
              <a:extLst>
                <a:ext uri="{FF2B5EF4-FFF2-40B4-BE49-F238E27FC236}">
                  <a16:creationId xmlns:a16="http://schemas.microsoft.com/office/drawing/2014/main" id="{745CAAAD-29EA-4EA7-B956-F4E34F418DE2}"/>
                </a:ext>
              </a:extLst>
            </p:cNvPr>
            <p:cNvGrpSpPr/>
            <p:nvPr/>
          </p:nvGrpSpPr>
          <p:grpSpPr>
            <a:xfrm>
              <a:off x="5051763" y="2127437"/>
              <a:ext cx="4941487" cy="1507613"/>
              <a:chOff x="5051763" y="2127437"/>
              <a:chExt cx="4941487" cy="1507613"/>
            </a:xfrm>
          </p:grpSpPr>
          <p:sp>
            <p:nvSpPr>
              <p:cNvPr id="198" name="Google Shape;109;p16">
                <a:extLst>
                  <a:ext uri="{FF2B5EF4-FFF2-40B4-BE49-F238E27FC236}">
                    <a16:creationId xmlns:a16="http://schemas.microsoft.com/office/drawing/2014/main" id="{28F346FD-44C6-4486-B6B3-92C4A937A763}"/>
                  </a:ext>
                </a:extLst>
              </p:cNvPr>
              <p:cNvSpPr/>
              <p:nvPr/>
            </p:nvSpPr>
            <p:spPr>
              <a:xfrm>
                <a:off x="5051763" y="2127600"/>
                <a:ext cx="1063325" cy="1507450"/>
              </a:xfrm>
              <a:custGeom>
                <a:avLst/>
                <a:gdLst/>
                <a:ahLst/>
                <a:cxnLst/>
                <a:rect l="l" t="t" r="r" b="b"/>
                <a:pathLst>
                  <a:path w="42533" h="60298" extrusionOk="0">
                    <a:moveTo>
                      <a:pt x="32430" y="38256"/>
                    </a:moveTo>
                    <a:lnTo>
                      <a:pt x="42532" y="37053"/>
                    </a:lnTo>
                    <a:lnTo>
                      <a:pt x="42532" y="22738"/>
                    </a:lnTo>
                    <a:lnTo>
                      <a:pt x="32430" y="21503"/>
                    </a:lnTo>
                    <a:cubicBezTo>
                      <a:pt x="31860" y="18146"/>
                      <a:pt x="31005" y="14853"/>
                      <a:pt x="29833" y="11686"/>
                    </a:cubicBezTo>
                    <a:lnTo>
                      <a:pt x="38004" y="5637"/>
                    </a:lnTo>
                    <a:lnTo>
                      <a:pt x="34805" y="0"/>
                    </a:lnTo>
                    <a:lnTo>
                      <a:pt x="18242" y="9533"/>
                    </a:lnTo>
                    <a:cubicBezTo>
                      <a:pt x="19002" y="4687"/>
                      <a:pt x="13808" y="1140"/>
                      <a:pt x="9565" y="3579"/>
                    </a:cubicBezTo>
                    <a:cubicBezTo>
                      <a:pt x="5289" y="6049"/>
                      <a:pt x="5796" y="12351"/>
                      <a:pt x="10388" y="14093"/>
                    </a:cubicBezTo>
                    <a:lnTo>
                      <a:pt x="254" y="19952"/>
                    </a:lnTo>
                    <a:cubicBezTo>
                      <a:pt x="3548" y="26380"/>
                      <a:pt x="3453" y="34013"/>
                      <a:pt x="1" y="40378"/>
                    </a:cubicBezTo>
                    <a:lnTo>
                      <a:pt x="8171" y="45097"/>
                    </a:lnTo>
                    <a:cubicBezTo>
                      <a:pt x="9280" y="40505"/>
                      <a:pt x="14473" y="38256"/>
                      <a:pt x="18559" y="40600"/>
                    </a:cubicBezTo>
                    <a:cubicBezTo>
                      <a:pt x="22644" y="42975"/>
                      <a:pt x="23341" y="48580"/>
                      <a:pt x="19921" y="51842"/>
                    </a:cubicBezTo>
                    <a:lnTo>
                      <a:pt x="34552" y="60298"/>
                    </a:lnTo>
                    <a:lnTo>
                      <a:pt x="38004" y="54154"/>
                    </a:lnTo>
                    <a:lnTo>
                      <a:pt x="29833" y="48105"/>
                    </a:lnTo>
                    <a:cubicBezTo>
                      <a:pt x="31005" y="44907"/>
                      <a:pt x="31860" y="41613"/>
                      <a:pt x="32430" y="382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9" name="Google Shape;110;p16">
                <a:extLst>
                  <a:ext uri="{FF2B5EF4-FFF2-40B4-BE49-F238E27FC236}">
                    <a16:creationId xmlns:a16="http://schemas.microsoft.com/office/drawing/2014/main" id="{D7A4E293-46F7-4AC9-9C26-2CC838E80134}"/>
                  </a:ext>
                </a:extLst>
              </p:cNvPr>
              <p:cNvCxnSpPr/>
              <p:nvPr/>
            </p:nvCxnSpPr>
            <p:spPr>
              <a:xfrm>
                <a:off x="5862975" y="2878500"/>
                <a:ext cx="96960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112;p16">
                <a:extLst>
                  <a:ext uri="{FF2B5EF4-FFF2-40B4-BE49-F238E27FC236}">
                    <a16:creationId xmlns:a16="http://schemas.microsoft.com/office/drawing/2014/main" id="{36B2A6ED-B922-4E63-9A2B-B86E3F7632E8}"/>
                  </a:ext>
                </a:extLst>
              </p:cNvPr>
              <p:cNvSpPr txBox="1"/>
              <p:nvPr/>
            </p:nvSpPr>
            <p:spPr>
              <a:xfrm>
                <a:off x="6498626" y="2127437"/>
                <a:ext cx="3494624" cy="129142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a:solidFill>
                      <a:schemeClr val="accent2"/>
                    </a:solidFill>
                    <a:latin typeface="Avenir Next LT Pro" panose="020B0504020202020204" pitchFamily="34" charset="0"/>
                    <a:ea typeface="Fira Sans Medium"/>
                    <a:cs typeface="Fira Sans Medium"/>
                    <a:sym typeface="Fira Sans Medium"/>
                  </a:rPr>
                  <a:t>Aftercare progress reports shall be uploaded into FSFN and notification provided to the courts on the child’s progress during a judicial review. </a:t>
                </a:r>
                <a:endParaRPr>
                  <a:solidFill>
                    <a:schemeClr val="accent2"/>
                  </a:solidFill>
                  <a:latin typeface="Avenir Next LT Pro" panose="020B0504020202020204" pitchFamily="34" charset="0"/>
                  <a:ea typeface="Fira Sans Medium"/>
                  <a:cs typeface="Fira Sans Medium"/>
                  <a:sym typeface="Fira Sans Medium"/>
                </a:endParaRPr>
              </a:p>
            </p:txBody>
          </p:sp>
          <p:grpSp>
            <p:nvGrpSpPr>
              <p:cNvPr id="201" name="Google Shape;114;p16">
                <a:extLst>
                  <a:ext uri="{FF2B5EF4-FFF2-40B4-BE49-F238E27FC236}">
                    <a16:creationId xmlns:a16="http://schemas.microsoft.com/office/drawing/2014/main" id="{A355A24F-78DC-411E-A47A-054902B806E3}"/>
                  </a:ext>
                </a:extLst>
              </p:cNvPr>
              <p:cNvGrpSpPr/>
              <p:nvPr/>
            </p:nvGrpSpPr>
            <p:grpSpPr>
              <a:xfrm>
                <a:off x="6688975" y="2739150"/>
                <a:ext cx="278700" cy="278700"/>
                <a:chOff x="2176350" y="1338700"/>
                <a:chExt cx="278700" cy="278700"/>
              </a:xfrm>
            </p:grpSpPr>
            <p:sp>
              <p:nvSpPr>
                <p:cNvPr id="202" name="Google Shape;115;p16">
                  <a:extLst>
                    <a:ext uri="{FF2B5EF4-FFF2-40B4-BE49-F238E27FC236}">
                      <a16:creationId xmlns:a16="http://schemas.microsoft.com/office/drawing/2014/main" id="{20F3AE2A-6B2E-439A-B747-9F00F91FA015}"/>
                    </a:ext>
                  </a:extLst>
                </p:cNvPr>
                <p:cNvSpPr/>
                <p:nvPr/>
              </p:nvSpPr>
              <p:spPr>
                <a:xfrm>
                  <a:off x="2176350" y="1338700"/>
                  <a:ext cx="278700" cy="278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6;p16">
                  <a:extLst>
                    <a:ext uri="{FF2B5EF4-FFF2-40B4-BE49-F238E27FC236}">
                      <a16:creationId xmlns:a16="http://schemas.microsoft.com/office/drawing/2014/main" id="{550604F5-4AA1-43C9-BE22-EEC576A00800}"/>
                    </a:ext>
                  </a:extLst>
                </p:cNvPr>
                <p:cNvSpPr/>
                <p:nvPr/>
              </p:nvSpPr>
              <p:spPr>
                <a:xfrm>
                  <a:off x="2239450" y="1401800"/>
                  <a:ext cx="152400" cy="152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6" name="Google Shape;117;p16">
              <a:extLst>
                <a:ext uri="{FF2B5EF4-FFF2-40B4-BE49-F238E27FC236}">
                  <a16:creationId xmlns:a16="http://schemas.microsoft.com/office/drawing/2014/main" id="{6BB308ED-0D48-49A6-B15C-3E2F1E5B2417}"/>
                </a:ext>
              </a:extLst>
            </p:cNvPr>
            <p:cNvGrpSpPr/>
            <p:nvPr/>
          </p:nvGrpSpPr>
          <p:grpSpPr>
            <a:xfrm>
              <a:off x="4362163" y="1061967"/>
              <a:ext cx="5750085" cy="1528008"/>
              <a:chOff x="4362163" y="1061967"/>
              <a:chExt cx="5750085" cy="1528008"/>
            </a:xfrm>
          </p:grpSpPr>
          <p:sp>
            <p:nvSpPr>
              <p:cNvPr id="190" name="Google Shape;118;p16">
                <a:extLst>
                  <a:ext uri="{FF2B5EF4-FFF2-40B4-BE49-F238E27FC236}">
                    <a16:creationId xmlns:a16="http://schemas.microsoft.com/office/drawing/2014/main" id="{55382752-2FB2-4488-88A7-EEEE26D854AA}"/>
                  </a:ext>
                </a:extLst>
              </p:cNvPr>
              <p:cNvSpPr/>
              <p:nvPr/>
            </p:nvSpPr>
            <p:spPr>
              <a:xfrm>
                <a:off x="4362163" y="1331925"/>
                <a:ext cx="1539150" cy="1258050"/>
              </a:xfrm>
              <a:custGeom>
                <a:avLst/>
                <a:gdLst/>
                <a:ahLst/>
                <a:cxnLst/>
                <a:rect l="l" t="t" r="r" b="b"/>
                <a:pathLst>
                  <a:path w="61566" h="50322" extrusionOk="0">
                    <a:moveTo>
                      <a:pt x="33982" y="44020"/>
                    </a:moveTo>
                    <a:cubicBezTo>
                      <a:pt x="31828" y="40314"/>
                      <a:pt x="33475" y="35532"/>
                      <a:pt x="37465" y="33917"/>
                    </a:cubicBezTo>
                    <a:cubicBezTo>
                      <a:pt x="41456" y="32334"/>
                      <a:pt x="45953" y="34646"/>
                      <a:pt x="46966" y="38826"/>
                    </a:cubicBezTo>
                    <a:lnTo>
                      <a:pt x="61566" y="30402"/>
                    </a:lnTo>
                    <a:lnTo>
                      <a:pt x="58525" y="24987"/>
                    </a:lnTo>
                    <a:lnTo>
                      <a:pt x="49151" y="28914"/>
                    </a:lnTo>
                    <a:cubicBezTo>
                      <a:pt x="46776" y="25968"/>
                      <a:pt x="44116" y="23308"/>
                      <a:pt x="41202" y="20933"/>
                    </a:cubicBezTo>
                    <a:lnTo>
                      <a:pt x="45129" y="11591"/>
                    </a:lnTo>
                    <a:lnTo>
                      <a:pt x="32652" y="4529"/>
                    </a:lnTo>
                    <a:lnTo>
                      <a:pt x="26603" y="12699"/>
                    </a:lnTo>
                    <a:cubicBezTo>
                      <a:pt x="23436" y="11527"/>
                      <a:pt x="20142" y="10641"/>
                      <a:pt x="16786" y="10102"/>
                    </a:cubicBezTo>
                    <a:lnTo>
                      <a:pt x="15550" y="0"/>
                    </a:lnTo>
                    <a:lnTo>
                      <a:pt x="9217" y="0"/>
                    </a:lnTo>
                    <a:lnTo>
                      <a:pt x="9217" y="18906"/>
                    </a:lnTo>
                    <a:cubicBezTo>
                      <a:pt x="5353" y="16151"/>
                      <a:pt x="1" y="18906"/>
                      <a:pt x="1" y="23657"/>
                    </a:cubicBezTo>
                    <a:cubicBezTo>
                      <a:pt x="1" y="28407"/>
                      <a:pt x="5353" y="31162"/>
                      <a:pt x="9217" y="28407"/>
                    </a:cubicBezTo>
                    <a:lnTo>
                      <a:pt x="9217" y="39871"/>
                    </a:lnTo>
                    <a:cubicBezTo>
                      <a:pt x="16532" y="40156"/>
                      <a:pt x="23246" y="44083"/>
                      <a:pt x="27046" y="50322"/>
                    </a:cubicBezTo>
                    <a:lnTo>
                      <a:pt x="35249" y="45603"/>
                    </a:lnTo>
                    <a:cubicBezTo>
                      <a:pt x="34742" y="45128"/>
                      <a:pt x="34330" y="44621"/>
                      <a:pt x="33982" y="440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1" name="Google Shape;119;p16">
                <a:extLst>
                  <a:ext uri="{FF2B5EF4-FFF2-40B4-BE49-F238E27FC236}">
                    <a16:creationId xmlns:a16="http://schemas.microsoft.com/office/drawing/2014/main" id="{B48843C8-37C7-4A7B-9C40-8DC76DEDC54A}"/>
                  </a:ext>
                </a:extLst>
              </p:cNvPr>
              <p:cNvCxnSpPr/>
              <p:nvPr/>
            </p:nvCxnSpPr>
            <p:spPr>
              <a:xfrm rot="10800000" flipH="1">
                <a:off x="5302581" y="1478050"/>
                <a:ext cx="1530000" cy="527100"/>
              </a:xfrm>
              <a:prstGeom prst="bentConnector3">
                <a:avLst>
                  <a:gd name="adj1" fmla="val 14567"/>
                </a:avLst>
              </a:prstGeom>
              <a:noFill/>
              <a:ln w="9525" cap="flat" cmpd="sng">
                <a:solidFill>
                  <a:schemeClr val="dk2"/>
                </a:solidFill>
                <a:prstDash val="solid"/>
                <a:round/>
                <a:headEnd type="none" w="med" len="med"/>
                <a:tailEnd type="none" w="med" len="med"/>
              </a:ln>
            </p:spPr>
          </p:cxnSp>
          <p:sp>
            <p:nvSpPr>
              <p:cNvPr id="196" name="Google Shape;121;p16">
                <a:extLst>
                  <a:ext uri="{FF2B5EF4-FFF2-40B4-BE49-F238E27FC236}">
                    <a16:creationId xmlns:a16="http://schemas.microsoft.com/office/drawing/2014/main" id="{E16189A6-0AA1-42E5-8C87-99B195E8F8BA}"/>
                  </a:ext>
                </a:extLst>
              </p:cNvPr>
              <p:cNvSpPr txBox="1"/>
              <p:nvPr/>
            </p:nvSpPr>
            <p:spPr>
              <a:xfrm>
                <a:off x="6904475" y="1061967"/>
                <a:ext cx="3207773" cy="510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a:solidFill>
                      <a:schemeClr val="accent1"/>
                    </a:solidFill>
                    <a:latin typeface="Avenir Next LT Pro" panose="020B0504020202020204" pitchFamily="34" charset="0"/>
                    <a:ea typeface="Fira Sans Medium"/>
                    <a:cs typeface="Fira Sans Medium"/>
                    <a:sym typeface="Fira Sans Medium"/>
                  </a:rPr>
                  <a:t>The treatment or service needs of the child </a:t>
                </a:r>
                <a:endParaRPr>
                  <a:solidFill>
                    <a:schemeClr val="accent1"/>
                  </a:solidFill>
                  <a:latin typeface="Avenir Next LT Pro" panose="020B0504020202020204" pitchFamily="34" charset="0"/>
                  <a:ea typeface="Fira Sans Medium"/>
                  <a:cs typeface="Fira Sans Medium"/>
                  <a:sym typeface="Fira Sans Medium"/>
                </a:endParaRPr>
              </a:p>
            </p:txBody>
          </p:sp>
          <p:grpSp>
            <p:nvGrpSpPr>
              <p:cNvPr id="193" name="Google Shape;123;p16">
                <a:extLst>
                  <a:ext uri="{FF2B5EF4-FFF2-40B4-BE49-F238E27FC236}">
                    <a16:creationId xmlns:a16="http://schemas.microsoft.com/office/drawing/2014/main" id="{F37C2EED-9641-4BEF-97B3-CA411C4417E7}"/>
                  </a:ext>
                </a:extLst>
              </p:cNvPr>
              <p:cNvGrpSpPr/>
              <p:nvPr/>
            </p:nvGrpSpPr>
            <p:grpSpPr>
              <a:xfrm>
                <a:off x="6693225" y="1338700"/>
                <a:ext cx="278700" cy="278700"/>
                <a:chOff x="2176350" y="1338700"/>
                <a:chExt cx="278700" cy="278700"/>
              </a:xfrm>
            </p:grpSpPr>
            <p:sp>
              <p:nvSpPr>
                <p:cNvPr id="194" name="Google Shape;124;p16">
                  <a:extLst>
                    <a:ext uri="{FF2B5EF4-FFF2-40B4-BE49-F238E27FC236}">
                      <a16:creationId xmlns:a16="http://schemas.microsoft.com/office/drawing/2014/main" id="{AF822D13-CA5F-45A6-B080-5D4D86CE95FC}"/>
                    </a:ext>
                  </a:extLst>
                </p:cNvPr>
                <p:cNvSpPr/>
                <p:nvPr/>
              </p:nvSpPr>
              <p:spPr>
                <a:xfrm>
                  <a:off x="2176350" y="1338700"/>
                  <a:ext cx="278700" cy="278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5;p16">
                  <a:extLst>
                    <a:ext uri="{FF2B5EF4-FFF2-40B4-BE49-F238E27FC236}">
                      <a16:creationId xmlns:a16="http://schemas.microsoft.com/office/drawing/2014/main" id="{3EB26CE9-2D1A-4E09-AA77-6E1A66C51CD2}"/>
                    </a:ext>
                  </a:extLst>
                </p:cNvPr>
                <p:cNvSpPr/>
                <p:nvPr/>
              </p:nvSpPr>
              <p:spPr>
                <a:xfrm>
                  <a:off x="2239450" y="1401800"/>
                  <a:ext cx="152400" cy="152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 name="Google Shape;126;p16">
              <a:extLst>
                <a:ext uri="{FF2B5EF4-FFF2-40B4-BE49-F238E27FC236}">
                  <a16:creationId xmlns:a16="http://schemas.microsoft.com/office/drawing/2014/main" id="{9F0CD9AB-6D34-4AB1-A0F4-9AA3CB7F5D5C}"/>
                </a:ext>
              </a:extLst>
            </p:cNvPr>
            <p:cNvGrpSpPr/>
            <p:nvPr/>
          </p:nvGrpSpPr>
          <p:grpSpPr>
            <a:xfrm>
              <a:off x="-342924" y="795297"/>
              <a:ext cx="4894337" cy="1830303"/>
              <a:chOff x="-342924" y="795297"/>
              <a:chExt cx="4894337" cy="1830303"/>
            </a:xfrm>
          </p:grpSpPr>
          <p:sp>
            <p:nvSpPr>
              <p:cNvPr id="182" name="Google Shape;127;p16">
                <a:extLst>
                  <a:ext uri="{FF2B5EF4-FFF2-40B4-BE49-F238E27FC236}">
                    <a16:creationId xmlns:a16="http://schemas.microsoft.com/office/drawing/2014/main" id="{3A71FFE2-3FC1-4EFC-A521-B3B45D2EA021}"/>
                  </a:ext>
                </a:extLst>
              </p:cNvPr>
              <p:cNvSpPr/>
              <p:nvPr/>
            </p:nvSpPr>
            <p:spPr>
              <a:xfrm>
                <a:off x="3242663" y="1331925"/>
                <a:ext cx="1308750" cy="1293675"/>
              </a:xfrm>
              <a:custGeom>
                <a:avLst/>
                <a:gdLst/>
                <a:ahLst/>
                <a:cxnLst/>
                <a:rect l="l" t="t" r="r" b="b"/>
                <a:pathLst>
                  <a:path w="52350" h="51747" extrusionOk="0">
                    <a:moveTo>
                      <a:pt x="50640" y="16594"/>
                    </a:moveTo>
                    <a:cubicBezTo>
                      <a:pt x="51241" y="16594"/>
                      <a:pt x="51811" y="16658"/>
                      <a:pt x="52350" y="16816"/>
                    </a:cubicBezTo>
                    <a:lnTo>
                      <a:pt x="52350" y="0"/>
                    </a:lnTo>
                    <a:lnTo>
                      <a:pt x="46016" y="0"/>
                    </a:lnTo>
                    <a:lnTo>
                      <a:pt x="44781" y="10102"/>
                    </a:lnTo>
                    <a:cubicBezTo>
                      <a:pt x="41424" y="10641"/>
                      <a:pt x="38130" y="11527"/>
                      <a:pt x="34964" y="12699"/>
                    </a:cubicBezTo>
                    <a:lnTo>
                      <a:pt x="28915" y="4529"/>
                    </a:lnTo>
                    <a:lnTo>
                      <a:pt x="16469" y="11591"/>
                    </a:lnTo>
                    <a:lnTo>
                      <a:pt x="20364" y="20965"/>
                    </a:lnTo>
                    <a:cubicBezTo>
                      <a:pt x="17451" y="23308"/>
                      <a:pt x="14790" y="25968"/>
                      <a:pt x="12415" y="28914"/>
                    </a:cubicBezTo>
                    <a:lnTo>
                      <a:pt x="3073" y="24987"/>
                    </a:lnTo>
                    <a:lnTo>
                      <a:pt x="1" y="30370"/>
                    </a:lnTo>
                    <a:lnTo>
                      <a:pt x="16215" y="39744"/>
                    </a:lnTo>
                    <a:cubicBezTo>
                      <a:pt x="12764" y="41550"/>
                      <a:pt x="12035" y="46142"/>
                      <a:pt x="14727" y="48960"/>
                    </a:cubicBezTo>
                    <a:cubicBezTo>
                      <a:pt x="17419" y="51747"/>
                      <a:pt x="22043" y="51177"/>
                      <a:pt x="23974" y="47788"/>
                    </a:cubicBezTo>
                    <a:cubicBezTo>
                      <a:pt x="24544" y="46838"/>
                      <a:pt x="24798" y="45762"/>
                      <a:pt x="24766" y="44685"/>
                    </a:cubicBezTo>
                    <a:lnTo>
                      <a:pt x="34520" y="50322"/>
                    </a:lnTo>
                    <a:cubicBezTo>
                      <a:pt x="38320" y="44051"/>
                      <a:pt x="45034" y="40124"/>
                      <a:pt x="52350" y="39871"/>
                    </a:cubicBezTo>
                    <a:lnTo>
                      <a:pt x="52350" y="30497"/>
                    </a:lnTo>
                    <a:cubicBezTo>
                      <a:pt x="51811" y="30624"/>
                      <a:pt x="51241" y="30687"/>
                      <a:pt x="50640" y="30687"/>
                    </a:cubicBezTo>
                    <a:cubicBezTo>
                      <a:pt x="46744" y="30687"/>
                      <a:pt x="43578" y="27552"/>
                      <a:pt x="43578" y="23625"/>
                    </a:cubicBezTo>
                    <a:cubicBezTo>
                      <a:pt x="43578" y="19730"/>
                      <a:pt x="46744" y="16563"/>
                      <a:pt x="50640" y="16563"/>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9;p16">
                <a:extLst>
                  <a:ext uri="{FF2B5EF4-FFF2-40B4-BE49-F238E27FC236}">
                    <a16:creationId xmlns:a16="http://schemas.microsoft.com/office/drawing/2014/main" id="{7295B1B2-2B42-4CF6-B8D0-E58FEFC65350}"/>
                  </a:ext>
                </a:extLst>
              </p:cNvPr>
              <p:cNvSpPr txBox="1"/>
              <p:nvPr/>
            </p:nvSpPr>
            <p:spPr>
              <a:xfrm>
                <a:off x="-342924" y="795297"/>
                <a:ext cx="2512176" cy="11916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accent6">
                        <a:lumMod val="75000"/>
                      </a:schemeClr>
                    </a:solidFill>
                    <a:latin typeface="Avenir Next LT Pro" panose="020B0504020202020204" pitchFamily="34" charset="0"/>
                    <a:ea typeface="Fira Sans Medium"/>
                    <a:cs typeface="Fira Sans Medium"/>
                    <a:sym typeface="Fira Sans Medium"/>
                  </a:rPr>
                  <a:t>Documentation outlining the most recent assessment for a QRTP</a:t>
                </a:r>
              </a:p>
            </p:txBody>
          </p:sp>
          <p:cxnSp>
            <p:nvCxnSpPr>
              <p:cNvPr id="184" name="Google Shape;131;p16">
                <a:extLst>
                  <a:ext uri="{FF2B5EF4-FFF2-40B4-BE49-F238E27FC236}">
                    <a16:creationId xmlns:a16="http://schemas.microsoft.com/office/drawing/2014/main" id="{C84850CE-D16B-4CFB-97E5-6A95F899BF28}"/>
                  </a:ext>
                </a:extLst>
              </p:cNvPr>
              <p:cNvCxnSpPr/>
              <p:nvPr/>
            </p:nvCxnSpPr>
            <p:spPr>
              <a:xfrm rot="10800000">
                <a:off x="2311444" y="1478050"/>
                <a:ext cx="1530000" cy="527100"/>
              </a:xfrm>
              <a:prstGeom prst="bentConnector3">
                <a:avLst>
                  <a:gd name="adj1" fmla="val 14567"/>
                </a:avLst>
              </a:prstGeom>
              <a:noFill/>
              <a:ln w="9525" cap="flat" cmpd="sng">
                <a:solidFill>
                  <a:schemeClr val="dk2"/>
                </a:solidFill>
                <a:prstDash val="solid"/>
                <a:round/>
                <a:headEnd type="none" w="med" len="med"/>
                <a:tailEnd type="none" w="med" len="med"/>
              </a:ln>
            </p:spPr>
          </p:cxnSp>
          <p:grpSp>
            <p:nvGrpSpPr>
              <p:cNvPr id="185" name="Google Shape;132;p16">
                <a:extLst>
                  <a:ext uri="{FF2B5EF4-FFF2-40B4-BE49-F238E27FC236}">
                    <a16:creationId xmlns:a16="http://schemas.microsoft.com/office/drawing/2014/main" id="{374529D1-2F76-41FE-84F3-42F9B8A27C20}"/>
                  </a:ext>
                </a:extLst>
              </p:cNvPr>
              <p:cNvGrpSpPr/>
              <p:nvPr/>
            </p:nvGrpSpPr>
            <p:grpSpPr>
              <a:xfrm>
                <a:off x="2176350" y="1338700"/>
                <a:ext cx="278700" cy="278700"/>
                <a:chOff x="2176350" y="1338700"/>
                <a:chExt cx="278700" cy="278700"/>
              </a:xfrm>
            </p:grpSpPr>
            <p:sp>
              <p:nvSpPr>
                <p:cNvPr id="186" name="Google Shape;133;p16">
                  <a:extLst>
                    <a:ext uri="{FF2B5EF4-FFF2-40B4-BE49-F238E27FC236}">
                      <a16:creationId xmlns:a16="http://schemas.microsoft.com/office/drawing/2014/main" id="{C304F4E4-7B95-4DC4-9E47-6A0EE18A66AC}"/>
                    </a:ext>
                  </a:extLst>
                </p:cNvPr>
                <p:cNvSpPr/>
                <p:nvPr/>
              </p:nvSpPr>
              <p:spPr>
                <a:xfrm>
                  <a:off x="2176350" y="1338700"/>
                  <a:ext cx="278700" cy="278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34;p16">
                  <a:extLst>
                    <a:ext uri="{FF2B5EF4-FFF2-40B4-BE49-F238E27FC236}">
                      <a16:creationId xmlns:a16="http://schemas.microsoft.com/office/drawing/2014/main" id="{7372CBBC-76C3-4B4E-A56E-B2933320AF6B}"/>
                    </a:ext>
                  </a:extLst>
                </p:cNvPr>
                <p:cNvSpPr/>
                <p:nvPr/>
              </p:nvSpPr>
              <p:spPr>
                <a:xfrm>
                  <a:off x="2239450" y="1401800"/>
                  <a:ext cx="152400" cy="152400"/>
                </a:xfrm>
                <a:prstGeom prst="ellipse">
                  <a:avLst/>
                </a:pr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8" name="Google Shape;135;p16">
              <a:extLst>
                <a:ext uri="{FF2B5EF4-FFF2-40B4-BE49-F238E27FC236}">
                  <a16:creationId xmlns:a16="http://schemas.microsoft.com/office/drawing/2014/main" id="{650D93D4-83E0-42E5-B7DB-7015ACD89BE1}"/>
                </a:ext>
              </a:extLst>
            </p:cNvPr>
            <p:cNvGrpSpPr/>
            <p:nvPr/>
          </p:nvGrpSpPr>
          <p:grpSpPr>
            <a:xfrm>
              <a:off x="3412802" y="2761849"/>
              <a:ext cx="425343" cy="424225"/>
              <a:chOff x="-4570325" y="2405775"/>
              <a:chExt cx="294600" cy="293825"/>
            </a:xfrm>
          </p:grpSpPr>
          <p:sp>
            <p:nvSpPr>
              <p:cNvPr id="180" name="Google Shape;136;p16">
                <a:extLst>
                  <a:ext uri="{FF2B5EF4-FFF2-40B4-BE49-F238E27FC236}">
                    <a16:creationId xmlns:a16="http://schemas.microsoft.com/office/drawing/2014/main" id="{678E0F5B-DE39-4EFF-AD0C-5F839BE0D6DF}"/>
                  </a:ext>
                </a:extLst>
              </p:cNvPr>
              <p:cNvSpPr/>
              <p:nvPr/>
            </p:nvSpPr>
            <p:spPr>
              <a:xfrm>
                <a:off x="-4570325" y="2405775"/>
                <a:ext cx="294600" cy="293825"/>
              </a:xfrm>
              <a:custGeom>
                <a:avLst/>
                <a:gdLst/>
                <a:ahLst/>
                <a:cxnLst/>
                <a:rect l="l" t="t" r="r" b="b"/>
                <a:pathLst>
                  <a:path w="11784" h="11753" extrusionOk="0">
                    <a:moveTo>
                      <a:pt x="5734" y="694"/>
                    </a:moveTo>
                    <a:cubicBezTo>
                      <a:pt x="7624" y="694"/>
                      <a:pt x="9168" y="2238"/>
                      <a:pt x="9168" y="4128"/>
                    </a:cubicBezTo>
                    <a:cubicBezTo>
                      <a:pt x="9168" y="6050"/>
                      <a:pt x="7624" y="7594"/>
                      <a:pt x="5734" y="7594"/>
                    </a:cubicBezTo>
                    <a:cubicBezTo>
                      <a:pt x="3844" y="7594"/>
                      <a:pt x="2332" y="6018"/>
                      <a:pt x="2332" y="4128"/>
                    </a:cubicBezTo>
                    <a:cubicBezTo>
                      <a:pt x="2332" y="2238"/>
                      <a:pt x="3844" y="694"/>
                      <a:pt x="5734" y="694"/>
                    </a:cubicBezTo>
                    <a:close/>
                    <a:moveTo>
                      <a:pt x="977" y="7531"/>
                    </a:moveTo>
                    <a:cubicBezTo>
                      <a:pt x="1166" y="7531"/>
                      <a:pt x="1323" y="7688"/>
                      <a:pt x="1323" y="7909"/>
                    </a:cubicBezTo>
                    <a:cubicBezTo>
                      <a:pt x="1292" y="8129"/>
                      <a:pt x="1134" y="8255"/>
                      <a:pt x="977" y="8255"/>
                    </a:cubicBezTo>
                    <a:cubicBezTo>
                      <a:pt x="788" y="8255"/>
                      <a:pt x="630" y="8098"/>
                      <a:pt x="630" y="7909"/>
                    </a:cubicBezTo>
                    <a:cubicBezTo>
                      <a:pt x="630" y="7688"/>
                      <a:pt x="788" y="7531"/>
                      <a:pt x="977" y="7531"/>
                    </a:cubicBezTo>
                    <a:close/>
                    <a:moveTo>
                      <a:pt x="10586" y="7531"/>
                    </a:moveTo>
                    <a:cubicBezTo>
                      <a:pt x="10775" y="7531"/>
                      <a:pt x="10932" y="7688"/>
                      <a:pt x="10932" y="7909"/>
                    </a:cubicBezTo>
                    <a:cubicBezTo>
                      <a:pt x="10932" y="8129"/>
                      <a:pt x="10775" y="8255"/>
                      <a:pt x="10586" y="8255"/>
                    </a:cubicBezTo>
                    <a:cubicBezTo>
                      <a:pt x="10397" y="8255"/>
                      <a:pt x="10239" y="8098"/>
                      <a:pt x="10239" y="7909"/>
                    </a:cubicBezTo>
                    <a:cubicBezTo>
                      <a:pt x="10239" y="7688"/>
                      <a:pt x="10397" y="7531"/>
                      <a:pt x="10586" y="7531"/>
                    </a:cubicBezTo>
                    <a:close/>
                    <a:moveTo>
                      <a:pt x="3025" y="9641"/>
                    </a:moveTo>
                    <a:cubicBezTo>
                      <a:pt x="3214" y="9641"/>
                      <a:pt x="3371" y="9799"/>
                      <a:pt x="3371" y="9988"/>
                    </a:cubicBezTo>
                    <a:cubicBezTo>
                      <a:pt x="3340" y="10177"/>
                      <a:pt x="3214" y="10335"/>
                      <a:pt x="3025" y="10335"/>
                    </a:cubicBezTo>
                    <a:cubicBezTo>
                      <a:pt x="2836" y="10335"/>
                      <a:pt x="2678" y="10177"/>
                      <a:pt x="2678" y="9988"/>
                    </a:cubicBezTo>
                    <a:cubicBezTo>
                      <a:pt x="2678" y="9799"/>
                      <a:pt x="2836" y="9641"/>
                      <a:pt x="3025" y="9641"/>
                    </a:cubicBezTo>
                    <a:close/>
                    <a:moveTo>
                      <a:pt x="8475" y="9641"/>
                    </a:moveTo>
                    <a:cubicBezTo>
                      <a:pt x="8696" y="9641"/>
                      <a:pt x="8822" y="9799"/>
                      <a:pt x="8822" y="9988"/>
                    </a:cubicBezTo>
                    <a:cubicBezTo>
                      <a:pt x="8822" y="10177"/>
                      <a:pt x="8664" y="10335"/>
                      <a:pt x="8475" y="10335"/>
                    </a:cubicBezTo>
                    <a:cubicBezTo>
                      <a:pt x="8255" y="10335"/>
                      <a:pt x="8128" y="10177"/>
                      <a:pt x="8128" y="9988"/>
                    </a:cubicBezTo>
                    <a:cubicBezTo>
                      <a:pt x="8128" y="9799"/>
                      <a:pt x="8255" y="9641"/>
                      <a:pt x="8475" y="9641"/>
                    </a:cubicBezTo>
                    <a:close/>
                    <a:moveTo>
                      <a:pt x="5734" y="10303"/>
                    </a:moveTo>
                    <a:cubicBezTo>
                      <a:pt x="5955" y="10303"/>
                      <a:pt x="6112" y="10461"/>
                      <a:pt x="6112" y="10650"/>
                    </a:cubicBezTo>
                    <a:cubicBezTo>
                      <a:pt x="6112" y="10839"/>
                      <a:pt x="5955" y="10996"/>
                      <a:pt x="5734" y="10996"/>
                    </a:cubicBezTo>
                    <a:cubicBezTo>
                      <a:pt x="5545" y="10996"/>
                      <a:pt x="5388" y="10839"/>
                      <a:pt x="5388" y="10650"/>
                    </a:cubicBezTo>
                    <a:cubicBezTo>
                      <a:pt x="5388" y="10461"/>
                      <a:pt x="5545" y="10303"/>
                      <a:pt x="5734" y="10303"/>
                    </a:cubicBezTo>
                    <a:close/>
                    <a:moveTo>
                      <a:pt x="5797" y="1"/>
                    </a:moveTo>
                    <a:cubicBezTo>
                      <a:pt x="3497" y="1"/>
                      <a:pt x="1701" y="1860"/>
                      <a:pt x="1701" y="4097"/>
                    </a:cubicBezTo>
                    <a:cubicBezTo>
                      <a:pt x="1701" y="5010"/>
                      <a:pt x="2017" y="5924"/>
                      <a:pt x="2552" y="6617"/>
                    </a:cubicBezTo>
                    <a:lnTo>
                      <a:pt x="1701" y="7153"/>
                    </a:lnTo>
                    <a:cubicBezTo>
                      <a:pt x="1481" y="6995"/>
                      <a:pt x="1260" y="6901"/>
                      <a:pt x="1040" y="6901"/>
                    </a:cubicBezTo>
                    <a:cubicBezTo>
                      <a:pt x="473" y="6901"/>
                      <a:pt x="0" y="7373"/>
                      <a:pt x="0" y="7940"/>
                    </a:cubicBezTo>
                    <a:cubicBezTo>
                      <a:pt x="0" y="8476"/>
                      <a:pt x="473" y="8948"/>
                      <a:pt x="1040" y="8948"/>
                    </a:cubicBezTo>
                    <a:cubicBezTo>
                      <a:pt x="1575" y="8948"/>
                      <a:pt x="2048" y="8476"/>
                      <a:pt x="2048" y="7940"/>
                    </a:cubicBezTo>
                    <a:lnTo>
                      <a:pt x="2048" y="7751"/>
                    </a:lnTo>
                    <a:lnTo>
                      <a:pt x="3088" y="7153"/>
                    </a:lnTo>
                    <a:cubicBezTo>
                      <a:pt x="3340" y="7373"/>
                      <a:pt x="3623" y="7625"/>
                      <a:pt x="3970" y="7783"/>
                    </a:cubicBezTo>
                    <a:lnTo>
                      <a:pt x="3308" y="8948"/>
                    </a:lnTo>
                    <a:lnTo>
                      <a:pt x="3119" y="8948"/>
                    </a:lnTo>
                    <a:cubicBezTo>
                      <a:pt x="2552" y="8948"/>
                      <a:pt x="2080" y="9421"/>
                      <a:pt x="2080" y="9988"/>
                    </a:cubicBezTo>
                    <a:cubicBezTo>
                      <a:pt x="2080" y="10524"/>
                      <a:pt x="2552" y="10996"/>
                      <a:pt x="3119" y="10996"/>
                    </a:cubicBezTo>
                    <a:cubicBezTo>
                      <a:pt x="3655" y="10996"/>
                      <a:pt x="4127" y="10524"/>
                      <a:pt x="4127" y="9988"/>
                    </a:cubicBezTo>
                    <a:cubicBezTo>
                      <a:pt x="4127" y="9736"/>
                      <a:pt x="4064" y="9515"/>
                      <a:pt x="3907" y="9326"/>
                    </a:cubicBezTo>
                    <a:lnTo>
                      <a:pt x="4600" y="8098"/>
                    </a:lnTo>
                    <a:cubicBezTo>
                      <a:pt x="4883" y="8161"/>
                      <a:pt x="5199" y="8255"/>
                      <a:pt x="5514" y="8287"/>
                    </a:cubicBezTo>
                    <a:lnTo>
                      <a:pt x="5514" y="9736"/>
                    </a:lnTo>
                    <a:cubicBezTo>
                      <a:pt x="5136" y="9894"/>
                      <a:pt x="4852" y="10272"/>
                      <a:pt x="4852" y="10713"/>
                    </a:cubicBezTo>
                    <a:cubicBezTo>
                      <a:pt x="4852" y="11280"/>
                      <a:pt x="5325" y="11752"/>
                      <a:pt x="5860" y="11752"/>
                    </a:cubicBezTo>
                    <a:cubicBezTo>
                      <a:pt x="6427" y="11752"/>
                      <a:pt x="6900" y="11280"/>
                      <a:pt x="6900" y="10713"/>
                    </a:cubicBezTo>
                    <a:cubicBezTo>
                      <a:pt x="6900" y="10303"/>
                      <a:pt x="6616" y="9894"/>
                      <a:pt x="6238" y="9736"/>
                    </a:cubicBezTo>
                    <a:lnTo>
                      <a:pt x="6238" y="8287"/>
                    </a:lnTo>
                    <a:cubicBezTo>
                      <a:pt x="6553" y="8255"/>
                      <a:pt x="6868" y="8224"/>
                      <a:pt x="7120" y="8098"/>
                    </a:cubicBezTo>
                    <a:lnTo>
                      <a:pt x="7845" y="9326"/>
                    </a:lnTo>
                    <a:cubicBezTo>
                      <a:pt x="7687" y="9515"/>
                      <a:pt x="7593" y="9736"/>
                      <a:pt x="7593" y="9988"/>
                    </a:cubicBezTo>
                    <a:cubicBezTo>
                      <a:pt x="7593" y="10524"/>
                      <a:pt x="8065" y="10996"/>
                      <a:pt x="8633" y="10996"/>
                    </a:cubicBezTo>
                    <a:cubicBezTo>
                      <a:pt x="9168" y="10996"/>
                      <a:pt x="9641" y="10524"/>
                      <a:pt x="9641" y="9988"/>
                    </a:cubicBezTo>
                    <a:cubicBezTo>
                      <a:pt x="9641" y="9421"/>
                      <a:pt x="9168" y="8948"/>
                      <a:pt x="8633" y="8948"/>
                    </a:cubicBezTo>
                    <a:lnTo>
                      <a:pt x="8444" y="8948"/>
                    </a:lnTo>
                    <a:lnTo>
                      <a:pt x="7750" y="7783"/>
                    </a:lnTo>
                    <a:cubicBezTo>
                      <a:pt x="8065" y="7625"/>
                      <a:pt x="8381" y="7373"/>
                      <a:pt x="8664" y="7153"/>
                    </a:cubicBezTo>
                    <a:lnTo>
                      <a:pt x="9735" y="7751"/>
                    </a:lnTo>
                    <a:lnTo>
                      <a:pt x="9735" y="7940"/>
                    </a:lnTo>
                    <a:cubicBezTo>
                      <a:pt x="9735" y="8476"/>
                      <a:pt x="10208" y="8948"/>
                      <a:pt x="10743" y="8948"/>
                    </a:cubicBezTo>
                    <a:cubicBezTo>
                      <a:pt x="11310" y="8948"/>
                      <a:pt x="11783" y="8476"/>
                      <a:pt x="11783" y="7940"/>
                    </a:cubicBezTo>
                    <a:cubicBezTo>
                      <a:pt x="11626" y="7342"/>
                      <a:pt x="11153" y="6901"/>
                      <a:pt x="10586" y="6901"/>
                    </a:cubicBezTo>
                    <a:cubicBezTo>
                      <a:pt x="10302" y="6901"/>
                      <a:pt x="10082" y="6995"/>
                      <a:pt x="9924" y="7153"/>
                    </a:cubicBezTo>
                    <a:lnTo>
                      <a:pt x="9011" y="6617"/>
                    </a:lnTo>
                    <a:cubicBezTo>
                      <a:pt x="9578" y="5924"/>
                      <a:pt x="9893" y="5010"/>
                      <a:pt x="9893" y="4097"/>
                    </a:cubicBezTo>
                    <a:cubicBezTo>
                      <a:pt x="9893" y="1828"/>
                      <a:pt x="8034" y="1"/>
                      <a:pt x="57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37;p16">
                <a:extLst>
                  <a:ext uri="{FF2B5EF4-FFF2-40B4-BE49-F238E27FC236}">
                    <a16:creationId xmlns:a16="http://schemas.microsoft.com/office/drawing/2014/main" id="{88DB48D3-DADD-410D-84C2-C66FC2BEE134}"/>
                  </a:ext>
                </a:extLst>
              </p:cNvPr>
              <p:cNvSpPr/>
              <p:nvPr/>
            </p:nvSpPr>
            <p:spPr>
              <a:xfrm>
                <a:off x="-4478175" y="2439650"/>
                <a:ext cx="103975" cy="120525"/>
              </a:xfrm>
              <a:custGeom>
                <a:avLst/>
                <a:gdLst/>
                <a:ahLst/>
                <a:cxnLst/>
                <a:rect l="l" t="t" r="r" b="b"/>
                <a:pathLst>
                  <a:path w="4159" h="4821" extrusionOk="0">
                    <a:moveTo>
                      <a:pt x="2048" y="725"/>
                    </a:moveTo>
                    <a:cubicBezTo>
                      <a:pt x="2458" y="725"/>
                      <a:pt x="2741" y="1040"/>
                      <a:pt x="2741" y="1387"/>
                    </a:cubicBezTo>
                    <a:cubicBezTo>
                      <a:pt x="2741" y="1765"/>
                      <a:pt x="2426" y="2049"/>
                      <a:pt x="2048" y="2049"/>
                    </a:cubicBezTo>
                    <a:cubicBezTo>
                      <a:pt x="1702" y="2049"/>
                      <a:pt x="1387" y="1733"/>
                      <a:pt x="1387" y="1387"/>
                    </a:cubicBezTo>
                    <a:cubicBezTo>
                      <a:pt x="1387" y="1040"/>
                      <a:pt x="1702" y="725"/>
                      <a:pt x="2048" y="725"/>
                    </a:cubicBezTo>
                    <a:close/>
                    <a:moveTo>
                      <a:pt x="2363" y="2773"/>
                    </a:moveTo>
                    <a:cubicBezTo>
                      <a:pt x="2930" y="2773"/>
                      <a:pt x="3403" y="3246"/>
                      <a:pt x="3403" y="3781"/>
                    </a:cubicBezTo>
                    <a:lnTo>
                      <a:pt x="3403" y="4128"/>
                    </a:lnTo>
                    <a:lnTo>
                      <a:pt x="630" y="4128"/>
                    </a:lnTo>
                    <a:lnTo>
                      <a:pt x="630" y="3781"/>
                    </a:lnTo>
                    <a:lnTo>
                      <a:pt x="693" y="3781"/>
                    </a:lnTo>
                    <a:cubicBezTo>
                      <a:pt x="693" y="3246"/>
                      <a:pt x="1166" y="2773"/>
                      <a:pt x="1702" y="2773"/>
                    </a:cubicBezTo>
                    <a:close/>
                    <a:moveTo>
                      <a:pt x="2111" y="1"/>
                    </a:moveTo>
                    <a:cubicBezTo>
                      <a:pt x="1355" y="1"/>
                      <a:pt x="725" y="631"/>
                      <a:pt x="725" y="1387"/>
                    </a:cubicBezTo>
                    <a:cubicBezTo>
                      <a:pt x="725" y="1702"/>
                      <a:pt x="851" y="2017"/>
                      <a:pt x="1040" y="2238"/>
                    </a:cubicBezTo>
                    <a:cubicBezTo>
                      <a:pt x="441" y="2521"/>
                      <a:pt x="63" y="3120"/>
                      <a:pt x="63" y="3781"/>
                    </a:cubicBezTo>
                    <a:lnTo>
                      <a:pt x="63" y="4443"/>
                    </a:lnTo>
                    <a:cubicBezTo>
                      <a:pt x="0" y="4663"/>
                      <a:pt x="158" y="4821"/>
                      <a:pt x="378" y="4821"/>
                    </a:cubicBezTo>
                    <a:lnTo>
                      <a:pt x="3781" y="4821"/>
                    </a:lnTo>
                    <a:cubicBezTo>
                      <a:pt x="4001" y="4821"/>
                      <a:pt x="4159" y="4663"/>
                      <a:pt x="4159" y="4443"/>
                    </a:cubicBezTo>
                    <a:lnTo>
                      <a:pt x="4159" y="3781"/>
                    </a:lnTo>
                    <a:cubicBezTo>
                      <a:pt x="4159" y="3120"/>
                      <a:pt x="3749" y="2521"/>
                      <a:pt x="3151" y="2238"/>
                    </a:cubicBezTo>
                    <a:cubicBezTo>
                      <a:pt x="3371" y="2017"/>
                      <a:pt x="3466" y="1733"/>
                      <a:pt x="3466" y="1387"/>
                    </a:cubicBezTo>
                    <a:cubicBezTo>
                      <a:pt x="3466" y="631"/>
                      <a:pt x="2836" y="1"/>
                      <a:pt x="2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38;p16">
              <a:extLst>
                <a:ext uri="{FF2B5EF4-FFF2-40B4-BE49-F238E27FC236}">
                  <a16:creationId xmlns:a16="http://schemas.microsoft.com/office/drawing/2014/main" id="{A41ABC7A-9F31-4AC2-9B1D-3415DC5F15D0}"/>
                </a:ext>
              </a:extLst>
            </p:cNvPr>
            <p:cNvGrpSpPr/>
            <p:nvPr/>
          </p:nvGrpSpPr>
          <p:grpSpPr>
            <a:xfrm>
              <a:off x="3963025" y="3502950"/>
              <a:ext cx="421913" cy="423864"/>
              <a:chOff x="-1333975" y="2365850"/>
              <a:chExt cx="292225" cy="293575"/>
            </a:xfrm>
          </p:grpSpPr>
          <p:sp>
            <p:nvSpPr>
              <p:cNvPr id="172" name="Google Shape;139;p16">
                <a:extLst>
                  <a:ext uri="{FF2B5EF4-FFF2-40B4-BE49-F238E27FC236}">
                    <a16:creationId xmlns:a16="http://schemas.microsoft.com/office/drawing/2014/main" id="{8D4C9E2D-936D-4593-A1E8-807DF2BE2B86}"/>
                  </a:ext>
                </a:extLst>
              </p:cNvPr>
              <p:cNvSpPr/>
              <p:nvPr/>
            </p:nvSpPr>
            <p:spPr>
              <a:xfrm>
                <a:off x="-1285150" y="2365850"/>
                <a:ext cx="191225" cy="293575"/>
              </a:xfrm>
              <a:custGeom>
                <a:avLst/>
                <a:gdLst/>
                <a:ahLst/>
                <a:cxnLst/>
                <a:rect l="l" t="t" r="r" b="b"/>
                <a:pathLst>
                  <a:path w="7649" h="11743" extrusionOk="0">
                    <a:moveTo>
                      <a:pt x="3813" y="684"/>
                    </a:moveTo>
                    <a:cubicBezTo>
                      <a:pt x="5545" y="684"/>
                      <a:pt x="6900" y="2039"/>
                      <a:pt x="6900" y="3740"/>
                    </a:cubicBezTo>
                    <a:cubicBezTo>
                      <a:pt x="6931" y="4780"/>
                      <a:pt x="6553" y="5347"/>
                      <a:pt x="6270" y="5788"/>
                    </a:cubicBezTo>
                    <a:cubicBezTo>
                      <a:pt x="5797" y="6544"/>
                      <a:pt x="5608" y="6922"/>
                      <a:pt x="5608" y="7930"/>
                    </a:cubicBezTo>
                    <a:cubicBezTo>
                      <a:pt x="5608" y="8119"/>
                      <a:pt x="5451" y="8277"/>
                      <a:pt x="5230" y="8277"/>
                    </a:cubicBezTo>
                    <a:lnTo>
                      <a:pt x="2489" y="8277"/>
                    </a:lnTo>
                    <a:cubicBezTo>
                      <a:pt x="2300" y="8277"/>
                      <a:pt x="2143" y="8119"/>
                      <a:pt x="2143" y="7930"/>
                    </a:cubicBezTo>
                    <a:cubicBezTo>
                      <a:pt x="2143" y="6922"/>
                      <a:pt x="1922" y="6576"/>
                      <a:pt x="1450" y="5820"/>
                    </a:cubicBezTo>
                    <a:cubicBezTo>
                      <a:pt x="1198" y="5347"/>
                      <a:pt x="567" y="4528"/>
                      <a:pt x="788" y="3205"/>
                    </a:cubicBezTo>
                    <a:cubicBezTo>
                      <a:pt x="1040" y="1819"/>
                      <a:pt x="2237" y="684"/>
                      <a:pt x="3813" y="684"/>
                    </a:cubicBezTo>
                    <a:close/>
                    <a:moveTo>
                      <a:pt x="4852" y="8907"/>
                    </a:moveTo>
                    <a:lnTo>
                      <a:pt x="4852" y="9569"/>
                    </a:lnTo>
                    <a:lnTo>
                      <a:pt x="4506" y="9569"/>
                    </a:lnTo>
                    <a:cubicBezTo>
                      <a:pt x="4285" y="9569"/>
                      <a:pt x="4128" y="9726"/>
                      <a:pt x="4128" y="9915"/>
                    </a:cubicBezTo>
                    <a:cubicBezTo>
                      <a:pt x="4128" y="10136"/>
                      <a:pt x="4285" y="10293"/>
                      <a:pt x="4506" y="10293"/>
                    </a:cubicBezTo>
                    <a:lnTo>
                      <a:pt x="4852" y="10293"/>
                    </a:lnTo>
                    <a:lnTo>
                      <a:pt x="4852" y="10640"/>
                    </a:lnTo>
                    <a:cubicBezTo>
                      <a:pt x="4884" y="10829"/>
                      <a:pt x="4726" y="10986"/>
                      <a:pt x="4537" y="10986"/>
                    </a:cubicBezTo>
                    <a:lnTo>
                      <a:pt x="3151" y="10986"/>
                    </a:lnTo>
                    <a:cubicBezTo>
                      <a:pt x="2962" y="10986"/>
                      <a:pt x="2804" y="10829"/>
                      <a:pt x="2804" y="10640"/>
                    </a:cubicBezTo>
                    <a:lnTo>
                      <a:pt x="2804" y="10293"/>
                    </a:lnTo>
                    <a:lnTo>
                      <a:pt x="3151" y="10293"/>
                    </a:lnTo>
                    <a:cubicBezTo>
                      <a:pt x="3371" y="10293"/>
                      <a:pt x="3529" y="10136"/>
                      <a:pt x="3529" y="9915"/>
                    </a:cubicBezTo>
                    <a:cubicBezTo>
                      <a:pt x="3529" y="9726"/>
                      <a:pt x="3371" y="9569"/>
                      <a:pt x="3151" y="9569"/>
                    </a:cubicBezTo>
                    <a:lnTo>
                      <a:pt x="2804" y="9569"/>
                    </a:lnTo>
                    <a:lnTo>
                      <a:pt x="2804" y="8907"/>
                    </a:lnTo>
                    <a:close/>
                    <a:moveTo>
                      <a:pt x="3897" y="1"/>
                    </a:moveTo>
                    <a:cubicBezTo>
                      <a:pt x="3632" y="1"/>
                      <a:pt x="3361" y="28"/>
                      <a:pt x="3088" y="86"/>
                    </a:cubicBezTo>
                    <a:cubicBezTo>
                      <a:pt x="1607" y="401"/>
                      <a:pt x="441" y="1566"/>
                      <a:pt x="158" y="3079"/>
                    </a:cubicBezTo>
                    <a:cubicBezTo>
                      <a:pt x="0" y="3992"/>
                      <a:pt x="158" y="4969"/>
                      <a:pt x="631" y="5757"/>
                    </a:cubicBezTo>
                    <a:cubicBezTo>
                      <a:pt x="757" y="5914"/>
                      <a:pt x="820" y="6072"/>
                      <a:pt x="914" y="6229"/>
                    </a:cubicBezTo>
                    <a:cubicBezTo>
                      <a:pt x="1355" y="6891"/>
                      <a:pt x="1450" y="7143"/>
                      <a:pt x="1450" y="7962"/>
                    </a:cubicBezTo>
                    <a:cubicBezTo>
                      <a:pt x="1450" y="8403"/>
                      <a:pt x="1733" y="8781"/>
                      <a:pt x="2143" y="8939"/>
                    </a:cubicBezTo>
                    <a:lnTo>
                      <a:pt x="2143" y="10703"/>
                    </a:lnTo>
                    <a:cubicBezTo>
                      <a:pt x="2143" y="11270"/>
                      <a:pt x="2615" y="11743"/>
                      <a:pt x="3151" y="11743"/>
                    </a:cubicBezTo>
                    <a:lnTo>
                      <a:pt x="4537" y="11743"/>
                    </a:lnTo>
                    <a:cubicBezTo>
                      <a:pt x="5073" y="11743"/>
                      <a:pt x="5545" y="11270"/>
                      <a:pt x="5545" y="10703"/>
                    </a:cubicBezTo>
                    <a:lnTo>
                      <a:pt x="5545" y="8939"/>
                    </a:lnTo>
                    <a:cubicBezTo>
                      <a:pt x="5955" y="8781"/>
                      <a:pt x="6238" y="8435"/>
                      <a:pt x="6238" y="7962"/>
                    </a:cubicBezTo>
                    <a:lnTo>
                      <a:pt x="6238" y="7930"/>
                    </a:lnTo>
                    <a:cubicBezTo>
                      <a:pt x="6238" y="7143"/>
                      <a:pt x="6427" y="6828"/>
                      <a:pt x="6805" y="6229"/>
                    </a:cubicBezTo>
                    <a:cubicBezTo>
                      <a:pt x="7089" y="5788"/>
                      <a:pt x="7593" y="5032"/>
                      <a:pt x="7593" y="3835"/>
                    </a:cubicBezTo>
                    <a:cubicBezTo>
                      <a:pt x="7649" y="1658"/>
                      <a:pt x="5950" y="1"/>
                      <a:pt x="38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40;p16">
                <a:extLst>
                  <a:ext uri="{FF2B5EF4-FFF2-40B4-BE49-F238E27FC236}">
                    <a16:creationId xmlns:a16="http://schemas.microsoft.com/office/drawing/2014/main" id="{37BB13E8-74A7-4FF0-8E70-445116FBD1BE}"/>
                  </a:ext>
                </a:extLst>
              </p:cNvPr>
              <p:cNvSpPr/>
              <p:nvPr/>
            </p:nvSpPr>
            <p:spPr>
              <a:xfrm>
                <a:off x="-1076425" y="2452250"/>
                <a:ext cx="34675" cy="18150"/>
              </a:xfrm>
              <a:custGeom>
                <a:avLst/>
                <a:gdLst/>
                <a:ahLst/>
                <a:cxnLst/>
                <a:rect l="l" t="t" r="r" b="b"/>
                <a:pathLst>
                  <a:path w="1387" h="726" extrusionOk="0">
                    <a:moveTo>
                      <a:pt x="347" y="1"/>
                    </a:moveTo>
                    <a:cubicBezTo>
                      <a:pt x="158" y="1"/>
                      <a:pt x="0" y="158"/>
                      <a:pt x="0" y="379"/>
                    </a:cubicBezTo>
                    <a:cubicBezTo>
                      <a:pt x="0" y="568"/>
                      <a:pt x="158" y="725"/>
                      <a:pt x="347" y="725"/>
                    </a:cubicBezTo>
                    <a:lnTo>
                      <a:pt x="1040" y="725"/>
                    </a:lnTo>
                    <a:cubicBezTo>
                      <a:pt x="1229" y="725"/>
                      <a:pt x="1386" y="568"/>
                      <a:pt x="1386" y="379"/>
                    </a:cubicBezTo>
                    <a:cubicBezTo>
                      <a:pt x="1386" y="158"/>
                      <a:pt x="1229" y="1"/>
                      <a:pt x="10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41;p16">
                <a:extLst>
                  <a:ext uri="{FF2B5EF4-FFF2-40B4-BE49-F238E27FC236}">
                    <a16:creationId xmlns:a16="http://schemas.microsoft.com/office/drawing/2014/main" id="{54AEE170-9920-4D4D-B154-DE7BBB6876BE}"/>
                  </a:ext>
                </a:extLst>
              </p:cNvPr>
              <p:cNvSpPr/>
              <p:nvPr/>
            </p:nvSpPr>
            <p:spPr>
              <a:xfrm>
                <a:off x="-1333975" y="2452250"/>
                <a:ext cx="34675" cy="18150"/>
              </a:xfrm>
              <a:custGeom>
                <a:avLst/>
                <a:gdLst/>
                <a:ahLst/>
                <a:cxnLst/>
                <a:rect l="l" t="t" r="r" b="b"/>
                <a:pathLst>
                  <a:path w="1387" h="726" extrusionOk="0">
                    <a:moveTo>
                      <a:pt x="347" y="1"/>
                    </a:moveTo>
                    <a:cubicBezTo>
                      <a:pt x="158" y="1"/>
                      <a:pt x="0" y="158"/>
                      <a:pt x="0" y="379"/>
                    </a:cubicBezTo>
                    <a:cubicBezTo>
                      <a:pt x="0" y="568"/>
                      <a:pt x="158" y="725"/>
                      <a:pt x="347" y="725"/>
                    </a:cubicBezTo>
                    <a:lnTo>
                      <a:pt x="1008" y="725"/>
                    </a:lnTo>
                    <a:cubicBezTo>
                      <a:pt x="1197" y="694"/>
                      <a:pt x="1386" y="536"/>
                      <a:pt x="1386" y="379"/>
                    </a:cubicBezTo>
                    <a:cubicBezTo>
                      <a:pt x="1386" y="158"/>
                      <a:pt x="1197" y="1"/>
                      <a:pt x="10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42;p16">
                <a:extLst>
                  <a:ext uri="{FF2B5EF4-FFF2-40B4-BE49-F238E27FC236}">
                    <a16:creationId xmlns:a16="http://schemas.microsoft.com/office/drawing/2014/main" id="{81C63AB8-3A23-40E9-B445-AB4F16A092E8}"/>
                  </a:ext>
                </a:extLst>
              </p:cNvPr>
              <p:cNvSpPr/>
              <p:nvPr/>
            </p:nvSpPr>
            <p:spPr>
              <a:xfrm>
                <a:off x="-1093750" y="2383050"/>
                <a:ext cx="35450" cy="26575"/>
              </a:xfrm>
              <a:custGeom>
                <a:avLst/>
                <a:gdLst/>
                <a:ahLst/>
                <a:cxnLst/>
                <a:rect l="l" t="t" r="r" b="b"/>
                <a:pathLst>
                  <a:path w="1418" h="1063" extrusionOk="0">
                    <a:moveTo>
                      <a:pt x="992" y="1"/>
                    </a:moveTo>
                    <a:cubicBezTo>
                      <a:pt x="931" y="1"/>
                      <a:pt x="870" y="19"/>
                      <a:pt x="819" y="59"/>
                    </a:cubicBezTo>
                    <a:lnTo>
                      <a:pt x="221" y="406"/>
                    </a:lnTo>
                    <a:cubicBezTo>
                      <a:pt x="63" y="500"/>
                      <a:pt x="0" y="721"/>
                      <a:pt x="95" y="878"/>
                    </a:cubicBezTo>
                    <a:cubicBezTo>
                      <a:pt x="159" y="985"/>
                      <a:pt x="295" y="1063"/>
                      <a:pt x="415" y="1063"/>
                    </a:cubicBezTo>
                    <a:cubicBezTo>
                      <a:pt x="473" y="1063"/>
                      <a:pt x="527" y="1045"/>
                      <a:pt x="567" y="1005"/>
                    </a:cubicBezTo>
                    <a:lnTo>
                      <a:pt x="1166" y="658"/>
                    </a:lnTo>
                    <a:cubicBezTo>
                      <a:pt x="1323" y="563"/>
                      <a:pt x="1418" y="343"/>
                      <a:pt x="1292" y="185"/>
                    </a:cubicBezTo>
                    <a:cubicBezTo>
                      <a:pt x="1249" y="79"/>
                      <a:pt x="1120" y="1"/>
                      <a:pt x="9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43;p16">
                <a:extLst>
                  <a:ext uri="{FF2B5EF4-FFF2-40B4-BE49-F238E27FC236}">
                    <a16:creationId xmlns:a16="http://schemas.microsoft.com/office/drawing/2014/main" id="{9212AE2D-FE2B-45B8-90F0-6F1CC9AFBFD5}"/>
                  </a:ext>
                </a:extLst>
              </p:cNvPr>
              <p:cNvSpPr/>
              <p:nvPr/>
            </p:nvSpPr>
            <p:spPr>
              <a:xfrm>
                <a:off x="-1317450" y="2512575"/>
                <a:ext cx="35475" cy="26225"/>
              </a:xfrm>
              <a:custGeom>
                <a:avLst/>
                <a:gdLst/>
                <a:ahLst/>
                <a:cxnLst/>
                <a:rect l="l" t="t" r="r" b="b"/>
                <a:pathLst>
                  <a:path w="1419" h="1049" extrusionOk="0">
                    <a:moveTo>
                      <a:pt x="1005" y="1"/>
                    </a:moveTo>
                    <a:cubicBezTo>
                      <a:pt x="944" y="1"/>
                      <a:pt x="880" y="15"/>
                      <a:pt x="820" y="45"/>
                    </a:cubicBezTo>
                    <a:lnTo>
                      <a:pt x="221" y="392"/>
                    </a:lnTo>
                    <a:cubicBezTo>
                      <a:pt x="64" y="486"/>
                      <a:pt x="1" y="707"/>
                      <a:pt x="127" y="864"/>
                    </a:cubicBezTo>
                    <a:cubicBezTo>
                      <a:pt x="169" y="971"/>
                      <a:pt x="299" y="1049"/>
                      <a:pt x="427" y="1049"/>
                    </a:cubicBezTo>
                    <a:cubicBezTo>
                      <a:pt x="488" y="1049"/>
                      <a:pt x="548" y="1031"/>
                      <a:pt x="599" y="990"/>
                    </a:cubicBezTo>
                    <a:lnTo>
                      <a:pt x="1166" y="644"/>
                    </a:lnTo>
                    <a:cubicBezTo>
                      <a:pt x="1324" y="549"/>
                      <a:pt x="1418" y="329"/>
                      <a:pt x="1292" y="171"/>
                    </a:cubicBezTo>
                    <a:cubicBezTo>
                      <a:pt x="1250" y="64"/>
                      <a:pt x="1134" y="1"/>
                      <a:pt x="10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44;p16">
                <a:extLst>
                  <a:ext uri="{FF2B5EF4-FFF2-40B4-BE49-F238E27FC236}">
                    <a16:creationId xmlns:a16="http://schemas.microsoft.com/office/drawing/2014/main" id="{976B892E-8053-41DE-AA15-F154E05B9E59}"/>
                  </a:ext>
                </a:extLst>
              </p:cNvPr>
              <p:cNvSpPr/>
              <p:nvPr/>
            </p:nvSpPr>
            <p:spPr>
              <a:xfrm>
                <a:off x="-1092975" y="2512575"/>
                <a:ext cx="34675" cy="25525"/>
              </a:xfrm>
              <a:custGeom>
                <a:avLst/>
                <a:gdLst/>
                <a:ahLst/>
                <a:cxnLst/>
                <a:rect l="l" t="t" r="r" b="b"/>
                <a:pathLst>
                  <a:path w="1387" h="1021" extrusionOk="0">
                    <a:moveTo>
                      <a:pt x="378" y="1"/>
                    </a:moveTo>
                    <a:cubicBezTo>
                      <a:pt x="264" y="1"/>
                      <a:pt x="149" y="64"/>
                      <a:pt x="64" y="171"/>
                    </a:cubicBezTo>
                    <a:cubicBezTo>
                      <a:pt x="1" y="329"/>
                      <a:pt x="32" y="518"/>
                      <a:pt x="190" y="644"/>
                    </a:cubicBezTo>
                    <a:lnTo>
                      <a:pt x="788" y="990"/>
                    </a:lnTo>
                    <a:cubicBezTo>
                      <a:pt x="838" y="1010"/>
                      <a:pt x="891" y="1021"/>
                      <a:pt x="944" y="1021"/>
                    </a:cubicBezTo>
                    <a:cubicBezTo>
                      <a:pt x="1059" y="1021"/>
                      <a:pt x="1175" y="972"/>
                      <a:pt x="1261" y="864"/>
                    </a:cubicBezTo>
                    <a:cubicBezTo>
                      <a:pt x="1387" y="675"/>
                      <a:pt x="1292" y="486"/>
                      <a:pt x="1135" y="392"/>
                    </a:cubicBezTo>
                    <a:lnTo>
                      <a:pt x="536" y="45"/>
                    </a:lnTo>
                    <a:cubicBezTo>
                      <a:pt x="486" y="15"/>
                      <a:pt x="432" y="1"/>
                      <a:pt x="3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45;p16">
                <a:extLst>
                  <a:ext uri="{FF2B5EF4-FFF2-40B4-BE49-F238E27FC236}">
                    <a16:creationId xmlns:a16="http://schemas.microsoft.com/office/drawing/2014/main" id="{C2701B4E-C5A4-4F6F-B4BC-1CFC2F13AC7A}"/>
                  </a:ext>
                </a:extLst>
              </p:cNvPr>
              <p:cNvSpPr/>
              <p:nvPr/>
            </p:nvSpPr>
            <p:spPr>
              <a:xfrm>
                <a:off x="-1316650" y="2383750"/>
                <a:ext cx="34675" cy="25525"/>
              </a:xfrm>
              <a:custGeom>
                <a:avLst/>
                <a:gdLst/>
                <a:ahLst/>
                <a:cxnLst/>
                <a:rect l="l" t="t" r="r" b="b"/>
                <a:pathLst>
                  <a:path w="1387" h="1021" extrusionOk="0">
                    <a:moveTo>
                      <a:pt x="405" y="1"/>
                    </a:moveTo>
                    <a:cubicBezTo>
                      <a:pt x="283" y="1"/>
                      <a:pt x="159" y="50"/>
                      <a:pt x="95" y="157"/>
                    </a:cubicBezTo>
                    <a:cubicBezTo>
                      <a:pt x="0" y="315"/>
                      <a:pt x="63" y="504"/>
                      <a:pt x="221" y="630"/>
                    </a:cubicBezTo>
                    <a:lnTo>
                      <a:pt x="788" y="977"/>
                    </a:lnTo>
                    <a:cubicBezTo>
                      <a:pt x="838" y="1007"/>
                      <a:pt x="895" y="1021"/>
                      <a:pt x="953" y="1021"/>
                    </a:cubicBezTo>
                    <a:cubicBezTo>
                      <a:pt x="1074" y="1021"/>
                      <a:pt x="1196" y="958"/>
                      <a:pt x="1260" y="850"/>
                    </a:cubicBezTo>
                    <a:cubicBezTo>
                      <a:pt x="1386" y="693"/>
                      <a:pt x="1292" y="504"/>
                      <a:pt x="1134" y="378"/>
                    </a:cubicBezTo>
                    <a:lnTo>
                      <a:pt x="567" y="31"/>
                    </a:lnTo>
                    <a:cubicBezTo>
                      <a:pt x="517" y="11"/>
                      <a:pt x="461" y="1"/>
                      <a:pt x="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46;p16">
                <a:extLst>
                  <a:ext uri="{FF2B5EF4-FFF2-40B4-BE49-F238E27FC236}">
                    <a16:creationId xmlns:a16="http://schemas.microsoft.com/office/drawing/2014/main" id="{5448C913-4CEB-4335-A18D-9DF0DCDC2765}"/>
                  </a:ext>
                </a:extLst>
              </p:cNvPr>
              <p:cNvSpPr/>
              <p:nvPr/>
            </p:nvSpPr>
            <p:spPr>
              <a:xfrm>
                <a:off x="-1239475" y="2401575"/>
                <a:ext cx="102425" cy="153100"/>
              </a:xfrm>
              <a:custGeom>
                <a:avLst/>
                <a:gdLst/>
                <a:ahLst/>
                <a:cxnLst/>
                <a:rect l="l" t="t" r="r" b="b"/>
                <a:pathLst>
                  <a:path w="4097" h="6124" extrusionOk="0">
                    <a:moveTo>
                      <a:pt x="1733" y="1492"/>
                    </a:moveTo>
                    <a:lnTo>
                      <a:pt x="1733" y="2343"/>
                    </a:lnTo>
                    <a:cubicBezTo>
                      <a:pt x="1733" y="2500"/>
                      <a:pt x="1796" y="2626"/>
                      <a:pt x="1922" y="2658"/>
                    </a:cubicBezTo>
                    <a:lnTo>
                      <a:pt x="3246" y="3225"/>
                    </a:lnTo>
                    <a:lnTo>
                      <a:pt x="2395" y="4611"/>
                    </a:lnTo>
                    <a:lnTo>
                      <a:pt x="2395" y="3729"/>
                    </a:lnTo>
                    <a:cubicBezTo>
                      <a:pt x="2395" y="3572"/>
                      <a:pt x="2332" y="3445"/>
                      <a:pt x="2206" y="3414"/>
                    </a:cubicBezTo>
                    <a:lnTo>
                      <a:pt x="851" y="2878"/>
                    </a:lnTo>
                    <a:lnTo>
                      <a:pt x="1733" y="1492"/>
                    </a:lnTo>
                    <a:close/>
                    <a:moveTo>
                      <a:pt x="2038" y="0"/>
                    </a:moveTo>
                    <a:cubicBezTo>
                      <a:pt x="1919" y="0"/>
                      <a:pt x="1814" y="47"/>
                      <a:pt x="1765" y="169"/>
                    </a:cubicBezTo>
                    <a:lnTo>
                      <a:pt x="64" y="2941"/>
                    </a:lnTo>
                    <a:cubicBezTo>
                      <a:pt x="32" y="3004"/>
                      <a:pt x="1" y="3130"/>
                      <a:pt x="32" y="3225"/>
                    </a:cubicBezTo>
                    <a:cubicBezTo>
                      <a:pt x="64" y="3288"/>
                      <a:pt x="158" y="3382"/>
                      <a:pt x="221" y="3414"/>
                    </a:cubicBezTo>
                    <a:lnTo>
                      <a:pt x="1733" y="4013"/>
                    </a:lnTo>
                    <a:lnTo>
                      <a:pt x="1733" y="5808"/>
                    </a:lnTo>
                    <a:cubicBezTo>
                      <a:pt x="1733" y="5966"/>
                      <a:pt x="1859" y="6092"/>
                      <a:pt x="1954" y="6123"/>
                    </a:cubicBezTo>
                    <a:lnTo>
                      <a:pt x="2049" y="6123"/>
                    </a:lnTo>
                    <a:cubicBezTo>
                      <a:pt x="2143" y="6123"/>
                      <a:pt x="2269" y="6092"/>
                      <a:pt x="2301" y="5966"/>
                    </a:cubicBezTo>
                    <a:lnTo>
                      <a:pt x="4002" y="3225"/>
                    </a:lnTo>
                    <a:cubicBezTo>
                      <a:pt x="4033" y="3130"/>
                      <a:pt x="4096" y="3004"/>
                      <a:pt x="4033" y="2941"/>
                    </a:cubicBezTo>
                    <a:cubicBezTo>
                      <a:pt x="4033" y="2878"/>
                      <a:pt x="3970" y="2784"/>
                      <a:pt x="3907" y="2752"/>
                    </a:cubicBezTo>
                    <a:lnTo>
                      <a:pt x="2395" y="2154"/>
                    </a:lnTo>
                    <a:lnTo>
                      <a:pt x="2395" y="358"/>
                    </a:lnTo>
                    <a:cubicBezTo>
                      <a:pt x="2395" y="169"/>
                      <a:pt x="2269" y="74"/>
                      <a:pt x="2143" y="11"/>
                    </a:cubicBezTo>
                    <a:cubicBezTo>
                      <a:pt x="2108" y="4"/>
                      <a:pt x="2072" y="0"/>
                      <a:pt x="2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 name="Google Shape;147;p16">
              <a:extLst>
                <a:ext uri="{FF2B5EF4-FFF2-40B4-BE49-F238E27FC236}">
                  <a16:creationId xmlns:a16="http://schemas.microsoft.com/office/drawing/2014/main" id="{295F8290-7EB2-4FF7-88C3-71F0CE67EF19}"/>
                </a:ext>
              </a:extLst>
            </p:cNvPr>
            <p:cNvSpPr/>
            <p:nvPr/>
          </p:nvSpPr>
          <p:spPr>
            <a:xfrm>
              <a:off x="5294145" y="2610875"/>
              <a:ext cx="440106" cy="421373"/>
            </a:xfrm>
            <a:custGeom>
              <a:avLst/>
              <a:gdLst/>
              <a:ahLst/>
              <a:cxnLst/>
              <a:rect l="l" t="t" r="r" b="b"/>
              <a:pathLst>
                <a:path w="12193" h="11674" extrusionOk="0">
                  <a:moveTo>
                    <a:pt x="9483" y="1174"/>
                  </a:moveTo>
                  <a:lnTo>
                    <a:pt x="9483" y="2308"/>
                  </a:lnTo>
                  <a:cubicBezTo>
                    <a:pt x="9483" y="2497"/>
                    <a:pt x="9641" y="2655"/>
                    <a:pt x="9830" y="2655"/>
                  </a:cubicBezTo>
                  <a:lnTo>
                    <a:pt x="10901" y="2655"/>
                  </a:lnTo>
                  <a:lnTo>
                    <a:pt x="9515" y="4041"/>
                  </a:lnTo>
                  <a:lnTo>
                    <a:pt x="8097" y="4041"/>
                  </a:lnTo>
                  <a:lnTo>
                    <a:pt x="8097" y="2560"/>
                  </a:lnTo>
                  <a:lnTo>
                    <a:pt x="9483" y="1174"/>
                  </a:lnTo>
                  <a:close/>
                  <a:moveTo>
                    <a:pt x="4885" y="6181"/>
                  </a:moveTo>
                  <a:cubicBezTo>
                    <a:pt x="5033" y="6181"/>
                    <a:pt x="5183" y="6212"/>
                    <a:pt x="5325" y="6278"/>
                  </a:cubicBezTo>
                  <a:lnTo>
                    <a:pt x="4600" y="7003"/>
                  </a:lnTo>
                  <a:cubicBezTo>
                    <a:pt x="4474" y="7129"/>
                    <a:pt x="4474" y="7349"/>
                    <a:pt x="4600" y="7475"/>
                  </a:cubicBezTo>
                  <a:cubicBezTo>
                    <a:pt x="4663" y="7538"/>
                    <a:pt x="4750" y="7570"/>
                    <a:pt x="4836" y="7570"/>
                  </a:cubicBezTo>
                  <a:cubicBezTo>
                    <a:pt x="4923" y="7570"/>
                    <a:pt x="5010" y="7538"/>
                    <a:pt x="5073" y="7475"/>
                  </a:cubicBezTo>
                  <a:lnTo>
                    <a:pt x="5797" y="6751"/>
                  </a:lnTo>
                  <a:lnTo>
                    <a:pt x="5797" y="6751"/>
                  </a:lnTo>
                  <a:cubicBezTo>
                    <a:pt x="5986" y="7160"/>
                    <a:pt x="5892" y="7633"/>
                    <a:pt x="5577" y="7948"/>
                  </a:cubicBezTo>
                  <a:cubicBezTo>
                    <a:pt x="5388" y="8137"/>
                    <a:pt x="5128" y="8231"/>
                    <a:pt x="4864" y="8231"/>
                  </a:cubicBezTo>
                  <a:cubicBezTo>
                    <a:pt x="4600" y="8231"/>
                    <a:pt x="4332" y="8137"/>
                    <a:pt x="4127" y="7948"/>
                  </a:cubicBezTo>
                  <a:cubicBezTo>
                    <a:pt x="3749" y="7538"/>
                    <a:pt x="3749" y="6877"/>
                    <a:pt x="4127" y="6499"/>
                  </a:cubicBezTo>
                  <a:cubicBezTo>
                    <a:pt x="4333" y="6293"/>
                    <a:pt x="4606" y="6181"/>
                    <a:pt x="4885" y="6181"/>
                  </a:cubicBezTo>
                  <a:close/>
                  <a:moveTo>
                    <a:pt x="4897" y="4831"/>
                  </a:moveTo>
                  <a:cubicBezTo>
                    <a:pt x="5396" y="4831"/>
                    <a:pt x="5890" y="4990"/>
                    <a:pt x="6301" y="5301"/>
                  </a:cubicBezTo>
                  <a:lnTo>
                    <a:pt x="5829" y="5774"/>
                  </a:lnTo>
                  <a:cubicBezTo>
                    <a:pt x="5553" y="5590"/>
                    <a:pt x="5233" y="5499"/>
                    <a:pt x="4911" y="5499"/>
                  </a:cubicBezTo>
                  <a:cubicBezTo>
                    <a:pt x="4460" y="5499"/>
                    <a:pt x="4004" y="5677"/>
                    <a:pt x="3655" y="6026"/>
                  </a:cubicBezTo>
                  <a:cubicBezTo>
                    <a:pt x="2993" y="6688"/>
                    <a:pt x="2993" y="7790"/>
                    <a:pt x="3655" y="8420"/>
                  </a:cubicBezTo>
                  <a:cubicBezTo>
                    <a:pt x="3986" y="8751"/>
                    <a:pt x="4427" y="8917"/>
                    <a:pt x="4864" y="8917"/>
                  </a:cubicBezTo>
                  <a:cubicBezTo>
                    <a:pt x="5301" y="8917"/>
                    <a:pt x="5734" y="8751"/>
                    <a:pt x="6049" y="8420"/>
                  </a:cubicBezTo>
                  <a:cubicBezTo>
                    <a:pt x="6648" y="7822"/>
                    <a:pt x="6742" y="6908"/>
                    <a:pt x="6301" y="6246"/>
                  </a:cubicBezTo>
                  <a:lnTo>
                    <a:pt x="6774" y="5774"/>
                  </a:lnTo>
                  <a:lnTo>
                    <a:pt x="6774" y="5774"/>
                  </a:lnTo>
                  <a:cubicBezTo>
                    <a:pt x="7467" y="6719"/>
                    <a:pt x="7404" y="8074"/>
                    <a:pt x="6585" y="8924"/>
                  </a:cubicBezTo>
                  <a:cubicBezTo>
                    <a:pt x="6112" y="9397"/>
                    <a:pt x="5498" y="9633"/>
                    <a:pt x="4883" y="9633"/>
                  </a:cubicBezTo>
                  <a:cubicBezTo>
                    <a:pt x="4269" y="9633"/>
                    <a:pt x="3655" y="9397"/>
                    <a:pt x="3182" y="8924"/>
                  </a:cubicBezTo>
                  <a:cubicBezTo>
                    <a:pt x="2237" y="7979"/>
                    <a:pt x="2237" y="6499"/>
                    <a:pt x="3182" y="5553"/>
                  </a:cubicBezTo>
                  <a:cubicBezTo>
                    <a:pt x="3667" y="5068"/>
                    <a:pt x="4286" y="4831"/>
                    <a:pt x="4897" y="4831"/>
                  </a:cubicBezTo>
                  <a:close/>
                  <a:moveTo>
                    <a:pt x="4873" y="3463"/>
                  </a:moveTo>
                  <a:cubicBezTo>
                    <a:pt x="5728" y="3463"/>
                    <a:pt x="6583" y="3748"/>
                    <a:pt x="7278" y="4325"/>
                  </a:cubicBezTo>
                  <a:lnTo>
                    <a:pt x="6805" y="4797"/>
                  </a:lnTo>
                  <a:cubicBezTo>
                    <a:pt x="6228" y="4353"/>
                    <a:pt x="5533" y="4125"/>
                    <a:pt x="4844" y="4125"/>
                  </a:cubicBezTo>
                  <a:cubicBezTo>
                    <a:pt x="4065" y="4125"/>
                    <a:pt x="3294" y="4416"/>
                    <a:pt x="2710" y="5018"/>
                  </a:cubicBezTo>
                  <a:cubicBezTo>
                    <a:pt x="1481" y="6246"/>
                    <a:pt x="1481" y="8168"/>
                    <a:pt x="2710" y="9397"/>
                  </a:cubicBezTo>
                  <a:cubicBezTo>
                    <a:pt x="3324" y="10011"/>
                    <a:pt x="4112" y="10318"/>
                    <a:pt x="4899" y="10318"/>
                  </a:cubicBezTo>
                  <a:cubicBezTo>
                    <a:pt x="5687" y="10318"/>
                    <a:pt x="6474" y="10011"/>
                    <a:pt x="7089" y="9397"/>
                  </a:cubicBezTo>
                  <a:cubicBezTo>
                    <a:pt x="8223" y="8263"/>
                    <a:pt x="8255" y="6467"/>
                    <a:pt x="7309" y="5301"/>
                  </a:cubicBezTo>
                  <a:lnTo>
                    <a:pt x="7782" y="4829"/>
                  </a:lnTo>
                  <a:lnTo>
                    <a:pt x="7782" y="4829"/>
                  </a:lnTo>
                  <a:cubicBezTo>
                    <a:pt x="8979" y="6278"/>
                    <a:pt x="8885" y="8483"/>
                    <a:pt x="7530" y="9870"/>
                  </a:cubicBezTo>
                  <a:cubicBezTo>
                    <a:pt x="6790" y="10594"/>
                    <a:pt x="5821" y="10956"/>
                    <a:pt x="4856" y="10956"/>
                  </a:cubicBezTo>
                  <a:cubicBezTo>
                    <a:pt x="3891" y="10956"/>
                    <a:pt x="2930" y="10594"/>
                    <a:pt x="2206" y="9870"/>
                  </a:cubicBezTo>
                  <a:cubicBezTo>
                    <a:pt x="756" y="8420"/>
                    <a:pt x="756" y="6026"/>
                    <a:pt x="2206" y="4545"/>
                  </a:cubicBezTo>
                  <a:cubicBezTo>
                    <a:pt x="2941" y="3827"/>
                    <a:pt x="3907" y="3463"/>
                    <a:pt x="4873" y="3463"/>
                  </a:cubicBezTo>
                  <a:close/>
                  <a:moveTo>
                    <a:pt x="9899" y="0"/>
                  </a:moveTo>
                  <a:cubicBezTo>
                    <a:pt x="9813" y="0"/>
                    <a:pt x="9722" y="32"/>
                    <a:pt x="9641" y="103"/>
                  </a:cubicBezTo>
                  <a:lnTo>
                    <a:pt x="7561" y="2182"/>
                  </a:lnTo>
                  <a:cubicBezTo>
                    <a:pt x="7467" y="2277"/>
                    <a:pt x="7435" y="2340"/>
                    <a:pt x="7435" y="2434"/>
                  </a:cubicBezTo>
                  <a:lnTo>
                    <a:pt x="7435" y="3600"/>
                  </a:lnTo>
                  <a:cubicBezTo>
                    <a:pt x="6670" y="3071"/>
                    <a:pt x="5769" y="2807"/>
                    <a:pt x="4868" y="2807"/>
                  </a:cubicBezTo>
                  <a:cubicBezTo>
                    <a:pt x="3731" y="2807"/>
                    <a:pt x="2595" y="3229"/>
                    <a:pt x="1733" y="4073"/>
                  </a:cubicBezTo>
                  <a:cubicBezTo>
                    <a:pt x="0" y="5805"/>
                    <a:pt x="0" y="8641"/>
                    <a:pt x="1733" y="10374"/>
                  </a:cubicBezTo>
                  <a:cubicBezTo>
                    <a:pt x="2599" y="11240"/>
                    <a:pt x="3741" y="11673"/>
                    <a:pt x="4883" y="11673"/>
                  </a:cubicBezTo>
                  <a:cubicBezTo>
                    <a:pt x="6026" y="11673"/>
                    <a:pt x="7168" y="11240"/>
                    <a:pt x="8034" y="10374"/>
                  </a:cubicBezTo>
                  <a:cubicBezTo>
                    <a:pt x="9578" y="8861"/>
                    <a:pt x="9735" y="6436"/>
                    <a:pt x="8538" y="4703"/>
                  </a:cubicBezTo>
                  <a:lnTo>
                    <a:pt x="9672" y="4703"/>
                  </a:lnTo>
                  <a:cubicBezTo>
                    <a:pt x="9767" y="4703"/>
                    <a:pt x="9893" y="4671"/>
                    <a:pt x="9924" y="4608"/>
                  </a:cubicBezTo>
                  <a:lnTo>
                    <a:pt x="12004" y="2497"/>
                  </a:lnTo>
                  <a:cubicBezTo>
                    <a:pt x="12193" y="2308"/>
                    <a:pt x="12035" y="1962"/>
                    <a:pt x="11783" y="1962"/>
                  </a:cubicBezTo>
                  <a:lnTo>
                    <a:pt x="10239" y="1962"/>
                  </a:lnTo>
                  <a:lnTo>
                    <a:pt x="10239" y="355"/>
                  </a:lnTo>
                  <a:cubicBezTo>
                    <a:pt x="10239" y="141"/>
                    <a:pt x="10080" y="0"/>
                    <a:pt x="9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48;p16">
              <a:extLst>
                <a:ext uri="{FF2B5EF4-FFF2-40B4-BE49-F238E27FC236}">
                  <a16:creationId xmlns:a16="http://schemas.microsoft.com/office/drawing/2014/main" id="{93B1D48C-17A1-4C5C-BEB5-B15B64A585C0}"/>
                </a:ext>
              </a:extLst>
            </p:cNvPr>
            <p:cNvGrpSpPr/>
            <p:nvPr/>
          </p:nvGrpSpPr>
          <p:grpSpPr>
            <a:xfrm>
              <a:off x="3838146" y="1947151"/>
              <a:ext cx="355641" cy="340151"/>
              <a:chOff x="5049750" y="832600"/>
              <a:chExt cx="505100" cy="483100"/>
            </a:xfrm>
          </p:grpSpPr>
          <p:sp>
            <p:nvSpPr>
              <p:cNvPr id="170" name="Google Shape;149;p16">
                <a:extLst>
                  <a:ext uri="{FF2B5EF4-FFF2-40B4-BE49-F238E27FC236}">
                    <a16:creationId xmlns:a16="http://schemas.microsoft.com/office/drawing/2014/main" id="{F3716213-3731-4357-A1F4-78082FA20FC1}"/>
                  </a:ext>
                </a:extLst>
              </p:cNvPr>
              <p:cNvSpPr/>
              <p:nvPr/>
            </p:nvSpPr>
            <p:spPr>
              <a:xfrm>
                <a:off x="5049750" y="832600"/>
                <a:ext cx="505100" cy="483100"/>
              </a:xfrm>
              <a:custGeom>
                <a:avLst/>
                <a:gdLst/>
                <a:ahLst/>
                <a:cxnLst/>
                <a:rect l="l" t="t" r="r" b="b"/>
                <a:pathLst>
                  <a:path w="20204" h="19324" extrusionOk="0">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1" name="Google Shape;150;p16">
                <a:extLst>
                  <a:ext uri="{FF2B5EF4-FFF2-40B4-BE49-F238E27FC236}">
                    <a16:creationId xmlns:a16="http://schemas.microsoft.com/office/drawing/2014/main" id="{6D06EFF9-557A-4C62-BF9E-21DD0F40CA89}"/>
                  </a:ext>
                </a:extLst>
              </p:cNvPr>
              <p:cNvSpPr/>
              <p:nvPr/>
            </p:nvSpPr>
            <p:spPr>
              <a:xfrm>
                <a:off x="5216725" y="889175"/>
                <a:ext cx="276000" cy="254400"/>
              </a:xfrm>
              <a:custGeom>
                <a:avLst/>
                <a:gdLst/>
                <a:ahLst/>
                <a:cxnLst/>
                <a:rect l="l" t="t" r="r" b="b"/>
                <a:pathLst>
                  <a:path w="11040" h="10176" extrusionOk="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62" name="Google Shape;151;p16">
              <a:extLst>
                <a:ext uri="{FF2B5EF4-FFF2-40B4-BE49-F238E27FC236}">
                  <a16:creationId xmlns:a16="http://schemas.microsoft.com/office/drawing/2014/main" id="{AE7471D1-4885-41EF-9CBB-73B914ACA0CD}"/>
                </a:ext>
              </a:extLst>
            </p:cNvPr>
            <p:cNvGrpSpPr/>
            <p:nvPr/>
          </p:nvGrpSpPr>
          <p:grpSpPr>
            <a:xfrm>
              <a:off x="4929919" y="3554752"/>
              <a:ext cx="323588" cy="320240"/>
              <a:chOff x="3282325" y="2035675"/>
              <a:chExt cx="459575" cy="454825"/>
            </a:xfrm>
          </p:grpSpPr>
          <p:sp>
            <p:nvSpPr>
              <p:cNvPr id="166" name="Google Shape;152;p16">
                <a:extLst>
                  <a:ext uri="{FF2B5EF4-FFF2-40B4-BE49-F238E27FC236}">
                    <a16:creationId xmlns:a16="http://schemas.microsoft.com/office/drawing/2014/main" id="{EF6B1E66-95E9-4656-B36E-793E7F9FE97C}"/>
                  </a:ext>
                </a:extLst>
              </p:cNvPr>
              <p:cNvSpPr/>
              <p:nvPr/>
            </p:nvSpPr>
            <p:spPr>
              <a:xfrm>
                <a:off x="3337050" y="2234125"/>
                <a:ext cx="85925" cy="206325"/>
              </a:xfrm>
              <a:custGeom>
                <a:avLst/>
                <a:gdLst/>
                <a:ahLst/>
                <a:cxnLst/>
                <a:rect l="l" t="t" r="r" b="b"/>
                <a:pathLst>
                  <a:path w="3437" h="8253" extrusionOk="0">
                    <a:moveTo>
                      <a:pt x="2305" y="1133"/>
                    </a:moveTo>
                    <a:lnTo>
                      <a:pt x="2305" y="7120"/>
                    </a:lnTo>
                    <a:lnTo>
                      <a:pt x="1133" y="7120"/>
                    </a:lnTo>
                    <a:lnTo>
                      <a:pt x="1133" y="1133"/>
                    </a:lnTo>
                    <a:close/>
                    <a:moveTo>
                      <a:pt x="568" y="0"/>
                    </a:moveTo>
                    <a:cubicBezTo>
                      <a:pt x="254" y="0"/>
                      <a:pt x="1" y="254"/>
                      <a:pt x="1" y="568"/>
                    </a:cubicBezTo>
                    <a:lnTo>
                      <a:pt x="1" y="7688"/>
                    </a:lnTo>
                    <a:cubicBezTo>
                      <a:pt x="1" y="7999"/>
                      <a:pt x="254" y="8253"/>
                      <a:pt x="568" y="8253"/>
                    </a:cubicBezTo>
                    <a:lnTo>
                      <a:pt x="2869" y="8253"/>
                    </a:lnTo>
                    <a:cubicBezTo>
                      <a:pt x="3183" y="8253"/>
                      <a:pt x="3437" y="7999"/>
                      <a:pt x="3437" y="7688"/>
                    </a:cubicBezTo>
                    <a:lnTo>
                      <a:pt x="3437" y="568"/>
                    </a:lnTo>
                    <a:cubicBezTo>
                      <a:pt x="3437" y="254"/>
                      <a:pt x="3183" y="0"/>
                      <a:pt x="2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67" name="Google Shape;153;p16">
                <a:extLst>
                  <a:ext uri="{FF2B5EF4-FFF2-40B4-BE49-F238E27FC236}">
                    <a16:creationId xmlns:a16="http://schemas.microsoft.com/office/drawing/2014/main" id="{9289376E-A213-4C07-998F-283C4AB197E6}"/>
                  </a:ext>
                </a:extLst>
              </p:cNvPr>
              <p:cNvSpPr/>
              <p:nvPr/>
            </p:nvSpPr>
            <p:spPr>
              <a:xfrm>
                <a:off x="3451275" y="2175475"/>
                <a:ext cx="84925" cy="264975"/>
              </a:xfrm>
              <a:custGeom>
                <a:avLst/>
                <a:gdLst/>
                <a:ahLst/>
                <a:cxnLst/>
                <a:rect l="l" t="t" r="r" b="b"/>
                <a:pathLst>
                  <a:path w="3397" h="10599" extrusionOk="0">
                    <a:moveTo>
                      <a:pt x="2265" y="1133"/>
                    </a:moveTo>
                    <a:lnTo>
                      <a:pt x="2265" y="9466"/>
                    </a:lnTo>
                    <a:lnTo>
                      <a:pt x="1132" y="9466"/>
                    </a:lnTo>
                    <a:lnTo>
                      <a:pt x="1132" y="1133"/>
                    </a:lnTo>
                    <a:close/>
                    <a:moveTo>
                      <a:pt x="565" y="0"/>
                    </a:moveTo>
                    <a:cubicBezTo>
                      <a:pt x="254" y="0"/>
                      <a:pt x="0" y="254"/>
                      <a:pt x="0" y="565"/>
                    </a:cubicBezTo>
                    <a:lnTo>
                      <a:pt x="0" y="10034"/>
                    </a:lnTo>
                    <a:cubicBezTo>
                      <a:pt x="0" y="10345"/>
                      <a:pt x="254" y="10599"/>
                      <a:pt x="565" y="10599"/>
                    </a:cubicBezTo>
                    <a:lnTo>
                      <a:pt x="2829" y="10599"/>
                    </a:lnTo>
                    <a:cubicBezTo>
                      <a:pt x="3143" y="10599"/>
                      <a:pt x="3397" y="10345"/>
                      <a:pt x="3397" y="10034"/>
                    </a:cubicBezTo>
                    <a:lnTo>
                      <a:pt x="3397" y="565"/>
                    </a:lnTo>
                    <a:cubicBezTo>
                      <a:pt x="3397" y="254"/>
                      <a:pt x="3143" y="0"/>
                      <a:pt x="2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68" name="Google Shape;154;p16">
                <a:extLst>
                  <a:ext uri="{FF2B5EF4-FFF2-40B4-BE49-F238E27FC236}">
                    <a16:creationId xmlns:a16="http://schemas.microsoft.com/office/drawing/2014/main" id="{F6D369BF-36E6-4048-BEEF-1D672C70351C}"/>
                  </a:ext>
                </a:extLst>
              </p:cNvPr>
              <p:cNvSpPr/>
              <p:nvPr/>
            </p:nvSpPr>
            <p:spPr>
              <a:xfrm>
                <a:off x="3564500" y="2116825"/>
                <a:ext cx="84950" cy="323625"/>
              </a:xfrm>
              <a:custGeom>
                <a:avLst/>
                <a:gdLst/>
                <a:ahLst/>
                <a:cxnLst/>
                <a:rect l="l" t="t" r="r" b="b"/>
                <a:pathLst>
                  <a:path w="3398" h="12945" extrusionOk="0">
                    <a:moveTo>
                      <a:pt x="2265" y="1132"/>
                    </a:moveTo>
                    <a:lnTo>
                      <a:pt x="2265" y="11812"/>
                    </a:lnTo>
                    <a:lnTo>
                      <a:pt x="1133" y="11812"/>
                    </a:lnTo>
                    <a:lnTo>
                      <a:pt x="1133" y="1132"/>
                    </a:lnTo>
                    <a:close/>
                    <a:moveTo>
                      <a:pt x="565" y="0"/>
                    </a:moveTo>
                    <a:cubicBezTo>
                      <a:pt x="254" y="0"/>
                      <a:pt x="0" y="251"/>
                      <a:pt x="0" y="565"/>
                    </a:cubicBezTo>
                    <a:lnTo>
                      <a:pt x="0" y="12380"/>
                    </a:lnTo>
                    <a:cubicBezTo>
                      <a:pt x="0" y="12691"/>
                      <a:pt x="254" y="12945"/>
                      <a:pt x="565" y="12945"/>
                    </a:cubicBezTo>
                    <a:lnTo>
                      <a:pt x="2829" y="12945"/>
                    </a:lnTo>
                    <a:cubicBezTo>
                      <a:pt x="3144" y="12945"/>
                      <a:pt x="3397" y="12691"/>
                      <a:pt x="3397" y="12380"/>
                    </a:cubicBezTo>
                    <a:lnTo>
                      <a:pt x="3397" y="565"/>
                    </a:lnTo>
                    <a:cubicBezTo>
                      <a:pt x="3397" y="251"/>
                      <a:pt x="3144" y="0"/>
                      <a:pt x="2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69" name="Google Shape;155;p16">
                <a:extLst>
                  <a:ext uri="{FF2B5EF4-FFF2-40B4-BE49-F238E27FC236}">
                    <a16:creationId xmlns:a16="http://schemas.microsoft.com/office/drawing/2014/main" id="{122F5F9C-DCA2-4D83-B893-B9BB54366739}"/>
                  </a:ext>
                </a:extLst>
              </p:cNvPr>
              <p:cNvSpPr/>
              <p:nvPr/>
            </p:nvSpPr>
            <p:spPr>
              <a:xfrm>
                <a:off x="3282325" y="2035675"/>
                <a:ext cx="459575" cy="454825"/>
              </a:xfrm>
              <a:custGeom>
                <a:avLst/>
                <a:gdLst/>
                <a:ahLst/>
                <a:cxnLst/>
                <a:rect l="l" t="t" r="r" b="b"/>
                <a:pathLst>
                  <a:path w="18383" h="18193" extrusionOk="0">
                    <a:moveTo>
                      <a:pt x="568" y="0"/>
                    </a:moveTo>
                    <a:cubicBezTo>
                      <a:pt x="254" y="0"/>
                      <a:pt x="1" y="251"/>
                      <a:pt x="1" y="565"/>
                    </a:cubicBezTo>
                    <a:lnTo>
                      <a:pt x="1" y="17625"/>
                    </a:lnTo>
                    <a:cubicBezTo>
                      <a:pt x="1" y="17939"/>
                      <a:pt x="254" y="18192"/>
                      <a:pt x="568" y="18192"/>
                    </a:cubicBezTo>
                    <a:lnTo>
                      <a:pt x="17815" y="18192"/>
                    </a:lnTo>
                    <a:cubicBezTo>
                      <a:pt x="18129" y="18192"/>
                      <a:pt x="18383" y="17939"/>
                      <a:pt x="18383" y="17625"/>
                    </a:cubicBezTo>
                    <a:cubicBezTo>
                      <a:pt x="18383" y="17311"/>
                      <a:pt x="18129" y="17060"/>
                      <a:pt x="17815" y="17060"/>
                    </a:cubicBezTo>
                    <a:lnTo>
                      <a:pt x="1133" y="17060"/>
                    </a:lnTo>
                    <a:lnTo>
                      <a:pt x="1133" y="565"/>
                    </a:lnTo>
                    <a:cubicBezTo>
                      <a:pt x="1133" y="251"/>
                      <a:pt x="879" y="0"/>
                      <a:pt x="5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63" name="Google Shape;156;p16">
              <a:extLst>
                <a:ext uri="{FF2B5EF4-FFF2-40B4-BE49-F238E27FC236}">
                  <a16:creationId xmlns:a16="http://schemas.microsoft.com/office/drawing/2014/main" id="{1812D764-F9B7-458D-B4E9-3D4AE08C439E}"/>
                </a:ext>
              </a:extLst>
            </p:cNvPr>
            <p:cNvGrpSpPr/>
            <p:nvPr/>
          </p:nvGrpSpPr>
          <p:grpSpPr>
            <a:xfrm>
              <a:off x="4720824" y="1857907"/>
              <a:ext cx="366271" cy="366240"/>
              <a:chOff x="-65131525" y="1914325"/>
              <a:chExt cx="316650" cy="316625"/>
            </a:xfrm>
          </p:grpSpPr>
          <p:sp>
            <p:nvSpPr>
              <p:cNvPr id="164" name="Google Shape;157;p16">
                <a:extLst>
                  <a:ext uri="{FF2B5EF4-FFF2-40B4-BE49-F238E27FC236}">
                    <a16:creationId xmlns:a16="http://schemas.microsoft.com/office/drawing/2014/main" id="{AD0883A5-F577-47A3-87B7-5976D873CE95}"/>
                  </a:ext>
                </a:extLst>
              </p:cNvPr>
              <p:cNvSpPr/>
              <p:nvPr/>
            </p:nvSpPr>
            <p:spPr>
              <a:xfrm>
                <a:off x="-65024400" y="1949750"/>
                <a:ext cx="103175" cy="247350"/>
              </a:xfrm>
              <a:custGeom>
                <a:avLst/>
                <a:gdLst/>
                <a:ahLst/>
                <a:cxnLst/>
                <a:rect l="l" t="t" r="r" b="b"/>
                <a:pathLst>
                  <a:path w="4127" h="9894" extrusionOk="0">
                    <a:moveTo>
                      <a:pt x="2048" y="1"/>
                    </a:moveTo>
                    <a:cubicBezTo>
                      <a:pt x="1859" y="1"/>
                      <a:pt x="1638" y="190"/>
                      <a:pt x="1638" y="379"/>
                    </a:cubicBezTo>
                    <a:lnTo>
                      <a:pt x="1638" y="851"/>
                    </a:lnTo>
                    <a:cubicBezTo>
                      <a:pt x="725" y="1040"/>
                      <a:pt x="0" y="1891"/>
                      <a:pt x="0" y="2868"/>
                    </a:cubicBezTo>
                    <a:cubicBezTo>
                      <a:pt x="0" y="3970"/>
                      <a:pt x="977" y="4632"/>
                      <a:pt x="1827" y="5262"/>
                    </a:cubicBezTo>
                    <a:cubicBezTo>
                      <a:pt x="2552" y="5829"/>
                      <a:pt x="3308" y="6333"/>
                      <a:pt x="3308" y="6995"/>
                    </a:cubicBezTo>
                    <a:cubicBezTo>
                      <a:pt x="3308" y="7656"/>
                      <a:pt x="2772" y="8255"/>
                      <a:pt x="2079" y="8255"/>
                    </a:cubicBezTo>
                    <a:cubicBezTo>
                      <a:pt x="1418" y="8255"/>
                      <a:pt x="851" y="7688"/>
                      <a:pt x="851" y="6995"/>
                    </a:cubicBezTo>
                    <a:cubicBezTo>
                      <a:pt x="851" y="6774"/>
                      <a:pt x="662" y="6617"/>
                      <a:pt x="441" y="6617"/>
                    </a:cubicBezTo>
                    <a:cubicBezTo>
                      <a:pt x="189" y="6617"/>
                      <a:pt x="32" y="6806"/>
                      <a:pt x="32" y="6995"/>
                    </a:cubicBezTo>
                    <a:cubicBezTo>
                      <a:pt x="32" y="7971"/>
                      <a:pt x="756" y="8854"/>
                      <a:pt x="1701" y="9011"/>
                    </a:cubicBezTo>
                    <a:lnTo>
                      <a:pt x="1701" y="9484"/>
                    </a:lnTo>
                    <a:cubicBezTo>
                      <a:pt x="1701" y="9704"/>
                      <a:pt x="1890" y="9893"/>
                      <a:pt x="2079" y="9893"/>
                    </a:cubicBezTo>
                    <a:cubicBezTo>
                      <a:pt x="2268" y="9893"/>
                      <a:pt x="2489" y="9704"/>
                      <a:pt x="2489" y="9484"/>
                    </a:cubicBezTo>
                    <a:lnTo>
                      <a:pt x="2489" y="9011"/>
                    </a:lnTo>
                    <a:cubicBezTo>
                      <a:pt x="3434" y="8791"/>
                      <a:pt x="4127" y="7971"/>
                      <a:pt x="4127" y="6995"/>
                    </a:cubicBezTo>
                    <a:cubicBezTo>
                      <a:pt x="4127" y="5892"/>
                      <a:pt x="3151" y="5231"/>
                      <a:pt x="2331" y="4600"/>
                    </a:cubicBezTo>
                    <a:cubicBezTo>
                      <a:pt x="1575" y="4033"/>
                      <a:pt x="819" y="3529"/>
                      <a:pt x="819" y="2868"/>
                    </a:cubicBezTo>
                    <a:cubicBezTo>
                      <a:pt x="788" y="2143"/>
                      <a:pt x="1386" y="1607"/>
                      <a:pt x="2048" y="1607"/>
                    </a:cubicBezTo>
                    <a:cubicBezTo>
                      <a:pt x="2709" y="1607"/>
                      <a:pt x="3277" y="2143"/>
                      <a:pt x="3277" y="2868"/>
                    </a:cubicBezTo>
                    <a:cubicBezTo>
                      <a:pt x="3277" y="3088"/>
                      <a:pt x="3466" y="3246"/>
                      <a:pt x="3686" y="3246"/>
                    </a:cubicBezTo>
                    <a:cubicBezTo>
                      <a:pt x="3938" y="3246"/>
                      <a:pt x="4096" y="3057"/>
                      <a:pt x="4096" y="2868"/>
                    </a:cubicBezTo>
                    <a:cubicBezTo>
                      <a:pt x="4096" y="1891"/>
                      <a:pt x="3371" y="1009"/>
                      <a:pt x="2426" y="851"/>
                    </a:cubicBezTo>
                    <a:lnTo>
                      <a:pt x="2426" y="379"/>
                    </a:lnTo>
                    <a:cubicBezTo>
                      <a:pt x="2426" y="158"/>
                      <a:pt x="2237" y="1"/>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58;p16">
                <a:extLst>
                  <a:ext uri="{FF2B5EF4-FFF2-40B4-BE49-F238E27FC236}">
                    <a16:creationId xmlns:a16="http://schemas.microsoft.com/office/drawing/2014/main" id="{078C3A24-3FAF-4E71-BC60-877FB5623D9B}"/>
                  </a:ext>
                </a:extLst>
              </p:cNvPr>
              <p:cNvSpPr/>
              <p:nvPr/>
            </p:nvSpPr>
            <p:spPr>
              <a:xfrm>
                <a:off x="-65131525" y="1914325"/>
                <a:ext cx="316650" cy="316625"/>
              </a:xfrm>
              <a:custGeom>
                <a:avLst/>
                <a:gdLst/>
                <a:ahLst/>
                <a:cxnLst/>
                <a:rect l="l" t="t" r="r" b="b"/>
                <a:pathLst>
                  <a:path w="12666" h="12665" extrusionOk="0">
                    <a:moveTo>
                      <a:pt x="6333" y="819"/>
                    </a:moveTo>
                    <a:cubicBezTo>
                      <a:pt x="9357" y="819"/>
                      <a:pt x="11846" y="3308"/>
                      <a:pt x="11846" y="6332"/>
                    </a:cubicBezTo>
                    <a:cubicBezTo>
                      <a:pt x="11846" y="9357"/>
                      <a:pt x="9357" y="11846"/>
                      <a:pt x="6333" y="11846"/>
                    </a:cubicBezTo>
                    <a:cubicBezTo>
                      <a:pt x="3308" y="11846"/>
                      <a:pt x="819" y="9357"/>
                      <a:pt x="819" y="6332"/>
                    </a:cubicBezTo>
                    <a:cubicBezTo>
                      <a:pt x="819" y="3308"/>
                      <a:pt x="3308" y="819"/>
                      <a:pt x="6333" y="819"/>
                    </a:cubicBezTo>
                    <a:close/>
                    <a:moveTo>
                      <a:pt x="6333" y="0"/>
                    </a:moveTo>
                    <a:cubicBezTo>
                      <a:pt x="2836" y="0"/>
                      <a:pt x="0" y="2835"/>
                      <a:pt x="0" y="6332"/>
                    </a:cubicBezTo>
                    <a:cubicBezTo>
                      <a:pt x="0" y="9830"/>
                      <a:pt x="2836" y="12665"/>
                      <a:pt x="6333" y="12665"/>
                    </a:cubicBezTo>
                    <a:cubicBezTo>
                      <a:pt x="9830" y="12665"/>
                      <a:pt x="12665" y="9830"/>
                      <a:pt x="12665" y="6332"/>
                    </a:cubicBezTo>
                    <a:cubicBezTo>
                      <a:pt x="12665" y="2835"/>
                      <a:pt x="9830" y="0"/>
                      <a:pt x="6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993851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A5AFB369-4673-4727-A7CD-D86AFE0AE06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67"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68" name="Straight Connector 67">
              <a:extLst>
                <a:ext uri="{FF2B5EF4-FFF2-40B4-BE49-F238E27FC236}">
                  <a16:creationId xmlns:a16="http://schemas.microsoft.com/office/drawing/2014/main" id="{47263F58-6EE6-45B3-9BF2-C0BD5D30A55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5197CE03-EB81-4718-BEA1-C2D488961E5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0"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Isosceles Triangle 71">
              <a:extLst>
                <a:ext uri="{FF2B5EF4-FFF2-40B4-BE49-F238E27FC236}">
                  <a16:creationId xmlns:a16="http://schemas.microsoft.com/office/drawing/2014/main" id="{DE110F09-1C81-4E73-B5E9-D857CD879F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F0F78B34-9B26-4CA9-B8F0-B9638730F9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Picture 5">
            <a:extLst>
              <a:ext uri="{FF2B5EF4-FFF2-40B4-BE49-F238E27FC236}">
                <a16:creationId xmlns:a16="http://schemas.microsoft.com/office/drawing/2014/main" id="{7CA3AF61-6B77-439B-8250-EADE151517BB}"/>
              </a:ext>
            </a:extLst>
          </p:cNvPr>
          <p:cNvPicPr>
            <a:picLocks noChangeAspect="1"/>
          </p:cNvPicPr>
          <p:nvPr/>
        </p:nvPicPr>
        <p:blipFill rotWithShape="1">
          <a:blip r:embed="rId4"/>
          <a:srcRect l="41201" r="41038"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extBox 5"/>
          <p:cNvSpPr txBox="1"/>
          <p:nvPr/>
        </p:nvSpPr>
        <p:spPr>
          <a:xfrm>
            <a:off x="736396" y="2636867"/>
            <a:ext cx="4381771" cy="2814089"/>
          </a:xfrm>
          <a:prstGeom prst="rect">
            <a:avLst/>
          </a:prstGeom>
        </p:spPr>
        <p:txBody>
          <a:bodyPr vert="horz" lIns="91440" tIns="45720" rIns="91440" bIns="45720" rtlCol="0" anchor="ctr">
            <a:normAutofit/>
          </a:bodyPr>
          <a:lstStyle/>
          <a:p>
            <a:pPr algn="ctr">
              <a:spcBef>
                <a:spcPct val="0"/>
              </a:spcBef>
              <a:spcAft>
                <a:spcPts val="600"/>
              </a:spcAft>
            </a:pPr>
            <a:r>
              <a:rPr lang="en-US" sz="6600" b="1" spc="-150">
                <a:ln>
                  <a:solidFill>
                    <a:schemeClr val="tx2">
                      <a:lumMod val="50000"/>
                    </a:schemeClr>
                  </a:solidFill>
                </a:ln>
                <a:solidFill>
                  <a:schemeClr val="accent6"/>
                </a:solidFill>
                <a:effectLst>
                  <a:outerShdw blurRad="38100" dist="38100" dir="2700000" algn="tl">
                    <a:srgbClr val="000000">
                      <a:alpha val="43137"/>
                    </a:srgbClr>
                  </a:outerShdw>
                </a:effectLst>
                <a:latin typeface="+mj-lt"/>
                <a:ea typeface="+mj-ea"/>
                <a:cs typeface="+mj-cs"/>
              </a:rPr>
              <a:t>FSFN</a:t>
            </a:r>
          </a:p>
          <a:p>
            <a:pPr algn="ctr">
              <a:spcBef>
                <a:spcPct val="0"/>
              </a:spcBef>
              <a:spcAft>
                <a:spcPts val="600"/>
              </a:spcAft>
            </a:pPr>
            <a:r>
              <a:rPr lang="en-US" sz="6600" b="1" spc="-150">
                <a:ln>
                  <a:solidFill>
                    <a:schemeClr val="tx2">
                      <a:lumMod val="50000"/>
                    </a:schemeClr>
                  </a:solidFill>
                </a:ln>
                <a:solidFill>
                  <a:schemeClr val="accent6"/>
                </a:solidFill>
                <a:effectLst>
                  <a:outerShdw blurRad="38100" dist="38100" dir="2700000" algn="tl">
                    <a:srgbClr val="000000">
                      <a:alpha val="43137"/>
                    </a:srgbClr>
                  </a:outerShdw>
                </a:effectLst>
                <a:latin typeface="+mj-lt"/>
                <a:ea typeface="+mj-ea"/>
                <a:cs typeface="+mj-cs"/>
              </a:rPr>
              <a:t>DEMO</a:t>
            </a:r>
          </a:p>
        </p:txBody>
      </p:sp>
      <p:cxnSp>
        <p:nvCxnSpPr>
          <p:cNvPr id="78" name="Straight Connector 77">
            <a:extLst>
              <a:ext uri="{FF2B5EF4-FFF2-40B4-BE49-F238E27FC236}">
                <a16:creationId xmlns:a16="http://schemas.microsoft.com/office/drawing/2014/main" id="{A57C1A16-B8AB-4D99-A195-A38F556A648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F8A9B20B-D1DD-4573-B5EC-55802951923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2"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6"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custDataLst>
      <p:tags r:id="rId1"/>
    </p:custDataLst>
    <p:extLst>
      <p:ext uri="{BB962C8B-B14F-4D97-AF65-F5344CB8AC3E}">
        <p14:creationId xmlns:p14="http://schemas.microsoft.com/office/powerpoint/2010/main" val="24651966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Rounded Corners 10">
            <a:extLst>
              <a:ext uri="{FF2B5EF4-FFF2-40B4-BE49-F238E27FC236}">
                <a16:creationId xmlns:a16="http://schemas.microsoft.com/office/drawing/2014/main" id="{7D3681DD-8B39-4A66-812B-E3E8E9E7F04A}"/>
              </a:ext>
            </a:extLst>
          </p:cNvPr>
          <p:cNvSpPr/>
          <p:nvPr/>
        </p:nvSpPr>
        <p:spPr>
          <a:xfrm>
            <a:off x="109665" y="2747991"/>
            <a:ext cx="3526023" cy="1748915"/>
          </a:xfrm>
          <a:prstGeom prst="roundRect">
            <a:avLst>
              <a:gd name="adj" fmla="val 22815"/>
            </a:avLst>
          </a:prstGeom>
          <a:solidFill>
            <a:srgbClr val="5FCB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FSFN users are required to document a child’s Suitability assessment to evaluate placement in a QRTP setting</a:t>
            </a:r>
          </a:p>
        </p:txBody>
      </p:sp>
      <p:sp>
        <p:nvSpPr>
          <p:cNvPr id="13" name="Title 1">
            <a:extLst>
              <a:ext uri="{FF2B5EF4-FFF2-40B4-BE49-F238E27FC236}">
                <a16:creationId xmlns:a16="http://schemas.microsoft.com/office/drawing/2014/main" id="{2704DCC4-5820-49EE-9986-D2FFDB1B4435}"/>
              </a:ext>
            </a:extLst>
          </p:cNvPr>
          <p:cNvSpPr>
            <a:spLocks noGrp="1"/>
          </p:cNvSpPr>
          <p:nvPr>
            <p:ph type="title"/>
          </p:nvPr>
        </p:nvSpPr>
        <p:spPr>
          <a:xfrm>
            <a:off x="641768" y="21888"/>
            <a:ext cx="10671541" cy="1320800"/>
          </a:xfrm>
        </p:spPr>
        <p:txBody>
          <a:bodyPr anchor="ctr">
            <a:normAutofit/>
          </a:bodyPr>
          <a:lstStyle/>
          <a:p>
            <a:pPr algn="ctr"/>
            <a:r>
              <a:rPr lang="en-US" sz="54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SemiBold" panose="00000700000000000000" pitchFamily="2" charset="0"/>
              </a:rPr>
              <a:t>QRTP Suitability Assessment</a:t>
            </a:r>
            <a:endParaRPr lang="en-US" sz="5400"/>
          </a:p>
        </p:txBody>
      </p:sp>
      <p:pic>
        <p:nvPicPr>
          <p:cNvPr id="3" name="Picture 2">
            <a:extLst>
              <a:ext uri="{FF2B5EF4-FFF2-40B4-BE49-F238E27FC236}">
                <a16:creationId xmlns:a16="http://schemas.microsoft.com/office/drawing/2014/main" id="{5633C402-CA64-4797-8178-F34720286EF3}"/>
              </a:ext>
            </a:extLst>
          </p:cNvPr>
          <p:cNvPicPr>
            <a:picLocks noChangeAspect="1"/>
          </p:cNvPicPr>
          <p:nvPr/>
        </p:nvPicPr>
        <p:blipFill>
          <a:blip r:embed="rId4"/>
          <a:stretch>
            <a:fillRect/>
          </a:stretch>
        </p:blipFill>
        <p:spPr>
          <a:xfrm>
            <a:off x="3897604" y="1442595"/>
            <a:ext cx="7621382" cy="5048865"/>
          </a:xfrm>
          <a:prstGeom prst="rect">
            <a:avLst/>
          </a:prstGeom>
          <a:ln>
            <a:noFill/>
          </a:ln>
          <a:effectLst>
            <a:outerShdw blurRad="292100" dist="139700" dir="2700000" algn="tl" rotWithShape="0">
              <a:srgbClr val="333333">
                <a:alpha val="65000"/>
              </a:srgbClr>
            </a:outerShdw>
          </a:effectLst>
        </p:spPr>
      </p:pic>
      <p:cxnSp>
        <p:nvCxnSpPr>
          <p:cNvPr id="16" name="Straight Arrow Connector 15">
            <a:extLst>
              <a:ext uri="{FF2B5EF4-FFF2-40B4-BE49-F238E27FC236}">
                <a16:creationId xmlns:a16="http://schemas.microsoft.com/office/drawing/2014/main" id="{AABE2CF0-939E-4B3B-BB26-3CDEB0529201}"/>
              </a:ext>
            </a:extLst>
          </p:cNvPr>
          <p:cNvCxnSpPr>
            <a:cxnSpLocks/>
          </p:cNvCxnSpPr>
          <p:nvPr/>
        </p:nvCxnSpPr>
        <p:spPr>
          <a:xfrm>
            <a:off x="3632287" y="3622448"/>
            <a:ext cx="457932" cy="2924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45490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3529AFD-5A84-4419-9390-0E9584F35D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FFD9C4-5E6D-4E44-8CCD-24EF7B6FF1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76A9F62-E27B-D14A-B53B-35715936C8B9}"/>
              </a:ext>
            </a:extLst>
          </p:cNvPr>
          <p:cNvSpPr>
            <a:spLocks noGrp="1"/>
          </p:cNvSpPr>
          <p:nvPr>
            <p:ph type="title"/>
          </p:nvPr>
        </p:nvSpPr>
        <p:spPr>
          <a:xfrm>
            <a:off x="492370" y="516835"/>
            <a:ext cx="3084844" cy="5772840"/>
          </a:xfrm>
        </p:spPr>
        <p:txBody>
          <a:bodyPr anchor="ctr">
            <a:normAutofit/>
          </a:bodyPr>
          <a:lstStyle/>
          <a:p>
            <a:r>
              <a:rPr lang="en-US" sz="3600" b="1">
                <a:solidFill>
                  <a:srgbClr val="FFFFFF"/>
                </a:solidFill>
              </a:rPr>
              <a:t>Agenda</a:t>
            </a:r>
            <a:endParaRPr lang="en-US" sz="3600">
              <a:solidFill>
                <a:srgbClr val="FFFFFF"/>
              </a:solidFill>
            </a:endParaRPr>
          </a:p>
        </p:txBody>
      </p:sp>
      <p:sp>
        <p:nvSpPr>
          <p:cNvPr id="40" name="Rectangle 39">
            <a:extLst>
              <a:ext uri="{FF2B5EF4-FFF2-40B4-BE49-F238E27FC236}">
                <a16:creationId xmlns:a16="http://schemas.microsoft.com/office/drawing/2014/main" id="{6B3B2DB5-1B01-4A7A-B79B-E180757E61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2" name="Content Placeholder 2">
            <a:extLst>
              <a:ext uri="{FF2B5EF4-FFF2-40B4-BE49-F238E27FC236}">
                <a16:creationId xmlns:a16="http://schemas.microsoft.com/office/drawing/2014/main" id="{884E8617-8F67-41F2-8166-0BBA53132D86}"/>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11725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FF8E1919-D288-42E8-8823-F661ACD4DF94}"/>
              </a:ext>
            </a:extLst>
          </p:cNvPr>
          <p:cNvSpPr/>
          <p:nvPr/>
        </p:nvSpPr>
        <p:spPr>
          <a:xfrm>
            <a:off x="3368842" y="1106905"/>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21EB98BB-F061-42E3-8B97-FB8B6332DFAF}"/>
              </a:ext>
            </a:extLst>
          </p:cNvPr>
          <p:cNvSpPr>
            <a:spLocks noGrp="1"/>
          </p:cNvSpPr>
          <p:nvPr>
            <p:ph type="title"/>
          </p:nvPr>
        </p:nvSpPr>
        <p:spPr>
          <a:xfrm>
            <a:off x="612822" y="28770"/>
            <a:ext cx="10471177" cy="1320800"/>
          </a:xfrm>
        </p:spPr>
        <p:txBody>
          <a:bodyPr anchor="ctr">
            <a:normAutofit/>
          </a:bodyPr>
          <a:lstStyle/>
          <a:p>
            <a:pPr algn="ctr"/>
            <a:r>
              <a:rPr lang="en-US" sz="54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SemiBold" panose="00000700000000000000" pitchFamily="2" charset="0"/>
              </a:rPr>
              <a:t>Case Plan</a:t>
            </a:r>
            <a:endParaRPr lang="en-US" sz="5400"/>
          </a:p>
        </p:txBody>
      </p:sp>
      <p:pic>
        <p:nvPicPr>
          <p:cNvPr id="15" name="Picture 14">
            <a:extLst>
              <a:ext uri="{FF2B5EF4-FFF2-40B4-BE49-F238E27FC236}">
                <a16:creationId xmlns:a16="http://schemas.microsoft.com/office/drawing/2014/main" id="{6066B2A2-B7B0-40B0-94D2-4B5AF9035821}"/>
              </a:ext>
            </a:extLst>
          </p:cNvPr>
          <p:cNvPicPr/>
          <p:nvPr/>
        </p:nvPicPr>
        <p:blipFill>
          <a:blip r:embed="rId3"/>
          <a:stretch>
            <a:fillRect/>
          </a:stretch>
        </p:blipFill>
        <p:spPr>
          <a:xfrm>
            <a:off x="3252130" y="1418616"/>
            <a:ext cx="7971939" cy="4934057"/>
          </a:xfrm>
          <a:prstGeom prst="rect">
            <a:avLst/>
          </a:prstGeom>
          <a:ln>
            <a:solidFill>
              <a:schemeClr val="tx1"/>
            </a:solidFill>
          </a:ln>
          <a:effectLst>
            <a:outerShdw blurRad="50800" dist="38100" dir="5400000" algn="t" rotWithShape="0">
              <a:prstClr val="black">
                <a:alpha val="40000"/>
              </a:prstClr>
            </a:outerShdw>
          </a:effectLst>
        </p:spPr>
      </p:pic>
      <p:sp>
        <p:nvSpPr>
          <p:cNvPr id="5" name="Rectangle: Rounded Corners 4">
            <a:extLst>
              <a:ext uri="{FF2B5EF4-FFF2-40B4-BE49-F238E27FC236}">
                <a16:creationId xmlns:a16="http://schemas.microsoft.com/office/drawing/2014/main" id="{16013EE9-C4DF-4BEF-AC3B-B60C02F4A002}"/>
              </a:ext>
            </a:extLst>
          </p:cNvPr>
          <p:cNvSpPr/>
          <p:nvPr/>
        </p:nvSpPr>
        <p:spPr>
          <a:xfrm>
            <a:off x="833860" y="4407608"/>
            <a:ext cx="2205583" cy="1565585"/>
          </a:xfrm>
          <a:prstGeom prst="roundRect">
            <a:avLst>
              <a:gd name="adj" fmla="val 228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Documentation outlining the most recent assessment for QRTP</a:t>
            </a:r>
          </a:p>
        </p:txBody>
      </p:sp>
      <p:sp>
        <p:nvSpPr>
          <p:cNvPr id="11" name="Rectangle: Rounded Corners 10">
            <a:extLst>
              <a:ext uri="{FF2B5EF4-FFF2-40B4-BE49-F238E27FC236}">
                <a16:creationId xmlns:a16="http://schemas.microsoft.com/office/drawing/2014/main" id="{7D3681DD-8B39-4A66-812B-E3E8E9E7F04A}"/>
              </a:ext>
            </a:extLst>
          </p:cNvPr>
          <p:cNvSpPr/>
          <p:nvPr/>
        </p:nvSpPr>
        <p:spPr>
          <a:xfrm>
            <a:off x="777439" y="1807097"/>
            <a:ext cx="1910637" cy="1370688"/>
          </a:xfrm>
          <a:prstGeom prst="roundRect">
            <a:avLst>
              <a:gd name="adj" fmla="val 228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Date of the most recent placement in a QRTP </a:t>
            </a:r>
          </a:p>
        </p:txBody>
      </p:sp>
      <p:cxnSp>
        <p:nvCxnSpPr>
          <p:cNvPr id="23" name="Connector: Elbow 22">
            <a:extLst>
              <a:ext uri="{FF2B5EF4-FFF2-40B4-BE49-F238E27FC236}">
                <a16:creationId xmlns:a16="http://schemas.microsoft.com/office/drawing/2014/main" id="{AB6FFE86-401E-4E3D-9DA7-46B879C654A3}"/>
              </a:ext>
            </a:extLst>
          </p:cNvPr>
          <p:cNvCxnSpPr>
            <a:cxnSpLocks/>
          </p:cNvCxnSpPr>
          <p:nvPr/>
        </p:nvCxnSpPr>
        <p:spPr>
          <a:xfrm rot="16200000" flipH="1">
            <a:off x="2479099" y="2439731"/>
            <a:ext cx="218982" cy="1711665"/>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656BCB2-5B35-450B-8732-CA399C4390EF}"/>
              </a:ext>
            </a:extLst>
          </p:cNvPr>
          <p:cNvCxnSpPr>
            <a:cxnSpLocks/>
          </p:cNvCxnSpPr>
          <p:nvPr/>
        </p:nvCxnSpPr>
        <p:spPr>
          <a:xfrm flipV="1">
            <a:off x="2646947" y="3793536"/>
            <a:ext cx="899591" cy="6140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5302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FF8E1919-D288-42E8-8823-F661ACD4DF94}"/>
              </a:ext>
            </a:extLst>
          </p:cNvPr>
          <p:cNvSpPr/>
          <p:nvPr/>
        </p:nvSpPr>
        <p:spPr>
          <a:xfrm>
            <a:off x="3368842" y="1106905"/>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1935260E-25FA-42B5-9628-891159F3CC9B}"/>
              </a:ext>
            </a:extLst>
          </p:cNvPr>
          <p:cNvSpPr>
            <a:spLocks noGrp="1"/>
          </p:cNvSpPr>
          <p:nvPr>
            <p:ph type="title"/>
          </p:nvPr>
        </p:nvSpPr>
        <p:spPr>
          <a:xfrm>
            <a:off x="692598" y="48583"/>
            <a:ext cx="10671541" cy="1320800"/>
          </a:xfrm>
        </p:spPr>
        <p:txBody>
          <a:bodyPr anchor="ctr">
            <a:normAutofit/>
          </a:bodyPr>
          <a:lstStyle/>
          <a:p>
            <a:pPr algn="ctr"/>
            <a:r>
              <a:rPr lang="en-US" sz="54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SemiBold" panose="00000700000000000000" pitchFamily="2" charset="0"/>
              </a:rPr>
              <a:t>Case Plan</a:t>
            </a:r>
            <a:endParaRPr lang="en-US" sz="5400"/>
          </a:p>
        </p:txBody>
      </p:sp>
      <p:pic>
        <p:nvPicPr>
          <p:cNvPr id="15" name="Picture 14">
            <a:extLst>
              <a:ext uri="{FF2B5EF4-FFF2-40B4-BE49-F238E27FC236}">
                <a16:creationId xmlns:a16="http://schemas.microsoft.com/office/drawing/2014/main" id="{C2E8983D-F443-4444-B10C-6AD28962CA42}"/>
              </a:ext>
            </a:extLst>
          </p:cNvPr>
          <p:cNvPicPr/>
          <p:nvPr/>
        </p:nvPicPr>
        <p:blipFill>
          <a:blip r:embed="rId3"/>
          <a:stretch>
            <a:fillRect/>
          </a:stretch>
        </p:blipFill>
        <p:spPr>
          <a:xfrm>
            <a:off x="3356301" y="1360962"/>
            <a:ext cx="8239939" cy="5157347"/>
          </a:xfrm>
          <a:prstGeom prst="rect">
            <a:avLst/>
          </a:prstGeom>
          <a:ln>
            <a:solidFill>
              <a:schemeClr val="tx1"/>
            </a:solidFill>
          </a:ln>
          <a:effectLst>
            <a:outerShdw blurRad="50800" dist="38100" dir="5400000" algn="t" rotWithShape="0">
              <a:prstClr val="black">
                <a:alpha val="40000"/>
              </a:prstClr>
            </a:outerShdw>
          </a:effectLst>
        </p:spPr>
      </p:pic>
      <p:sp>
        <p:nvSpPr>
          <p:cNvPr id="11" name="Rectangle: Rounded Corners 10">
            <a:extLst>
              <a:ext uri="{FF2B5EF4-FFF2-40B4-BE49-F238E27FC236}">
                <a16:creationId xmlns:a16="http://schemas.microsoft.com/office/drawing/2014/main" id="{7D3681DD-8B39-4A66-812B-E3E8E9E7F04A}"/>
              </a:ext>
            </a:extLst>
          </p:cNvPr>
          <p:cNvSpPr/>
          <p:nvPr/>
        </p:nvSpPr>
        <p:spPr>
          <a:xfrm>
            <a:off x="378597" y="1736805"/>
            <a:ext cx="2641797" cy="2431711"/>
          </a:xfrm>
          <a:prstGeom prst="roundRect">
            <a:avLst>
              <a:gd name="adj" fmla="val 228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Services should be outlined as response to an outcome which identifies the desired change to which the service is being provided. </a:t>
            </a:r>
          </a:p>
        </p:txBody>
      </p:sp>
      <p:cxnSp>
        <p:nvCxnSpPr>
          <p:cNvPr id="28" name="Straight Arrow Connector 27">
            <a:extLst>
              <a:ext uri="{FF2B5EF4-FFF2-40B4-BE49-F238E27FC236}">
                <a16:creationId xmlns:a16="http://schemas.microsoft.com/office/drawing/2014/main" id="{1656BCB2-5B35-450B-8732-CA399C4390EF}"/>
              </a:ext>
            </a:extLst>
          </p:cNvPr>
          <p:cNvCxnSpPr>
            <a:cxnSpLocks/>
          </p:cNvCxnSpPr>
          <p:nvPr/>
        </p:nvCxnSpPr>
        <p:spPr>
          <a:xfrm>
            <a:off x="2333119" y="4842576"/>
            <a:ext cx="1135790" cy="1514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ABE2CF0-939E-4B3B-BB26-3CDEB0529201}"/>
              </a:ext>
            </a:extLst>
          </p:cNvPr>
          <p:cNvCxnSpPr>
            <a:stCxn id="11" idx="3"/>
          </p:cNvCxnSpPr>
          <p:nvPr/>
        </p:nvCxnSpPr>
        <p:spPr>
          <a:xfrm>
            <a:off x="3020394" y="2952661"/>
            <a:ext cx="469130" cy="1774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16013EE9-C4DF-4BEF-AC3B-B60C02F4A002}"/>
              </a:ext>
            </a:extLst>
          </p:cNvPr>
          <p:cNvSpPr/>
          <p:nvPr/>
        </p:nvSpPr>
        <p:spPr>
          <a:xfrm>
            <a:off x="716046" y="4424866"/>
            <a:ext cx="2205583" cy="2103446"/>
          </a:xfrm>
          <a:prstGeom prst="roundRect">
            <a:avLst>
              <a:gd name="adj" fmla="val 228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Transition plan should be outlined in an Outcome with tasks that meet these requirements.</a:t>
            </a:r>
          </a:p>
        </p:txBody>
      </p:sp>
    </p:spTree>
    <p:extLst>
      <p:ext uri="{BB962C8B-B14F-4D97-AF65-F5344CB8AC3E}">
        <p14:creationId xmlns:p14="http://schemas.microsoft.com/office/powerpoint/2010/main" val="19451144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FF8E1919-D288-42E8-8823-F661ACD4DF94}"/>
              </a:ext>
            </a:extLst>
          </p:cNvPr>
          <p:cNvSpPr/>
          <p:nvPr/>
        </p:nvSpPr>
        <p:spPr>
          <a:xfrm>
            <a:off x="3368842" y="1106905"/>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D3681DD-8B39-4A66-812B-E3E8E9E7F04A}"/>
              </a:ext>
            </a:extLst>
          </p:cNvPr>
          <p:cNvSpPr/>
          <p:nvPr/>
        </p:nvSpPr>
        <p:spPr>
          <a:xfrm>
            <a:off x="448733" y="2844801"/>
            <a:ext cx="2641797" cy="2743442"/>
          </a:xfrm>
          <a:prstGeom prst="roundRect">
            <a:avLst>
              <a:gd name="adj" fmla="val 228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Aftercare progress reports shall be uploaded to FSFN and notification provided to the courts on the child’s progress during a judicial review </a:t>
            </a:r>
          </a:p>
        </p:txBody>
      </p:sp>
      <p:pic>
        <p:nvPicPr>
          <p:cNvPr id="3" name="Picture 2">
            <a:extLst>
              <a:ext uri="{FF2B5EF4-FFF2-40B4-BE49-F238E27FC236}">
                <a16:creationId xmlns:a16="http://schemas.microsoft.com/office/drawing/2014/main" id="{828E7AD7-B053-4DD1-99A2-8DC8D2EC78BD}"/>
              </a:ext>
            </a:extLst>
          </p:cNvPr>
          <p:cNvPicPr>
            <a:picLocks noChangeAspect="1"/>
          </p:cNvPicPr>
          <p:nvPr/>
        </p:nvPicPr>
        <p:blipFill>
          <a:blip r:embed="rId3"/>
          <a:stretch>
            <a:fillRect/>
          </a:stretch>
        </p:blipFill>
        <p:spPr>
          <a:xfrm>
            <a:off x="3572337" y="1754436"/>
            <a:ext cx="6572058" cy="4517528"/>
          </a:xfrm>
          <a:prstGeom prst="rect">
            <a:avLst/>
          </a:prstGeom>
          <a:ln>
            <a:noFill/>
          </a:ln>
          <a:effectLst>
            <a:outerShdw blurRad="292100" dist="139700" dir="2700000" algn="tl" rotWithShape="0">
              <a:srgbClr val="333333">
                <a:alpha val="65000"/>
              </a:srgbClr>
            </a:outerShdw>
          </a:effectLst>
        </p:spPr>
      </p:pic>
      <p:cxnSp>
        <p:nvCxnSpPr>
          <p:cNvPr id="16" name="Straight Arrow Connector 15">
            <a:extLst>
              <a:ext uri="{FF2B5EF4-FFF2-40B4-BE49-F238E27FC236}">
                <a16:creationId xmlns:a16="http://schemas.microsoft.com/office/drawing/2014/main" id="{AABE2CF0-939E-4B3B-BB26-3CDEB0529201}"/>
              </a:ext>
            </a:extLst>
          </p:cNvPr>
          <p:cNvCxnSpPr>
            <a:cxnSpLocks/>
            <a:stCxn id="11" idx="3"/>
          </p:cNvCxnSpPr>
          <p:nvPr/>
        </p:nvCxnSpPr>
        <p:spPr>
          <a:xfrm>
            <a:off x="3090530" y="4216522"/>
            <a:ext cx="23116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2704DCC4-5820-49EE-9986-D2FFDB1B4435}"/>
              </a:ext>
            </a:extLst>
          </p:cNvPr>
          <p:cNvSpPr>
            <a:spLocks noGrp="1"/>
          </p:cNvSpPr>
          <p:nvPr>
            <p:ph type="title"/>
          </p:nvPr>
        </p:nvSpPr>
        <p:spPr>
          <a:xfrm>
            <a:off x="641768" y="21888"/>
            <a:ext cx="10671541" cy="1320800"/>
          </a:xfrm>
        </p:spPr>
        <p:txBody>
          <a:bodyPr anchor="ctr">
            <a:normAutofit/>
          </a:bodyPr>
          <a:lstStyle/>
          <a:p>
            <a:pPr algn="ctr"/>
            <a:r>
              <a:rPr lang="en-US" sz="54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SemiBold" panose="00000700000000000000" pitchFamily="2" charset="0"/>
              </a:rPr>
              <a:t>FSFN File Cabinet</a:t>
            </a:r>
            <a:endParaRPr lang="en-US" sz="5400"/>
          </a:p>
        </p:txBody>
      </p:sp>
    </p:spTree>
    <p:extLst>
      <p:ext uri="{BB962C8B-B14F-4D97-AF65-F5344CB8AC3E}">
        <p14:creationId xmlns:p14="http://schemas.microsoft.com/office/powerpoint/2010/main" val="16745144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FF8E1919-D288-42E8-8823-F661ACD4DF94}"/>
              </a:ext>
            </a:extLst>
          </p:cNvPr>
          <p:cNvSpPr/>
          <p:nvPr/>
        </p:nvSpPr>
        <p:spPr>
          <a:xfrm>
            <a:off x="3368842" y="1106905"/>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D3681DD-8B39-4A66-812B-E3E8E9E7F04A}"/>
              </a:ext>
            </a:extLst>
          </p:cNvPr>
          <p:cNvSpPr/>
          <p:nvPr/>
        </p:nvSpPr>
        <p:spPr>
          <a:xfrm>
            <a:off x="499563" y="3872537"/>
            <a:ext cx="2641797" cy="1974810"/>
          </a:xfrm>
          <a:prstGeom prst="roundRect">
            <a:avLst>
              <a:gd name="adj" fmla="val 228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copy of the signed QRTP Extended Placement requesting approval from the Department</a:t>
            </a:r>
          </a:p>
        </p:txBody>
      </p:sp>
      <p:pic>
        <p:nvPicPr>
          <p:cNvPr id="3" name="Picture 2">
            <a:extLst>
              <a:ext uri="{FF2B5EF4-FFF2-40B4-BE49-F238E27FC236}">
                <a16:creationId xmlns:a16="http://schemas.microsoft.com/office/drawing/2014/main" id="{828E7AD7-B053-4DD1-99A2-8DC8D2EC78BD}"/>
              </a:ext>
            </a:extLst>
          </p:cNvPr>
          <p:cNvPicPr>
            <a:picLocks noChangeAspect="1"/>
          </p:cNvPicPr>
          <p:nvPr/>
        </p:nvPicPr>
        <p:blipFill>
          <a:blip r:embed="rId3"/>
          <a:stretch>
            <a:fillRect/>
          </a:stretch>
        </p:blipFill>
        <p:spPr>
          <a:xfrm>
            <a:off x="3572337" y="1754436"/>
            <a:ext cx="6572058" cy="4517528"/>
          </a:xfrm>
          <a:prstGeom prst="rect">
            <a:avLst/>
          </a:prstGeom>
          <a:ln>
            <a:noFill/>
          </a:ln>
          <a:effectLst>
            <a:outerShdw blurRad="292100" dist="139700" dir="2700000" algn="tl" rotWithShape="0">
              <a:srgbClr val="333333">
                <a:alpha val="65000"/>
              </a:srgbClr>
            </a:outerShdw>
          </a:effectLst>
        </p:spPr>
      </p:pic>
      <p:cxnSp>
        <p:nvCxnSpPr>
          <p:cNvPr id="16" name="Straight Arrow Connector 15">
            <a:extLst>
              <a:ext uri="{FF2B5EF4-FFF2-40B4-BE49-F238E27FC236}">
                <a16:creationId xmlns:a16="http://schemas.microsoft.com/office/drawing/2014/main" id="{AABE2CF0-939E-4B3B-BB26-3CDEB0529201}"/>
              </a:ext>
            </a:extLst>
          </p:cNvPr>
          <p:cNvCxnSpPr>
            <a:cxnSpLocks/>
          </p:cNvCxnSpPr>
          <p:nvPr/>
        </p:nvCxnSpPr>
        <p:spPr>
          <a:xfrm>
            <a:off x="3090530" y="5588243"/>
            <a:ext cx="23116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AEC57EA-7029-455E-A80F-7895EE722FD8}"/>
              </a:ext>
            </a:extLst>
          </p:cNvPr>
          <p:cNvSpPr txBox="1">
            <a:spLocks/>
          </p:cNvSpPr>
          <p:nvPr/>
        </p:nvSpPr>
        <p:spPr>
          <a:xfrm>
            <a:off x="641768" y="21888"/>
            <a:ext cx="10671541" cy="13208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SemiBold" panose="00000700000000000000" pitchFamily="2" charset="0"/>
              </a:rPr>
              <a:t>FSFN File Cabinet</a:t>
            </a:r>
            <a:endParaRPr lang="en-US" sz="5400"/>
          </a:p>
        </p:txBody>
      </p:sp>
    </p:spTree>
    <p:extLst>
      <p:ext uri="{BB962C8B-B14F-4D97-AF65-F5344CB8AC3E}">
        <p14:creationId xmlns:p14="http://schemas.microsoft.com/office/powerpoint/2010/main" val="37142623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DFFC45-3DC9-4433-926F-043E879D9D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5F26A87-0610-435F-AA13-BD658385C9D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7230" y="-8468"/>
            <a:ext cx="4763558" cy="6866467"/>
            <a:chOff x="67175" y="-8467"/>
            <a:chExt cx="4763558" cy="6866467"/>
          </a:xfrm>
        </p:grpSpPr>
        <p:cxnSp>
          <p:nvCxnSpPr>
            <p:cNvPr id="11" name="Straight Connector 10">
              <a:extLst>
                <a:ext uri="{FF2B5EF4-FFF2-40B4-BE49-F238E27FC236}">
                  <a16:creationId xmlns:a16="http://schemas.microsoft.com/office/drawing/2014/main" id="{E6321436-5AAD-4FB6-BB0D-316D4540E82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4B0BD33-3D46-4F43-947A-825DFEF6106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FF14952D-390F-46CC-B302-73DDD9C416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C409231-C942-4808-B529-DAC32A7DB00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74E52809-3E3A-4370-8C1B-20492C15EDE9}"/>
              </a:ext>
            </a:extLst>
          </p:cNvPr>
          <p:cNvSpPr>
            <a:spLocks noGrp="1"/>
          </p:cNvSpPr>
          <p:nvPr>
            <p:ph type="ctrTitle"/>
          </p:nvPr>
        </p:nvSpPr>
        <p:spPr>
          <a:xfrm>
            <a:off x="469901" y="2131259"/>
            <a:ext cx="4985744" cy="2587012"/>
          </a:xfrm>
        </p:spPr>
        <p:txBody>
          <a:bodyPr anchor="ctr">
            <a:normAutofit/>
          </a:bodyPr>
          <a:lstStyle/>
          <a:p>
            <a:pPr algn="l"/>
            <a:r>
              <a:rPr lang="en-US" sz="80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Light" panose="00000400000000000000" pitchFamily="2" charset="0"/>
              </a:rPr>
              <a:t>Placement</a:t>
            </a:r>
            <a:br>
              <a:rPr lang="en-US" sz="80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Light" panose="00000400000000000000" pitchFamily="2" charset="0"/>
              </a:rPr>
            </a:br>
            <a:r>
              <a:rPr lang="en-US" sz="80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Light" panose="00000400000000000000" pitchFamily="2" charset="0"/>
              </a:rPr>
              <a:t>Decisions</a:t>
            </a:r>
            <a:endParaRPr lang="en-US" sz="8000" b="1">
              <a:ln>
                <a:solidFill>
                  <a:schemeClr val="tx2"/>
                </a:solidFill>
              </a:ln>
              <a:effectLst>
                <a:outerShdw blurRad="38100" dist="38100" dir="2700000" algn="tl">
                  <a:srgbClr val="000000">
                    <a:alpha val="43137"/>
                  </a:srgbClr>
                </a:outerShdw>
              </a:effectLst>
            </a:endParaRPr>
          </a:p>
        </p:txBody>
      </p:sp>
      <p:sp>
        <p:nvSpPr>
          <p:cNvPr id="19" name="Freeform: Shape 18">
            <a:extLst>
              <a:ext uri="{FF2B5EF4-FFF2-40B4-BE49-F238E27FC236}">
                <a16:creationId xmlns:a16="http://schemas.microsoft.com/office/drawing/2014/main" id="{69370F01-B8C9-4CE4-824C-92B2792E6E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497" y="-8468"/>
            <a:ext cx="5074930" cy="6866468"/>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723302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8E1919-D288-42E8-8823-F661ACD4DF94}"/>
              </a:ext>
            </a:extLst>
          </p:cNvPr>
          <p:cNvSpPr/>
          <p:nvPr/>
        </p:nvSpPr>
        <p:spPr>
          <a:xfrm>
            <a:off x="2842617" y="1242580"/>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49B7097-C523-4898-BBFD-2B90E1E5E203}"/>
              </a:ext>
            </a:extLst>
          </p:cNvPr>
          <p:cNvSpPr txBox="1">
            <a:spLocks noGrp="1"/>
          </p:cNvSpPr>
          <p:nvPr>
            <p:ph type="title"/>
          </p:nvPr>
        </p:nvSpPr>
        <p:spPr>
          <a:xfrm>
            <a:off x="0" y="263260"/>
            <a:ext cx="12191989" cy="13208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pPr>
            <a:r>
              <a:rPr lang="en-US" sz="5400" b="1" spc="-188">
                <a:ln>
                  <a:solidFill>
                    <a:schemeClr val="tx2"/>
                  </a:solidFill>
                </a:ln>
                <a:effectLst>
                  <a:outerShdw blurRad="38100" dist="38100" dir="2700000" algn="tl">
                    <a:srgbClr val="000000">
                      <a:alpha val="43137"/>
                    </a:srgbClr>
                  </a:outerShdw>
                </a:effectLst>
                <a:cs typeface="Poppins Light" panose="00000400000000000000" pitchFamily="2" charset="0"/>
              </a:rPr>
              <a:t>Comprehensive Placement Assessment</a:t>
            </a:r>
            <a:endParaRPr lang="en-US" sz="5400" b="1">
              <a:ln>
                <a:solidFill>
                  <a:schemeClr val="tx2"/>
                </a:solidFill>
              </a:ln>
              <a:effectLst>
                <a:outerShdw blurRad="38100" dist="38100" dir="2700000" algn="tl">
                  <a:srgbClr val="000000">
                    <a:alpha val="43137"/>
                  </a:srgbClr>
                </a:outerShdw>
              </a:effectLst>
            </a:endParaRPr>
          </a:p>
        </p:txBody>
      </p:sp>
      <p:sp>
        <p:nvSpPr>
          <p:cNvPr id="2" name="Content Placeholder 1">
            <a:extLst>
              <a:ext uri="{FF2B5EF4-FFF2-40B4-BE49-F238E27FC236}">
                <a16:creationId xmlns:a16="http://schemas.microsoft.com/office/drawing/2014/main" id="{92BC924B-ECD7-4A78-BB16-9CFDA848ACC0}"/>
              </a:ext>
            </a:extLst>
          </p:cNvPr>
          <p:cNvSpPr>
            <a:spLocks noGrp="1"/>
          </p:cNvSpPr>
          <p:nvPr>
            <p:ph idx="4294967295"/>
          </p:nvPr>
        </p:nvSpPr>
        <p:spPr>
          <a:xfrm>
            <a:off x="3357563" y="1912707"/>
            <a:ext cx="7310437" cy="4398962"/>
          </a:xfrm>
        </p:spPr>
        <p:txBody>
          <a:bodyPr>
            <a:noAutofit/>
          </a:bodyPr>
          <a:lstStyle/>
          <a:p>
            <a:pPr lvl="0" algn="l"/>
            <a:r>
              <a:rPr lang="en-US" sz="2000">
                <a:latin typeface="Avenir Next LT Pro" panose="020B0504020202020204" pitchFamily="34" charset="0"/>
              </a:rPr>
              <a:t>Child Welfare Professionals use the Comprehensive Placement Assessment to:</a:t>
            </a:r>
          </a:p>
          <a:p>
            <a:pPr lvl="1"/>
            <a:r>
              <a:rPr lang="en-US" sz="2000">
                <a:latin typeface="Avenir Next LT Pro" panose="020B0504020202020204" pitchFamily="34" charset="0"/>
              </a:rPr>
              <a:t>Identify the appropriate level of care for each child in out-of-home care, and</a:t>
            </a:r>
          </a:p>
          <a:p>
            <a:pPr lvl="1"/>
            <a:r>
              <a:rPr lang="en-US" sz="2000">
                <a:latin typeface="Avenir Next LT Pro" panose="020B0504020202020204" pitchFamily="34" charset="0"/>
              </a:rPr>
              <a:t>Prevent placement in an unnecessary clinical setting. </a:t>
            </a:r>
          </a:p>
          <a:p>
            <a:pPr marL="457200" lvl="1" indent="0">
              <a:buNone/>
            </a:pPr>
            <a:endParaRPr lang="en-US" sz="800">
              <a:latin typeface="Avenir Next LT Pro" panose="020B0504020202020204" pitchFamily="34" charset="0"/>
            </a:endParaRPr>
          </a:p>
          <a:p>
            <a:pPr lvl="0" algn="l"/>
            <a:r>
              <a:rPr lang="en-US" sz="2000">
                <a:latin typeface="Avenir Next LT Pro" panose="020B0504020202020204" pitchFamily="34" charset="0"/>
              </a:rPr>
              <a:t>Child Welfare Professionals must complete the assessment:</a:t>
            </a:r>
          </a:p>
          <a:p>
            <a:pPr lvl="1"/>
            <a:r>
              <a:rPr lang="en-US" sz="2000">
                <a:latin typeface="Avenir Next LT Pro" panose="020B0504020202020204" pitchFamily="34" charset="0"/>
              </a:rPr>
              <a:t>At the time of removal, and</a:t>
            </a:r>
          </a:p>
          <a:p>
            <a:pPr lvl="1"/>
            <a:r>
              <a:rPr lang="en-US" sz="2000">
                <a:latin typeface="Avenir Next LT Pro" panose="020B0504020202020204" pitchFamily="34" charset="0"/>
              </a:rPr>
              <a:t>When seeking placement in a new level of out-of-home care </a:t>
            </a:r>
          </a:p>
          <a:p>
            <a:r>
              <a:rPr lang="en-US" sz="2000">
                <a:latin typeface="Avenir Next LT Pro" panose="020B0504020202020204" pitchFamily="34" charset="0"/>
              </a:rPr>
              <a:t>The assessment may not be used to formulate a diagnosis.</a:t>
            </a:r>
          </a:p>
          <a:p>
            <a:endParaRPr lang="en-US" sz="2200">
              <a:latin typeface="Avenir Next LT Pro" panose="020B0504020202020204" pitchFamily="34" charset="0"/>
            </a:endParaRPr>
          </a:p>
        </p:txBody>
      </p:sp>
      <p:sp>
        <p:nvSpPr>
          <p:cNvPr id="15" name="TextBox 14">
            <a:extLst>
              <a:ext uri="{FF2B5EF4-FFF2-40B4-BE49-F238E27FC236}">
                <a16:creationId xmlns:a16="http://schemas.microsoft.com/office/drawing/2014/main" id="{318078DE-17AF-4886-9184-BE6C06574BB3}"/>
              </a:ext>
            </a:extLst>
          </p:cNvPr>
          <p:cNvSpPr txBox="1"/>
          <p:nvPr/>
        </p:nvSpPr>
        <p:spPr>
          <a:xfrm>
            <a:off x="92775" y="3082981"/>
            <a:ext cx="2515767" cy="1569660"/>
          </a:xfrm>
          <a:prstGeom prst="rect">
            <a:avLst/>
          </a:prstGeom>
          <a:noFill/>
        </p:spPr>
        <p:txBody>
          <a:bodyPr wrap="square">
            <a:spAutoFit/>
          </a:bodyPr>
          <a:lstStyle/>
          <a:p>
            <a:pPr marL="0" indent="0" algn="ctr" fontAlgn="base" hangingPunct="0">
              <a:buNone/>
            </a:pPr>
            <a:r>
              <a:rPr lang="en-US" sz="3200" b="1">
                <a:ln>
                  <a:solidFill>
                    <a:schemeClr val="accent1">
                      <a:lumMod val="20000"/>
                      <a:lumOff val="80000"/>
                    </a:schemeClr>
                  </a:solidFill>
                </a:ln>
                <a:solidFill>
                  <a:schemeClr val="accent2">
                    <a:lumMod val="75000"/>
                  </a:schemeClr>
                </a:solidFill>
                <a:latin typeface="+mj-lt"/>
              </a:rPr>
              <a:t>Utilization of the Assessment</a:t>
            </a:r>
          </a:p>
        </p:txBody>
      </p:sp>
      <p:cxnSp>
        <p:nvCxnSpPr>
          <p:cNvPr id="11" name="Straight Connector 10">
            <a:extLst>
              <a:ext uri="{FF2B5EF4-FFF2-40B4-BE49-F238E27FC236}">
                <a16:creationId xmlns:a16="http://schemas.microsoft.com/office/drawing/2014/main" id="{6F147204-2961-4DB8-B2A2-F6E4EBE4350C}"/>
              </a:ext>
            </a:extLst>
          </p:cNvPr>
          <p:cNvCxnSpPr/>
          <p:nvPr/>
        </p:nvCxnSpPr>
        <p:spPr>
          <a:xfrm>
            <a:off x="2821618" y="1999161"/>
            <a:ext cx="0" cy="4312508"/>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952023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80B86A7-A1EC-475B-9166-88902B033A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2" name="Isosceles Triangle 41">
            <a:extLst>
              <a:ext uri="{FF2B5EF4-FFF2-40B4-BE49-F238E27FC236}">
                <a16:creationId xmlns:a16="http://schemas.microsoft.com/office/drawing/2014/main" id="{C2C29CB1-9F74-4879-A6AF-AEA67B6F1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43">
            <a:extLst>
              <a:ext uri="{FF2B5EF4-FFF2-40B4-BE49-F238E27FC236}">
                <a16:creationId xmlns:a16="http://schemas.microsoft.com/office/drawing/2014/main" id="{7E2C7115-5336-410C-AD71-0F0952A2E5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Right Triangle 6">
            <a:extLst>
              <a:ext uri="{FF2B5EF4-FFF2-40B4-BE49-F238E27FC236}">
                <a16:creationId xmlns:a16="http://schemas.microsoft.com/office/drawing/2014/main" id="{8B35CB6A-0A9E-4E82-9AAA-847F9E687CCB}"/>
              </a:ext>
            </a:extLst>
          </p:cNvPr>
          <p:cNvSpPr/>
          <p:nvPr/>
        </p:nvSpPr>
        <p:spPr>
          <a:xfrm rot="10800000">
            <a:off x="11277600" y="0"/>
            <a:ext cx="914400" cy="3843644"/>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aphicFrame>
        <p:nvGraphicFramePr>
          <p:cNvPr id="2" name="Content Placeholder 1">
            <a:extLst>
              <a:ext uri="{FF2B5EF4-FFF2-40B4-BE49-F238E27FC236}">
                <a16:creationId xmlns:a16="http://schemas.microsoft.com/office/drawing/2014/main" id="{63FE33C8-BA81-4633-BE2E-D3322B081FD9}"/>
              </a:ext>
            </a:extLst>
          </p:cNvPr>
          <p:cNvGraphicFramePr>
            <a:graphicFrameLocks noGrp="1"/>
          </p:cNvGraphicFramePr>
          <p:nvPr>
            <p:ph idx="1"/>
            <p:extLst>
              <p:ext uri="{D42A27DB-BD31-4B8C-83A1-F6EECF244321}">
                <p14:modId xmlns:p14="http://schemas.microsoft.com/office/powerpoint/2010/main" val="751140414"/>
              </p:ext>
            </p:extLst>
          </p:nvPr>
        </p:nvGraphicFramePr>
        <p:xfrm>
          <a:off x="1187948" y="1709798"/>
          <a:ext cx="9895636" cy="4642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3E3DB980-D153-4300-AAE7-7EE0AC9E738C}"/>
              </a:ext>
            </a:extLst>
          </p:cNvPr>
          <p:cNvSpPr txBox="1">
            <a:spLocks noGrp="1"/>
          </p:cNvSpPr>
          <p:nvPr>
            <p:ph type="title"/>
          </p:nvPr>
        </p:nvSpPr>
        <p:spPr>
          <a:xfrm>
            <a:off x="1036611" y="211932"/>
            <a:ext cx="10046973" cy="87726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pPr>
            <a:r>
              <a:rPr lang="en-US" sz="4400" b="1" spc="-188">
                <a:ln>
                  <a:solidFill>
                    <a:schemeClr val="tx2"/>
                  </a:solidFill>
                </a:ln>
                <a:effectLst>
                  <a:outerShdw blurRad="38100" dist="38100" dir="2700000" algn="tl">
                    <a:srgbClr val="000000">
                      <a:alpha val="43137"/>
                    </a:srgbClr>
                  </a:outerShdw>
                </a:effectLst>
                <a:cs typeface="Poppins Light" panose="00000400000000000000" pitchFamily="2" charset="0"/>
              </a:rPr>
              <a:t>Comprehensive Placement Assessment</a:t>
            </a:r>
            <a:endParaRPr lang="en-US" sz="4400" b="1">
              <a:ln>
                <a:solidFill>
                  <a:schemeClr val="tx2"/>
                </a:solidFill>
              </a:ln>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736B5DCB-3D1D-4526-BF01-630435E8A3A5}"/>
              </a:ext>
            </a:extLst>
          </p:cNvPr>
          <p:cNvSpPr txBox="1"/>
          <p:nvPr/>
        </p:nvSpPr>
        <p:spPr>
          <a:xfrm>
            <a:off x="1988361" y="832531"/>
            <a:ext cx="8143474" cy="523220"/>
          </a:xfrm>
          <a:prstGeom prst="rect">
            <a:avLst/>
          </a:prstGeom>
          <a:noFill/>
        </p:spPr>
        <p:txBody>
          <a:bodyPr wrap="square">
            <a:spAutoFit/>
          </a:bodyPr>
          <a:lstStyle/>
          <a:p>
            <a:pPr marL="0" indent="0" algn="ctr" fontAlgn="base" hangingPunct="0">
              <a:buNone/>
            </a:pPr>
            <a:r>
              <a:rPr lang="en-US" sz="2800" b="1">
                <a:solidFill>
                  <a:schemeClr val="accent2">
                    <a:lumMod val="75000"/>
                  </a:schemeClr>
                </a:solidFill>
                <a:latin typeface="+mj-lt"/>
              </a:rPr>
              <a:t>Assessment Process</a:t>
            </a:r>
          </a:p>
        </p:txBody>
      </p:sp>
    </p:spTree>
    <p:extLst>
      <p:ext uri="{BB962C8B-B14F-4D97-AF65-F5344CB8AC3E}">
        <p14:creationId xmlns:p14="http://schemas.microsoft.com/office/powerpoint/2010/main" val="1721259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DF4D7F6-81B5-452A-9CE6-76D81F91D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4600514D-20FB-4559-97DC-D1DC39E6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266F638A-E405-4AC0-B984-72E5813B0D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23" name="Straight Connector 22">
            <a:extLst>
              <a:ext uri="{FF2B5EF4-FFF2-40B4-BE49-F238E27FC236}">
                <a16:creationId xmlns:a16="http://schemas.microsoft.com/office/drawing/2014/main" id="{7D1CBE93-B17D-4509-843C-82287C38032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AE6277B4-6A43-48AB-89B2-3442221619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A5CFCE8E-D5CE-43B1-AEC9-045957CC2675}"/>
              </a:ext>
            </a:extLst>
          </p:cNvPr>
          <p:cNvSpPr>
            <a:spLocks noGrp="1"/>
          </p:cNvSpPr>
          <p:nvPr>
            <p:ph idx="1"/>
          </p:nvPr>
        </p:nvSpPr>
        <p:spPr>
          <a:xfrm>
            <a:off x="2847976" y="2695084"/>
            <a:ext cx="7577665" cy="3049497"/>
          </a:xfrm>
        </p:spPr>
        <p:txBody>
          <a:bodyPr>
            <a:normAutofit/>
          </a:bodyPr>
          <a:lstStyle/>
          <a:p>
            <a:pPr lvl="1" fontAlgn="base" hangingPunct="0">
              <a:lnSpc>
                <a:spcPct val="90000"/>
              </a:lnSpc>
              <a:buClr>
                <a:schemeClr val="accent2">
                  <a:lumMod val="60000"/>
                  <a:lumOff val="40000"/>
                </a:schemeClr>
              </a:buClr>
            </a:pPr>
            <a:r>
              <a:rPr lang="en-US" sz="2400" dirty="0">
                <a:latin typeface="Avenir Next LT Pro" panose="020B0504020202020204" pitchFamily="34" charset="0"/>
              </a:rPr>
              <a:t>MDT meets to revisit or update the placement setting:  </a:t>
            </a:r>
          </a:p>
          <a:p>
            <a:pPr marL="914400" lvl="1" indent="-457200" fontAlgn="base" hangingPunct="0">
              <a:spcBef>
                <a:spcPts val="1200"/>
              </a:spcBef>
              <a:buClr>
                <a:schemeClr val="accent2">
                  <a:lumMod val="60000"/>
                  <a:lumOff val="40000"/>
                </a:schemeClr>
              </a:buClr>
              <a:buSzPct val="100000"/>
              <a:buAutoNum type="arabicPeriod"/>
            </a:pPr>
            <a:r>
              <a:rPr lang="en-US" sz="2400" dirty="0">
                <a:latin typeface="Avenir Next LT Pro" panose="020B0504020202020204" pitchFamily="34" charset="0"/>
              </a:rPr>
              <a:t>When a change in the level of care is recommended.</a:t>
            </a:r>
          </a:p>
          <a:p>
            <a:pPr marL="1314450" lvl="3" indent="0" fontAlgn="base" hangingPunct="0">
              <a:buClr>
                <a:schemeClr val="accent2">
                  <a:lumMod val="60000"/>
                  <a:lumOff val="40000"/>
                </a:schemeClr>
              </a:buClr>
              <a:buNone/>
            </a:pPr>
            <a:r>
              <a:rPr lang="en-US" sz="2000" dirty="0">
                <a:latin typeface="Avenir Next LT Pro" panose="020B0504020202020204" pitchFamily="34" charset="0"/>
              </a:rPr>
              <a:t>Except when care goes from relative or non-relative </a:t>
            </a:r>
            <a:r>
              <a:rPr lang="en-US" sz="2000">
                <a:latin typeface="Avenir Next LT Pro" panose="020B0504020202020204" pitchFamily="34" charset="0"/>
              </a:rPr>
              <a:t>to Level</a:t>
            </a:r>
            <a:r>
              <a:rPr lang="en-US" sz="2000" dirty="0">
                <a:latin typeface="Avenir Next LT Pro" panose="020B0504020202020204" pitchFamily="34" charset="0"/>
              </a:rPr>
              <a:t>-</a:t>
            </a:r>
            <a:r>
              <a:rPr lang="en-US" sz="2000">
                <a:latin typeface="Avenir Next LT Pro" panose="020B0504020202020204" pitchFamily="34" charset="0"/>
              </a:rPr>
              <a:t>I </a:t>
            </a:r>
            <a:r>
              <a:rPr lang="en-US" sz="2000" dirty="0">
                <a:latin typeface="Avenir Next LT Pro" panose="020B0504020202020204" pitchFamily="34" charset="0"/>
              </a:rPr>
              <a:t>Foster Home.</a:t>
            </a:r>
          </a:p>
          <a:p>
            <a:pPr marL="914400" lvl="1" indent="-457200" fontAlgn="base" hangingPunct="0">
              <a:spcBef>
                <a:spcPts val="1200"/>
              </a:spcBef>
              <a:buClr>
                <a:schemeClr val="accent2">
                  <a:lumMod val="60000"/>
                  <a:lumOff val="40000"/>
                </a:schemeClr>
              </a:buClr>
              <a:buSzPct val="100000"/>
              <a:buAutoNum type="arabicPeriod"/>
            </a:pPr>
            <a:r>
              <a:rPr lang="en-US" sz="2400" dirty="0">
                <a:latin typeface="Avenir Next LT Pro" panose="020B0504020202020204" pitchFamily="34" charset="0"/>
              </a:rPr>
              <a:t>Every 90 calendar days.</a:t>
            </a:r>
          </a:p>
        </p:txBody>
      </p:sp>
      <p:sp>
        <p:nvSpPr>
          <p:cNvPr id="27"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D644A74F-1DEC-4BD1-B6CF-7661392B9D8F}"/>
              </a:ext>
            </a:extLst>
          </p:cNvPr>
          <p:cNvSpPr>
            <a:spLocks noGrp="1"/>
          </p:cNvSpPr>
          <p:nvPr>
            <p:ph type="title"/>
          </p:nvPr>
        </p:nvSpPr>
        <p:spPr>
          <a:xfrm>
            <a:off x="1683453" y="110863"/>
            <a:ext cx="8596668" cy="1320800"/>
          </a:xfrm>
        </p:spPr>
        <p:txBody>
          <a:bodyPr>
            <a:normAutofit fontScale="90000"/>
          </a:bodyPr>
          <a:lstStyle/>
          <a:p>
            <a:pPr algn="ctr"/>
            <a:r>
              <a:rPr kumimoji="0" lang="en-US" sz="6000" b="1" i="0" u="none" strike="noStrike" kern="1200" cap="none" spc="-188" normalizeH="0" baseline="0" noProof="0">
                <a:ln>
                  <a:solidFill>
                    <a:srgbClr val="2C3C43"/>
                  </a:solidFill>
                </a:ln>
                <a:solidFill>
                  <a:srgbClr val="5FCBEF"/>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t>Comprehensive Placement Assessment</a:t>
            </a:r>
            <a:endParaRPr lang="en-US"/>
          </a:p>
        </p:txBody>
      </p:sp>
      <p:sp>
        <p:nvSpPr>
          <p:cNvPr id="14" name="TextBox 13">
            <a:extLst>
              <a:ext uri="{FF2B5EF4-FFF2-40B4-BE49-F238E27FC236}">
                <a16:creationId xmlns:a16="http://schemas.microsoft.com/office/drawing/2014/main" id="{8BE58C80-4C0B-4CF0-B311-20D946370A21}"/>
              </a:ext>
            </a:extLst>
          </p:cNvPr>
          <p:cNvSpPr txBox="1"/>
          <p:nvPr/>
        </p:nvSpPr>
        <p:spPr>
          <a:xfrm>
            <a:off x="370398" y="3402968"/>
            <a:ext cx="2095042" cy="1200329"/>
          </a:xfrm>
          <a:prstGeom prst="rect">
            <a:avLst/>
          </a:prstGeom>
          <a:noFill/>
        </p:spPr>
        <p:txBody>
          <a:bodyPr wrap="square">
            <a:spAutoFit/>
          </a:bodyPr>
          <a:lstStyle/>
          <a:p>
            <a:pPr algn="ctr"/>
            <a:r>
              <a:rPr lang="en-US" sz="2400">
                <a:solidFill>
                  <a:schemeClr val="accent2">
                    <a:lumMod val="75000"/>
                  </a:schemeClr>
                </a:solidFill>
              </a:rPr>
              <a:t>Additional Assessment Updates </a:t>
            </a:r>
          </a:p>
        </p:txBody>
      </p:sp>
      <p:cxnSp>
        <p:nvCxnSpPr>
          <p:cNvPr id="5" name="Straight Connector 4">
            <a:extLst>
              <a:ext uri="{FF2B5EF4-FFF2-40B4-BE49-F238E27FC236}">
                <a16:creationId xmlns:a16="http://schemas.microsoft.com/office/drawing/2014/main" id="{F628C2CC-31C5-483F-998B-2B0B8DD397DA}"/>
              </a:ext>
            </a:extLst>
          </p:cNvPr>
          <p:cNvCxnSpPr/>
          <p:nvPr/>
        </p:nvCxnSpPr>
        <p:spPr>
          <a:xfrm>
            <a:off x="2755545" y="2063579"/>
            <a:ext cx="0" cy="4312508"/>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638195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CFCE8E-D5CE-43B1-AEC9-045957CC2675}"/>
              </a:ext>
            </a:extLst>
          </p:cNvPr>
          <p:cNvSpPr>
            <a:spLocks noGrp="1"/>
          </p:cNvSpPr>
          <p:nvPr>
            <p:ph idx="1"/>
          </p:nvPr>
        </p:nvSpPr>
        <p:spPr>
          <a:xfrm>
            <a:off x="2858993" y="2063579"/>
            <a:ext cx="7577665" cy="4601626"/>
          </a:xfrm>
        </p:spPr>
        <p:txBody>
          <a:bodyPr>
            <a:normAutofit lnSpcReduction="10000"/>
          </a:bodyPr>
          <a:lstStyle/>
          <a:p>
            <a:pPr lvl="1" fontAlgn="base" hangingPunct="0">
              <a:lnSpc>
                <a:spcPct val="90000"/>
              </a:lnSpc>
              <a:buClr>
                <a:schemeClr val="accent2">
                  <a:lumMod val="60000"/>
                  <a:lumOff val="40000"/>
                </a:schemeClr>
              </a:buClr>
            </a:pPr>
            <a:r>
              <a:rPr lang="en-US">
                <a:latin typeface="Avenir Next LT Pro" panose="020B0504020202020204" pitchFamily="34" charset="0"/>
              </a:rPr>
              <a:t>MDT discussion items:  </a:t>
            </a:r>
          </a:p>
          <a:p>
            <a:pPr marL="914400" lvl="1" indent="-457200" fontAlgn="base" hangingPunct="0">
              <a:spcBef>
                <a:spcPts val="1200"/>
              </a:spcBef>
              <a:buClr>
                <a:schemeClr val="accent2">
                  <a:lumMod val="60000"/>
                  <a:lumOff val="40000"/>
                </a:schemeClr>
              </a:buClr>
              <a:buSzPct val="100000"/>
              <a:buAutoNum type="arabicPeriod"/>
            </a:pPr>
            <a:r>
              <a:rPr lang="en-US">
                <a:latin typeface="Avenir Next LT Pro" panose="020B0504020202020204" pitchFamily="34" charset="0"/>
              </a:rPr>
              <a:t>Medical needs</a:t>
            </a:r>
          </a:p>
          <a:p>
            <a:pPr marL="914400" lvl="1" indent="-457200" fontAlgn="base" hangingPunct="0">
              <a:spcBef>
                <a:spcPts val="1200"/>
              </a:spcBef>
              <a:buClr>
                <a:schemeClr val="accent2">
                  <a:lumMod val="60000"/>
                  <a:lumOff val="40000"/>
                </a:schemeClr>
              </a:buClr>
              <a:buSzPct val="100000"/>
              <a:buAutoNum type="arabicPeriod"/>
            </a:pPr>
            <a:r>
              <a:rPr lang="en-US">
                <a:latin typeface="Avenir Next LT Pro" panose="020B0504020202020204" pitchFamily="34" charset="0"/>
              </a:rPr>
              <a:t>Developmental needs</a:t>
            </a:r>
          </a:p>
          <a:p>
            <a:pPr marL="914400" lvl="1" indent="-457200" fontAlgn="base" hangingPunct="0">
              <a:spcBef>
                <a:spcPts val="1200"/>
              </a:spcBef>
              <a:buClr>
                <a:schemeClr val="accent2">
                  <a:lumMod val="60000"/>
                  <a:lumOff val="40000"/>
                </a:schemeClr>
              </a:buClr>
              <a:buSzPct val="100000"/>
              <a:buAutoNum type="arabicPeriod"/>
            </a:pPr>
            <a:r>
              <a:rPr lang="en-US">
                <a:latin typeface="Avenir Next LT Pro" panose="020B0504020202020204" pitchFamily="34" charset="0"/>
              </a:rPr>
              <a:t>Mental health needs</a:t>
            </a:r>
          </a:p>
          <a:p>
            <a:pPr marL="914400" lvl="1" indent="-457200" fontAlgn="base" hangingPunct="0">
              <a:spcBef>
                <a:spcPts val="1200"/>
              </a:spcBef>
              <a:buClr>
                <a:schemeClr val="accent2">
                  <a:lumMod val="60000"/>
                  <a:lumOff val="40000"/>
                </a:schemeClr>
              </a:buClr>
              <a:buSzPct val="100000"/>
              <a:buAutoNum type="arabicPeriod"/>
            </a:pPr>
            <a:r>
              <a:rPr lang="en-US">
                <a:latin typeface="Avenir Next LT Pro" panose="020B0504020202020204" pitchFamily="34" charset="0"/>
              </a:rPr>
              <a:t>Medication history, including psychotropic medications</a:t>
            </a:r>
          </a:p>
          <a:p>
            <a:pPr marL="914400" lvl="1" indent="-457200" fontAlgn="base" hangingPunct="0">
              <a:spcBef>
                <a:spcPts val="1200"/>
              </a:spcBef>
              <a:buClr>
                <a:schemeClr val="accent2">
                  <a:lumMod val="60000"/>
                  <a:lumOff val="40000"/>
                </a:schemeClr>
              </a:buClr>
              <a:buSzPct val="100000"/>
              <a:buAutoNum type="arabicPeriod"/>
            </a:pPr>
            <a:r>
              <a:rPr lang="en-US">
                <a:latin typeface="Avenir Next LT Pro" panose="020B0504020202020204" pitchFamily="34" charset="0"/>
              </a:rPr>
              <a:t>Behavioral health needs</a:t>
            </a:r>
          </a:p>
          <a:p>
            <a:pPr marL="914400" lvl="1" indent="-457200" fontAlgn="base" hangingPunct="0">
              <a:spcBef>
                <a:spcPts val="1200"/>
              </a:spcBef>
              <a:buClr>
                <a:schemeClr val="accent2">
                  <a:lumMod val="60000"/>
                  <a:lumOff val="40000"/>
                </a:schemeClr>
              </a:buClr>
              <a:buSzPct val="100000"/>
              <a:buAutoNum type="arabicPeriod"/>
            </a:pPr>
            <a:r>
              <a:rPr lang="en-US">
                <a:latin typeface="Avenir Next LT Pro" panose="020B0504020202020204" pitchFamily="34" charset="0"/>
              </a:rPr>
              <a:t>Alleged type of abuse or neglect and trafficking history</a:t>
            </a:r>
          </a:p>
          <a:p>
            <a:pPr marL="914400" lvl="1" indent="-457200" fontAlgn="base" hangingPunct="0">
              <a:spcBef>
                <a:spcPts val="1200"/>
              </a:spcBef>
              <a:buClr>
                <a:schemeClr val="accent2">
                  <a:lumMod val="60000"/>
                  <a:lumOff val="40000"/>
                </a:schemeClr>
              </a:buClr>
              <a:buSzPct val="100000"/>
              <a:buAutoNum type="arabicPeriod"/>
            </a:pPr>
            <a:r>
              <a:rPr lang="en-US">
                <a:latin typeface="Avenir Next LT Pro" panose="020B0504020202020204" pitchFamily="34" charset="0"/>
              </a:rPr>
              <a:t>Community ties and school placement, including educational needs</a:t>
            </a:r>
          </a:p>
          <a:p>
            <a:pPr marL="914400" lvl="1" indent="-457200" fontAlgn="base" hangingPunct="0">
              <a:spcBef>
                <a:spcPts val="1200"/>
              </a:spcBef>
              <a:buClr>
                <a:schemeClr val="accent2">
                  <a:lumMod val="60000"/>
                  <a:lumOff val="40000"/>
                </a:schemeClr>
              </a:buClr>
              <a:buSzPct val="100000"/>
              <a:buAutoNum type="arabicPeriod"/>
            </a:pPr>
            <a:r>
              <a:rPr lang="en-US" b="1">
                <a:latin typeface="Avenir Next LT Pro" panose="020B0504020202020204" pitchFamily="34" charset="0"/>
              </a:rPr>
              <a:t>Current placement decisions related to any siblings</a:t>
            </a:r>
          </a:p>
          <a:p>
            <a:pPr marL="914400" lvl="1" indent="-457200" fontAlgn="base" hangingPunct="0">
              <a:spcBef>
                <a:spcPts val="1200"/>
              </a:spcBef>
              <a:buClr>
                <a:schemeClr val="accent2">
                  <a:lumMod val="60000"/>
                  <a:lumOff val="40000"/>
                </a:schemeClr>
              </a:buClr>
              <a:buSzPct val="100000"/>
              <a:buAutoNum type="arabicPeriod"/>
            </a:pPr>
            <a:r>
              <a:rPr lang="en-US">
                <a:latin typeface="Avenir Next LT Pro" panose="020B0504020202020204" pitchFamily="34" charset="0"/>
              </a:rPr>
              <a:t>Child’s age, maturity, hobbies or activities, and preference for placement</a:t>
            </a:r>
          </a:p>
          <a:p>
            <a:pPr marL="914400" lvl="1" indent="-457200" fontAlgn="base" hangingPunct="0">
              <a:spcBef>
                <a:spcPts val="1200"/>
              </a:spcBef>
              <a:buClr>
                <a:schemeClr val="accent2">
                  <a:lumMod val="60000"/>
                  <a:lumOff val="40000"/>
                </a:schemeClr>
              </a:buClr>
              <a:buSzPct val="100000"/>
              <a:buAutoNum type="arabicPeriod"/>
            </a:pPr>
            <a:r>
              <a:rPr lang="en-US" b="1">
                <a:latin typeface="Avenir Next LT Pro" panose="020B0504020202020204" pitchFamily="34" charset="0"/>
              </a:rPr>
              <a:t>The child’s Adverse Experiences Questionnaire (ACE) score (Part 2B of the Comprehensive Placement Assessment).</a:t>
            </a:r>
          </a:p>
        </p:txBody>
      </p:sp>
      <p:sp>
        <p:nvSpPr>
          <p:cNvPr id="13" name="Title 1">
            <a:extLst>
              <a:ext uri="{FF2B5EF4-FFF2-40B4-BE49-F238E27FC236}">
                <a16:creationId xmlns:a16="http://schemas.microsoft.com/office/drawing/2014/main" id="{D644A74F-1DEC-4BD1-B6CF-7661392B9D8F}"/>
              </a:ext>
            </a:extLst>
          </p:cNvPr>
          <p:cNvSpPr>
            <a:spLocks noGrp="1"/>
          </p:cNvSpPr>
          <p:nvPr>
            <p:ph type="title"/>
          </p:nvPr>
        </p:nvSpPr>
        <p:spPr>
          <a:xfrm>
            <a:off x="1683453" y="110863"/>
            <a:ext cx="8596668" cy="1320800"/>
          </a:xfrm>
        </p:spPr>
        <p:txBody>
          <a:bodyPr>
            <a:normAutofit fontScale="90000"/>
          </a:bodyPr>
          <a:lstStyle/>
          <a:p>
            <a:pPr algn="ctr"/>
            <a:r>
              <a:rPr kumimoji="0" lang="en-US" sz="6000" b="1" i="0" u="none" strike="noStrike" kern="1200" cap="none" spc="-188" normalizeH="0" baseline="0" noProof="0">
                <a:ln>
                  <a:solidFill>
                    <a:srgbClr val="2C3C43"/>
                  </a:solidFill>
                </a:ln>
                <a:solidFill>
                  <a:srgbClr val="5FCBEF"/>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t>Comprehensive Placement Assessment</a:t>
            </a:r>
            <a:endParaRPr lang="en-US"/>
          </a:p>
        </p:txBody>
      </p:sp>
      <p:sp>
        <p:nvSpPr>
          <p:cNvPr id="14" name="TextBox 13">
            <a:extLst>
              <a:ext uri="{FF2B5EF4-FFF2-40B4-BE49-F238E27FC236}">
                <a16:creationId xmlns:a16="http://schemas.microsoft.com/office/drawing/2014/main" id="{8BE58C80-4C0B-4CF0-B311-20D946370A21}"/>
              </a:ext>
            </a:extLst>
          </p:cNvPr>
          <p:cNvSpPr txBox="1"/>
          <p:nvPr/>
        </p:nvSpPr>
        <p:spPr>
          <a:xfrm>
            <a:off x="370398" y="3402968"/>
            <a:ext cx="2095042" cy="1200329"/>
          </a:xfrm>
          <a:prstGeom prst="rect">
            <a:avLst/>
          </a:prstGeom>
          <a:noFill/>
        </p:spPr>
        <p:txBody>
          <a:bodyPr wrap="square">
            <a:spAutoFit/>
          </a:bodyPr>
          <a:lstStyle/>
          <a:p>
            <a:pPr algn="ctr"/>
            <a:r>
              <a:rPr lang="en-US" sz="2400">
                <a:solidFill>
                  <a:schemeClr val="accent2">
                    <a:lumMod val="75000"/>
                  </a:schemeClr>
                </a:solidFill>
              </a:rPr>
              <a:t>Additional Assessment Updates </a:t>
            </a:r>
          </a:p>
        </p:txBody>
      </p:sp>
      <p:cxnSp>
        <p:nvCxnSpPr>
          <p:cNvPr id="5" name="Straight Connector 4">
            <a:extLst>
              <a:ext uri="{FF2B5EF4-FFF2-40B4-BE49-F238E27FC236}">
                <a16:creationId xmlns:a16="http://schemas.microsoft.com/office/drawing/2014/main" id="{F628C2CC-31C5-483F-998B-2B0B8DD397DA}"/>
              </a:ext>
            </a:extLst>
          </p:cNvPr>
          <p:cNvCxnSpPr/>
          <p:nvPr/>
        </p:nvCxnSpPr>
        <p:spPr>
          <a:xfrm>
            <a:off x="2755545" y="2063579"/>
            <a:ext cx="0" cy="4312508"/>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481067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A5AFB369-4673-4727-A7CD-D86AFE0AE06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67"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68" name="Straight Connector 67">
              <a:extLst>
                <a:ext uri="{FF2B5EF4-FFF2-40B4-BE49-F238E27FC236}">
                  <a16:creationId xmlns:a16="http://schemas.microsoft.com/office/drawing/2014/main" id="{47263F58-6EE6-45B3-9BF2-C0BD5D30A55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5197CE03-EB81-4718-BEA1-C2D488961E5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0"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Isosceles Triangle 71">
              <a:extLst>
                <a:ext uri="{FF2B5EF4-FFF2-40B4-BE49-F238E27FC236}">
                  <a16:creationId xmlns:a16="http://schemas.microsoft.com/office/drawing/2014/main" id="{DE110F09-1C81-4E73-B5E9-D857CD879F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F0F78B34-9B26-4CA9-B8F0-B9638730F9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Picture 5">
            <a:extLst>
              <a:ext uri="{FF2B5EF4-FFF2-40B4-BE49-F238E27FC236}">
                <a16:creationId xmlns:a16="http://schemas.microsoft.com/office/drawing/2014/main" id="{7CA3AF61-6B77-439B-8250-EADE151517BB}"/>
              </a:ext>
            </a:extLst>
          </p:cNvPr>
          <p:cNvPicPr>
            <a:picLocks noChangeAspect="1"/>
          </p:cNvPicPr>
          <p:nvPr/>
        </p:nvPicPr>
        <p:blipFill rotWithShape="1">
          <a:blip r:embed="rId4"/>
          <a:srcRect l="41201" r="41038" b="1"/>
          <a:stretch/>
        </p:blipFill>
        <p:spPr>
          <a:xfrm>
            <a:off x="4269854" y="-8467"/>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extBox 5"/>
          <p:cNvSpPr txBox="1"/>
          <p:nvPr/>
        </p:nvSpPr>
        <p:spPr>
          <a:xfrm>
            <a:off x="863600" y="1470546"/>
            <a:ext cx="4088190" cy="3916908"/>
          </a:xfrm>
          <a:prstGeom prst="rect">
            <a:avLst/>
          </a:prstGeom>
        </p:spPr>
        <p:txBody>
          <a:bodyPr vert="horz" lIns="91440" tIns="45720" rIns="91440" bIns="45720" rtlCol="0" anchor="ctr">
            <a:normAutofit/>
          </a:bodyPr>
          <a:lstStyle/>
          <a:p>
            <a:pPr algn="ctr">
              <a:spcBef>
                <a:spcPct val="0"/>
              </a:spcBef>
              <a:spcAft>
                <a:spcPts val="600"/>
              </a:spcAft>
            </a:pPr>
            <a:r>
              <a:rPr lang="en-US" sz="8000" b="1" spc="-150">
                <a:ln>
                  <a:solidFill>
                    <a:schemeClr val="tx2">
                      <a:lumMod val="50000"/>
                    </a:schemeClr>
                  </a:solidFill>
                </a:ln>
                <a:solidFill>
                  <a:schemeClr val="accent1"/>
                </a:solidFill>
                <a:effectLst>
                  <a:outerShdw blurRad="38100" dist="38100" dir="2700000" algn="tl">
                    <a:srgbClr val="000000">
                      <a:alpha val="43137"/>
                    </a:srgbClr>
                  </a:outerShdw>
                </a:effectLst>
                <a:latin typeface="+mj-lt"/>
                <a:ea typeface="+mj-ea"/>
                <a:cs typeface="+mj-cs"/>
              </a:rPr>
              <a:t>FSFN</a:t>
            </a:r>
          </a:p>
          <a:p>
            <a:pPr algn="ctr">
              <a:spcBef>
                <a:spcPct val="0"/>
              </a:spcBef>
              <a:spcAft>
                <a:spcPts val="600"/>
              </a:spcAft>
            </a:pPr>
            <a:r>
              <a:rPr lang="en-US" sz="8000" b="1" spc="-150">
                <a:ln>
                  <a:solidFill>
                    <a:schemeClr val="tx2">
                      <a:lumMod val="50000"/>
                    </a:schemeClr>
                  </a:solidFill>
                </a:ln>
                <a:solidFill>
                  <a:schemeClr val="accent1"/>
                </a:solidFill>
                <a:effectLst>
                  <a:outerShdw blurRad="38100" dist="38100" dir="2700000" algn="tl">
                    <a:srgbClr val="000000">
                      <a:alpha val="43137"/>
                    </a:srgbClr>
                  </a:outerShdw>
                </a:effectLst>
                <a:latin typeface="+mj-lt"/>
                <a:ea typeface="+mj-ea"/>
                <a:cs typeface="+mj-cs"/>
              </a:rPr>
              <a:t>Demo</a:t>
            </a:r>
          </a:p>
        </p:txBody>
      </p:sp>
      <p:cxnSp>
        <p:nvCxnSpPr>
          <p:cNvPr id="78" name="Straight Connector 77">
            <a:extLst>
              <a:ext uri="{FF2B5EF4-FFF2-40B4-BE49-F238E27FC236}">
                <a16:creationId xmlns:a16="http://schemas.microsoft.com/office/drawing/2014/main" id="{A57C1A16-B8AB-4D99-A195-A38F556A648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F8A9B20B-D1DD-4573-B5EC-55802951923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2"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6"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custDataLst>
      <p:tags r:id="rId1"/>
    </p:custDataLst>
    <p:extLst>
      <p:ext uri="{BB962C8B-B14F-4D97-AF65-F5344CB8AC3E}">
        <p14:creationId xmlns:p14="http://schemas.microsoft.com/office/powerpoint/2010/main" val="1965383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3529AFD-5A84-4419-9390-0E9584F35D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1FFD9C4-5E6D-4E44-8CCD-24EF7B6FF1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76A9F62-E27B-D14A-B53B-35715936C8B9}"/>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FFPSA - History</a:t>
            </a:r>
          </a:p>
        </p:txBody>
      </p:sp>
      <p:sp>
        <p:nvSpPr>
          <p:cNvPr id="14" name="Rectangle 13">
            <a:extLst>
              <a:ext uri="{FF2B5EF4-FFF2-40B4-BE49-F238E27FC236}">
                <a16:creationId xmlns:a16="http://schemas.microsoft.com/office/drawing/2014/main" id="{6B3B2DB5-1B01-4A7A-B79B-E180757E61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7" name="Content Placeholder 2">
            <a:extLst>
              <a:ext uri="{FF2B5EF4-FFF2-40B4-BE49-F238E27FC236}">
                <a16:creationId xmlns:a16="http://schemas.microsoft.com/office/drawing/2014/main" id="{22AAC7F2-2398-4243-9996-D2C3288BC467}"/>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46649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7B0647BF-0F64-4063-88EB-01528392F3BB}"/>
              </a:ext>
            </a:extLst>
          </p:cNvPr>
          <p:cNvSpPr/>
          <p:nvPr/>
        </p:nvSpPr>
        <p:spPr>
          <a:xfrm>
            <a:off x="-1" y="5597236"/>
            <a:ext cx="3380510" cy="1260764"/>
          </a:xfrm>
          <a:prstGeom prst="r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Right Triangle 4">
            <a:extLst>
              <a:ext uri="{FF2B5EF4-FFF2-40B4-BE49-F238E27FC236}">
                <a16:creationId xmlns:a16="http://schemas.microsoft.com/office/drawing/2014/main" id="{88761DAD-1FA1-414F-AC97-1DADECBF3253}"/>
              </a:ext>
            </a:extLst>
          </p:cNvPr>
          <p:cNvSpPr/>
          <p:nvPr/>
        </p:nvSpPr>
        <p:spPr>
          <a:xfrm flipH="1">
            <a:off x="11141988" y="3352800"/>
            <a:ext cx="1050012" cy="35052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3" name="Right Triangle 22">
            <a:extLst>
              <a:ext uri="{FF2B5EF4-FFF2-40B4-BE49-F238E27FC236}">
                <a16:creationId xmlns:a16="http://schemas.microsoft.com/office/drawing/2014/main" id="{A8F8491A-03A8-4941-8D71-E0AA700717A7}"/>
              </a:ext>
            </a:extLst>
          </p:cNvPr>
          <p:cNvSpPr/>
          <p:nvPr/>
        </p:nvSpPr>
        <p:spPr>
          <a:xfrm flipH="1" flipV="1">
            <a:off x="11141988" y="0"/>
            <a:ext cx="1050012" cy="33528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aphicFrame>
        <p:nvGraphicFramePr>
          <p:cNvPr id="6" name="Content Placeholder 3">
            <a:extLst>
              <a:ext uri="{FF2B5EF4-FFF2-40B4-BE49-F238E27FC236}">
                <a16:creationId xmlns:a16="http://schemas.microsoft.com/office/drawing/2014/main" id="{E9754405-1695-46A3-AB80-CA1C8E1E4D98}"/>
              </a:ext>
            </a:extLst>
          </p:cNvPr>
          <p:cNvGraphicFramePr>
            <a:graphicFrameLocks/>
          </p:cNvGraphicFramePr>
          <p:nvPr/>
        </p:nvGraphicFramePr>
        <p:xfrm>
          <a:off x="3121134" y="1964995"/>
          <a:ext cx="6978210" cy="4262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70A8A656-B548-459D-BE06-568672814E93}"/>
              </a:ext>
            </a:extLst>
          </p:cNvPr>
          <p:cNvSpPr txBox="1"/>
          <p:nvPr/>
        </p:nvSpPr>
        <p:spPr>
          <a:xfrm>
            <a:off x="490843" y="2997828"/>
            <a:ext cx="2953752" cy="1569660"/>
          </a:xfrm>
          <a:prstGeom prst="rect">
            <a:avLst/>
          </a:prstGeom>
          <a:noFill/>
        </p:spPr>
        <p:txBody>
          <a:bodyPr wrap="square">
            <a:spAutoFit/>
          </a:bodyPr>
          <a:lstStyle/>
          <a:p>
            <a:r>
              <a:rPr lang="en-US" sz="2400" b="1"/>
              <a:t>The QE shall recommend one of the following placement options</a:t>
            </a:r>
            <a:r>
              <a:rPr lang="en-US" sz="2400" b="1">
                <a:effectLst>
                  <a:outerShdw blurRad="38100" dist="38100" dir="2700000" algn="tl">
                    <a:srgbClr val="000000">
                      <a:alpha val="43137"/>
                    </a:srgbClr>
                  </a:outerShdw>
                </a:effectLst>
              </a:rPr>
              <a:t>: </a:t>
            </a:r>
          </a:p>
        </p:txBody>
      </p:sp>
      <p:pic>
        <p:nvPicPr>
          <p:cNvPr id="9" name="Graphic 8" descr="House outline">
            <a:extLst>
              <a:ext uri="{FF2B5EF4-FFF2-40B4-BE49-F238E27FC236}">
                <a16:creationId xmlns:a16="http://schemas.microsoft.com/office/drawing/2014/main" id="{BF674B87-A788-40EA-9869-DCA772F8230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690503" y="3743155"/>
            <a:ext cx="706301" cy="706301"/>
          </a:xfrm>
          <a:prstGeom prst="rect">
            <a:avLst/>
          </a:prstGeom>
        </p:spPr>
      </p:pic>
      <p:pic>
        <p:nvPicPr>
          <p:cNvPr id="10" name="Graphic 9" descr="Schoolhouse outline">
            <a:extLst>
              <a:ext uri="{FF2B5EF4-FFF2-40B4-BE49-F238E27FC236}">
                <a16:creationId xmlns:a16="http://schemas.microsoft.com/office/drawing/2014/main" id="{E98E7AF1-AA28-4F37-AF27-2E60FF6B955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3311942" y="2440335"/>
            <a:ext cx="706301" cy="706301"/>
          </a:xfrm>
          <a:prstGeom prst="rect">
            <a:avLst/>
          </a:prstGeom>
        </p:spPr>
      </p:pic>
      <p:pic>
        <p:nvPicPr>
          <p:cNvPr id="11" name="Graphic 10" descr="Clipboard Partially Crossed outline">
            <a:extLst>
              <a:ext uri="{FF2B5EF4-FFF2-40B4-BE49-F238E27FC236}">
                <a16:creationId xmlns:a16="http://schemas.microsoft.com/office/drawing/2014/main" id="{9016881F-F5C7-47E7-818E-A4E18ACDA5DD}"/>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3339566" y="4988822"/>
            <a:ext cx="704088" cy="704088"/>
          </a:xfrm>
          <a:prstGeom prst="rect">
            <a:avLst/>
          </a:prstGeom>
        </p:spPr>
      </p:pic>
      <p:sp>
        <p:nvSpPr>
          <p:cNvPr id="12" name="TextBox 11">
            <a:extLst>
              <a:ext uri="{FF2B5EF4-FFF2-40B4-BE49-F238E27FC236}">
                <a16:creationId xmlns:a16="http://schemas.microsoft.com/office/drawing/2014/main" id="{678C55C5-04F5-4ECB-9E88-5E2B0F3FFDC5}"/>
              </a:ext>
            </a:extLst>
          </p:cNvPr>
          <p:cNvSpPr txBox="1"/>
          <p:nvPr/>
        </p:nvSpPr>
        <p:spPr>
          <a:xfrm>
            <a:off x="-1" y="247604"/>
            <a:ext cx="12188824" cy="1646605"/>
          </a:xfrm>
          <a:prstGeom prst="rect">
            <a:avLst/>
          </a:prstGeom>
          <a:noFill/>
        </p:spPr>
        <p:txBody>
          <a:bodyPr wrap="square" rtlCol="0">
            <a:spAutoFit/>
          </a:bodyPr>
          <a:lstStyle/>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Qualified Residential </a:t>
            </a:r>
          </a:p>
          <a:p>
            <a:pPr algn="ctr">
              <a:spcAft>
                <a:spcPts val="600"/>
              </a:spcAft>
            </a:pPr>
            <a:r>
              <a:rPr lang="en-US" sz="4800" b="1" spc="-188">
                <a:ln>
                  <a:solidFill>
                    <a:schemeClr val="tx1"/>
                  </a:solidFill>
                </a:ln>
                <a:solidFill>
                  <a:schemeClr val="accent6">
                    <a:lumMod val="60000"/>
                    <a:lumOff val="40000"/>
                  </a:schemeClr>
                </a:solidFill>
                <a:latin typeface="+mj-lt"/>
                <a:cs typeface="Poppins Light" panose="00000400000000000000" pitchFamily="2" charset="0"/>
              </a:rPr>
              <a:t>Treatment Program </a:t>
            </a:r>
            <a:endParaRPr lang="en-US" sz="4800" b="1" spc="-188">
              <a:ln>
                <a:solidFill>
                  <a:schemeClr val="tx1"/>
                </a:solidFill>
              </a:ln>
              <a:solidFill>
                <a:schemeClr val="accent6">
                  <a:lumMod val="60000"/>
                  <a:lumOff val="40000"/>
                </a:schemeClr>
              </a:solidFill>
              <a:latin typeface="+mj-lt"/>
              <a:cs typeface="Poppins SemiBold" panose="00000700000000000000" pitchFamily="2" charset="0"/>
            </a:endParaRPr>
          </a:p>
        </p:txBody>
      </p:sp>
    </p:spTree>
    <p:extLst>
      <p:ext uri="{BB962C8B-B14F-4D97-AF65-F5344CB8AC3E}">
        <p14:creationId xmlns:p14="http://schemas.microsoft.com/office/powerpoint/2010/main" val="38239220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704A062-2825-45BA-B253-7A13114C413B}"/>
              </a:ext>
            </a:extLst>
          </p:cNvPr>
          <p:cNvSpPr txBox="1">
            <a:spLocks/>
          </p:cNvSpPr>
          <p:nvPr/>
        </p:nvSpPr>
        <p:spPr>
          <a:xfrm>
            <a:off x="3167996" y="3087100"/>
            <a:ext cx="6404801" cy="225727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188" normalizeH="0" baseline="0" noProof="0">
                <a:ln>
                  <a:solidFill>
                    <a:srgbClr val="2C3C43"/>
                  </a:solidFill>
                </a:ln>
                <a:solidFill>
                  <a:srgbClr val="96D141"/>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t>Age Differential Waiver</a:t>
            </a:r>
            <a:endParaRPr kumimoji="0" lang="en-US" sz="6600" b="0" i="0" u="none" strike="noStrike" kern="1200" cap="none" spc="0" normalizeH="0" baseline="0" noProof="0">
              <a:ln>
                <a:noFill/>
              </a:ln>
              <a:solidFill>
                <a:srgbClr val="96D141"/>
              </a:solidFill>
              <a:effectLst/>
              <a:uLnTx/>
              <a:uFillTx/>
              <a:latin typeface="Trebuchet MS"/>
              <a:ea typeface="+mj-ea"/>
              <a:cs typeface="+mj-cs"/>
            </a:endParaRPr>
          </a:p>
        </p:txBody>
      </p:sp>
      <p:sp>
        <p:nvSpPr>
          <p:cNvPr id="25" name="Right Triangle 24">
            <a:extLst>
              <a:ext uri="{FF2B5EF4-FFF2-40B4-BE49-F238E27FC236}">
                <a16:creationId xmlns:a16="http://schemas.microsoft.com/office/drawing/2014/main" id="{3E3F8299-063D-4280-AC6E-48FC906C93D9}"/>
              </a:ext>
            </a:extLst>
          </p:cNvPr>
          <p:cNvSpPr/>
          <p:nvPr/>
        </p:nvSpPr>
        <p:spPr>
          <a:xfrm flipH="1">
            <a:off x="3657600" y="4600720"/>
            <a:ext cx="8550758" cy="2257280"/>
          </a:xfrm>
          <a:prstGeom prst="rtTriangle">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Right Triangle 25">
            <a:extLst>
              <a:ext uri="{FF2B5EF4-FFF2-40B4-BE49-F238E27FC236}">
                <a16:creationId xmlns:a16="http://schemas.microsoft.com/office/drawing/2014/main" id="{CDE3B5E4-9110-4B6B-BA28-9EF131EDC163}"/>
              </a:ext>
            </a:extLst>
          </p:cNvPr>
          <p:cNvSpPr/>
          <p:nvPr/>
        </p:nvSpPr>
        <p:spPr>
          <a:xfrm rot="10800000" flipH="1">
            <a:off x="0" y="0"/>
            <a:ext cx="12208358" cy="4025322"/>
          </a:xfrm>
          <a:prstGeom prst="rtTriangl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42137862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7">
            <a:extLst>
              <a:ext uri="{FF2B5EF4-FFF2-40B4-BE49-F238E27FC236}">
                <a16:creationId xmlns:a16="http://schemas.microsoft.com/office/drawing/2014/main" id="{8DF4D7F6-81B5-452A-9CE6-76D81F91D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1" name="Isosceles Triangle 9">
            <a:extLst>
              <a:ext uri="{FF2B5EF4-FFF2-40B4-BE49-F238E27FC236}">
                <a16:creationId xmlns:a16="http://schemas.microsoft.com/office/drawing/2014/main" id="{4600514D-20FB-4559-97DC-D1DC39E6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11">
            <a:extLst>
              <a:ext uri="{FF2B5EF4-FFF2-40B4-BE49-F238E27FC236}">
                <a16:creationId xmlns:a16="http://schemas.microsoft.com/office/drawing/2014/main" id="{266F638A-E405-4AC0-B984-72E5813B0D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3" name="Straight Connector 13">
            <a:extLst>
              <a:ext uri="{FF2B5EF4-FFF2-40B4-BE49-F238E27FC236}">
                <a16:creationId xmlns:a16="http://schemas.microsoft.com/office/drawing/2014/main" id="{7D1CBE93-B17D-4509-843C-82287C38032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34" name="Straight Connector 15">
            <a:extLst>
              <a:ext uri="{FF2B5EF4-FFF2-40B4-BE49-F238E27FC236}">
                <a16:creationId xmlns:a16="http://schemas.microsoft.com/office/drawing/2014/main" id="{AE6277B4-6A43-48AB-89B2-3442221619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5"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CAFD43E8-A9F8-4915-952B-CECB0A4E7E75}"/>
              </a:ext>
            </a:extLst>
          </p:cNvPr>
          <p:cNvPicPr>
            <a:picLocks noChangeAspect="1"/>
          </p:cNvPicPr>
          <p:nvPr/>
        </p:nvPicPr>
        <p:blipFill rotWithShape="1">
          <a:blip r:embed="rId3"/>
          <a:srcRect l="42406" t="3861" r="2408"/>
          <a:stretch/>
        </p:blipFill>
        <p:spPr>
          <a:xfrm rot="16200000">
            <a:off x="1712681" y="3366236"/>
            <a:ext cx="1802887" cy="5228248"/>
          </a:xfrm>
          <a:prstGeom prst="rect">
            <a:avLst/>
          </a:prstGeom>
        </p:spPr>
      </p:pic>
      <p:cxnSp>
        <p:nvCxnSpPr>
          <p:cNvPr id="7" name="Straight Connector 6">
            <a:extLst>
              <a:ext uri="{FF2B5EF4-FFF2-40B4-BE49-F238E27FC236}">
                <a16:creationId xmlns:a16="http://schemas.microsoft.com/office/drawing/2014/main" id="{2EAF5BFB-8193-4EEB-AE7B-F06842807869}"/>
              </a:ext>
            </a:extLst>
          </p:cNvPr>
          <p:cNvCxnSpPr>
            <a:cxnSpLocks/>
          </p:cNvCxnSpPr>
          <p:nvPr/>
        </p:nvCxnSpPr>
        <p:spPr>
          <a:xfrm flipH="1">
            <a:off x="-22395" y="-59333"/>
            <a:ext cx="506959" cy="6823989"/>
          </a:xfrm>
          <a:prstGeom prst="line">
            <a:avLst/>
          </a:prstGeom>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BB4BD17A-3747-4075-A558-AFB93A19DD2D}"/>
              </a:ext>
            </a:extLst>
          </p:cNvPr>
          <p:cNvCxnSpPr>
            <a:cxnSpLocks/>
          </p:cNvCxnSpPr>
          <p:nvPr/>
        </p:nvCxnSpPr>
        <p:spPr>
          <a:xfrm>
            <a:off x="-2413" y="4875953"/>
            <a:ext cx="4769147" cy="1982047"/>
          </a:xfrm>
          <a:prstGeom prst="line">
            <a:avLst/>
          </a:prstGeom>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EA8C8740-7267-43DF-9F45-6E0210D713DD}"/>
              </a:ext>
            </a:extLst>
          </p:cNvPr>
          <p:cNvSpPr txBox="1"/>
          <p:nvPr/>
        </p:nvSpPr>
        <p:spPr>
          <a:xfrm>
            <a:off x="0" y="346670"/>
            <a:ext cx="12192000" cy="92333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188" normalizeH="0" baseline="0" noProof="0">
                <a:ln>
                  <a:solidFill>
                    <a:srgbClr val="2C3C43"/>
                  </a:solidFill>
                </a:ln>
                <a:solidFill>
                  <a:srgbClr val="96D141"/>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t>Age Differential Waiver</a:t>
            </a:r>
            <a:endParaRPr kumimoji="0" lang="en-US" sz="5400" b="0" i="0" u="none" strike="noStrike" kern="1200" cap="none" spc="0" normalizeH="0" baseline="0" noProof="0">
              <a:ln>
                <a:noFill/>
              </a:ln>
              <a:solidFill>
                <a:srgbClr val="96D141"/>
              </a:solidFill>
              <a:effectLst/>
              <a:uLnTx/>
              <a:uFillTx/>
              <a:latin typeface="Trebuchet MS"/>
              <a:ea typeface="+mj-ea"/>
              <a:cs typeface="+mj-cs"/>
            </a:endParaRPr>
          </a:p>
        </p:txBody>
      </p:sp>
      <p:sp>
        <p:nvSpPr>
          <p:cNvPr id="13" name="TextBox 12">
            <a:extLst>
              <a:ext uri="{FF2B5EF4-FFF2-40B4-BE49-F238E27FC236}">
                <a16:creationId xmlns:a16="http://schemas.microsoft.com/office/drawing/2014/main" id="{FB35B2D1-70E8-4F9E-926E-053FE5D2DC84}"/>
              </a:ext>
            </a:extLst>
          </p:cNvPr>
          <p:cNvSpPr txBox="1"/>
          <p:nvPr/>
        </p:nvSpPr>
        <p:spPr>
          <a:xfrm>
            <a:off x="0" y="1953678"/>
            <a:ext cx="12192000" cy="646331"/>
          </a:xfrm>
          <a:prstGeom prst="rect">
            <a:avLst/>
          </a:prstGeom>
          <a:noFill/>
        </p:spPr>
        <p:txBody>
          <a:bodyPr wrap="square" rtlCol="0">
            <a:spAutoFit/>
          </a:bodyPr>
          <a:lstStyle/>
          <a:p>
            <a:pPr algn="ctr"/>
            <a:r>
              <a:rPr lang="en-US" sz="3600" b="1"/>
              <a:t>General Rules</a:t>
            </a:r>
            <a:r>
              <a:rPr lang="en-US" sz="2400"/>
              <a:t> </a:t>
            </a:r>
          </a:p>
        </p:txBody>
      </p:sp>
      <p:graphicFrame>
        <p:nvGraphicFramePr>
          <p:cNvPr id="14" name="Diagram 13">
            <a:extLst>
              <a:ext uri="{FF2B5EF4-FFF2-40B4-BE49-F238E27FC236}">
                <a16:creationId xmlns:a16="http://schemas.microsoft.com/office/drawing/2014/main" id="{7C246D12-9CE2-4995-8135-D62B7A939FFE}"/>
              </a:ext>
            </a:extLst>
          </p:cNvPr>
          <p:cNvGraphicFramePr/>
          <p:nvPr>
            <p:extLst>
              <p:ext uri="{D42A27DB-BD31-4B8C-83A1-F6EECF244321}">
                <p14:modId xmlns:p14="http://schemas.microsoft.com/office/powerpoint/2010/main" val="811817373"/>
              </p:ext>
            </p:extLst>
          </p:nvPr>
        </p:nvGraphicFramePr>
        <p:xfrm>
          <a:off x="2130647" y="2351404"/>
          <a:ext cx="7930707" cy="30402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576262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FF8E1919-D288-42E8-8823-F661ACD4DF94}"/>
              </a:ext>
            </a:extLst>
          </p:cNvPr>
          <p:cNvSpPr/>
          <p:nvPr/>
        </p:nvSpPr>
        <p:spPr>
          <a:xfrm>
            <a:off x="3328350" y="1120626"/>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90B481C1-CC99-4C72-A580-FF451A693054}"/>
              </a:ext>
            </a:extLst>
          </p:cNvPr>
          <p:cNvSpPr txBox="1"/>
          <p:nvPr/>
        </p:nvSpPr>
        <p:spPr>
          <a:xfrm>
            <a:off x="0" y="197296"/>
            <a:ext cx="12192000" cy="92333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188" normalizeH="0" baseline="0" noProof="0">
                <a:ln>
                  <a:solidFill>
                    <a:srgbClr val="2C3C43"/>
                  </a:solidFill>
                </a:ln>
                <a:solidFill>
                  <a:srgbClr val="96D141"/>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t>Age Differential Waiver</a:t>
            </a:r>
            <a:endParaRPr kumimoji="0" lang="en-US" sz="5400" b="0" i="0" u="none" strike="noStrike" kern="1200" cap="none" spc="0" normalizeH="0" baseline="0" noProof="0">
              <a:ln>
                <a:noFill/>
              </a:ln>
              <a:solidFill>
                <a:srgbClr val="96D141"/>
              </a:solidFill>
              <a:effectLst/>
              <a:uLnTx/>
              <a:uFillTx/>
              <a:latin typeface="Trebuchet MS"/>
              <a:ea typeface="+mj-ea"/>
              <a:cs typeface="+mj-cs"/>
            </a:endParaRPr>
          </a:p>
        </p:txBody>
      </p:sp>
      <p:sp>
        <p:nvSpPr>
          <p:cNvPr id="9" name="TextBox 8">
            <a:extLst>
              <a:ext uri="{FF2B5EF4-FFF2-40B4-BE49-F238E27FC236}">
                <a16:creationId xmlns:a16="http://schemas.microsoft.com/office/drawing/2014/main" id="{6CD02625-4928-4069-92CA-7B569891FBF1}"/>
              </a:ext>
            </a:extLst>
          </p:cNvPr>
          <p:cNvSpPr txBox="1"/>
          <p:nvPr/>
        </p:nvSpPr>
        <p:spPr>
          <a:xfrm>
            <a:off x="4940700" y="1067920"/>
            <a:ext cx="2005677" cy="523220"/>
          </a:xfrm>
          <a:prstGeom prst="rect">
            <a:avLst/>
          </a:prstGeom>
          <a:noFill/>
        </p:spPr>
        <p:txBody>
          <a:bodyPr wrap="none" rtlCol="0">
            <a:spAutoFit/>
          </a:bodyPr>
          <a:lstStyle/>
          <a:p>
            <a:r>
              <a:rPr lang="en-US" sz="2800" b="1"/>
              <a:t>Exceptions</a:t>
            </a:r>
            <a:endParaRPr lang="en-US"/>
          </a:p>
        </p:txBody>
      </p:sp>
      <p:graphicFrame>
        <p:nvGraphicFramePr>
          <p:cNvPr id="11" name="Diagram 10">
            <a:extLst>
              <a:ext uri="{FF2B5EF4-FFF2-40B4-BE49-F238E27FC236}">
                <a16:creationId xmlns:a16="http://schemas.microsoft.com/office/drawing/2014/main" id="{7D1D70BC-01EC-40B3-8A83-490096F1E378}"/>
              </a:ext>
            </a:extLst>
          </p:cNvPr>
          <p:cNvGraphicFramePr/>
          <p:nvPr>
            <p:extLst>
              <p:ext uri="{D42A27DB-BD31-4B8C-83A1-F6EECF244321}">
                <p14:modId xmlns:p14="http://schemas.microsoft.com/office/powerpoint/2010/main" val="3161701403"/>
              </p:ext>
            </p:extLst>
          </p:nvPr>
        </p:nvGraphicFramePr>
        <p:xfrm>
          <a:off x="448733" y="1890434"/>
          <a:ext cx="11051066" cy="4947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a:extLst>
              <a:ext uri="{FF2B5EF4-FFF2-40B4-BE49-F238E27FC236}">
                <a16:creationId xmlns:a16="http://schemas.microsoft.com/office/drawing/2014/main" id="{1E0A0407-2D0C-4A35-BB9D-2711729FA20A}"/>
              </a:ext>
            </a:extLst>
          </p:cNvPr>
          <p:cNvPicPr>
            <a:picLocks noChangeAspect="1"/>
          </p:cNvPicPr>
          <p:nvPr/>
        </p:nvPicPr>
        <p:blipFill rotWithShape="1">
          <a:blip r:embed="rId8"/>
          <a:srcRect l="42406" t="3861" r="2408"/>
          <a:stretch/>
        </p:blipFill>
        <p:spPr>
          <a:xfrm rot="16200000" flipH="1">
            <a:off x="562035" y="-576769"/>
            <a:ext cx="2312674" cy="3466213"/>
          </a:xfrm>
          <a:prstGeom prst="rect">
            <a:avLst/>
          </a:prstGeom>
        </p:spPr>
      </p:pic>
      <p:sp>
        <p:nvSpPr>
          <p:cNvPr id="2" name="TextBox 1">
            <a:extLst>
              <a:ext uri="{FF2B5EF4-FFF2-40B4-BE49-F238E27FC236}">
                <a16:creationId xmlns:a16="http://schemas.microsoft.com/office/drawing/2014/main" id="{4F8331B7-2470-44DE-B1AC-E3066F229EDA}"/>
              </a:ext>
            </a:extLst>
          </p:cNvPr>
          <p:cNvSpPr txBox="1"/>
          <p:nvPr/>
        </p:nvSpPr>
        <p:spPr>
          <a:xfrm>
            <a:off x="1362091" y="1493186"/>
            <a:ext cx="9611422" cy="369332"/>
          </a:xfrm>
          <a:prstGeom prst="rect">
            <a:avLst/>
          </a:prstGeom>
          <a:noFill/>
        </p:spPr>
        <p:txBody>
          <a:bodyPr wrap="square" rtlCol="0">
            <a:spAutoFit/>
          </a:bodyPr>
          <a:lstStyle/>
          <a:p>
            <a:r>
              <a:rPr lang="en-US" sz="1600" i="1">
                <a:latin typeface="Avenir Next LT Pro" panose="020B0504020202020204" pitchFamily="34" charset="0"/>
              </a:rPr>
              <a:t>The placement of a child under the age of 10 without a waiver is valid under the following exceptions</a:t>
            </a:r>
            <a:r>
              <a:rPr lang="en-US">
                <a:latin typeface="Avenir Next LT Pro" panose="020B0504020202020204" pitchFamily="34" charset="0"/>
              </a:rPr>
              <a:t>:</a:t>
            </a:r>
          </a:p>
        </p:txBody>
      </p:sp>
      <p:pic>
        <p:nvPicPr>
          <p:cNvPr id="16" name="Picture 15">
            <a:extLst>
              <a:ext uri="{FF2B5EF4-FFF2-40B4-BE49-F238E27FC236}">
                <a16:creationId xmlns:a16="http://schemas.microsoft.com/office/drawing/2014/main" id="{7894EBE7-A290-446C-B388-A3BC9D59C2EA}"/>
              </a:ext>
            </a:extLst>
          </p:cNvPr>
          <p:cNvPicPr>
            <a:picLocks noChangeAspect="1"/>
          </p:cNvPicPr>
          <p:nvPr/>
        </p:nvPicPr>
        <p:blipFill rotWithShape="1">
          <a:blip r:embed="rId8"/>
          <a:srcRect l="42406" t="3861" r="2408"/>
          <a:stretch/>
        </p:blipFill>
        <p:spPr>
          <a:xfrm rot="16200000" flipV="1">
            <a:off x="9224414" y="3883046"/>
            <a:ext cx="1913237" cy="4036670"/>
          </a:xfrm>
          <a:prstGeom prst="rect">
            <a:avLst/>
          </a:prstGeom>
        </p:spPr>
      </p:pic>
    </p:spTree>
    <p:extLst>
      <p:ext uri="{BB962C8B-B14F-4D97-AF65-F5344CB8AC3E}">
        <p14:creationId xmlns:p14="http://schemas.microsoft.com/office/powerpoint/2010/main" val="35373779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FF8E1919-D288-42E8-8823-F661ACD4DF94}"/>
              </a:ext>
            </a:extLst>
          </p:cNvPr>
          <p:cNvSpPr/>
          <p:nvPr/>
        </p:nvSpPr>
        <p:spPr>
          <a:xfrm>
            <a:off x="3480913" y="1355616"/>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rebuchet MS"/>
                <a:ea typeface="+mn-ea"/>
                <a:cs typeface="+mn-cs"/>
              </a:rPr>
              <a:t>thin four (4) hours of receipt of the request from the CBC</a:t>
            </a:r>
          </a:p>
        </p:txBody>
      </p:sp>
      <p:sp>
        <p:nvSpPr>
          <p:cNvPr id="16" name="Title 1">
            <a:extLst>
              <a:ext uri="{FF2B5EF4-FFF2-40B4-BE49-F238E27FC236}">
                <a16:creationId xmlns:a16="http://schemas.microsoft.com/office/drawing/2014/main" id="{5704A062-2825-45BA-B253-7A13114C413B}"/>
              </a:ext>
            </a:extLst>
          </p:cNvPr>
          <p:cNvSpPr txBox="1">
            <a:spLocks/>
          </p:cNvSpPr>
          <p:nvPr/>
        </p:nvSpPr>
        <p:spPr>
          <a:xfrm>
            <a:off x="14735" y="174056"/>
            <a:ext cx="12192000" cy="1015663"/>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188" normalizeH="0" baseline="0" noProof="0">
                <a:ln>
                  <a:solidFill>
                    <a:srgbClr val="2C3C43"/>
                  </a:solidFill>
                </a:ln>
                <a:solidFill>
                  <a:srgbClr val="96D141"/>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t>Age Differential Waiver </a:t>
            </a:r>
            <a:br>
              <a:rPr kumimoji="0" lang="en-US" sz="5400" b="1" i="0" u="none" strike="noStrike" kern="1200" cap="none" spc="-188" normalizeH="0" baseline="0" noProof="0">
                <a:ln>
                  <a:solidFill>
                    <a:srgbClr val="2C3C43"/>
                  </a:solidFill>
                </a:ln>
                <a:solidFill>
                  <a:srgbClr val="96D141"/>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br>
            <a:endParaRPr kumimoji="0" lang="en-US" sz="5400" b="0" i="0" u="none" strike="noStrike" kern="1200" cap="none" spc="0" normalizeH="0" baseline="0" noProof="0">
              <a:ln>
                <a:noFill/>
              </a:ln>
              <a:solidFill>
                <a:schemeClr val="tx1"/>
              </a:solidFill>
              <a:uLnTx/>
              <a:uFillTx/>
              <a:latin typeface="Trebuchet MS"/>
            </a:endParaRPr>
          </a:p>
        </p:txBody>
      </p:sp>
      <p:sp>
        <p:nvSpPr>
          <p:cNvPr id="25" name="Right Triangle 24">
            <a:extLst>
              <a:ext uri="{FF2B5EF4-FFF2-40B4-BE49-F238E27FC236}">
                <a16:creationId xmlns:a16="http://schemas.microsoft.com/office/drawing/2014/main" id="{3E3F8299-063D-4280-AC6E-48FC906C93D9}"/>
              </a:ext>
            </a:extLst>
          </p:cNvPr>
          <p:cNvSpPr/>
          <p:nvPr/>
        </p:nvSpPr>
        <p:spPr>
          <a:xfrm flipH="1">
            <a:off x="11183048" y="4600720"/>
            <a:ext cx="1025310" cy="2257280"/>
          </a:xfrm>
          <a:prstGeom prst="rtTriangle">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Right Triangle 25">
            <a:extLst>
              <a:ext uri="{FF2B5EF4-FFF2-40B4-BE49-F238E27FC236}">
                <a16:creationId xmlns:a16="http://schemas.microsoft.com/office/drawing/2014/main" id="{CDE3B5E4-9110-4B6B-BA28-9EF131EDC163}"/>
              </a:ext>
            </a:extLst>
          </p:cNvPr>
          <p:cNvSpPr/>
          <p:nvPr/>
        </p:nvSpPr>
        <p:spPr>
          <a:xfrm rot="10800000" flipH="1">
            <a:off x="345" y="-12122"/>
            <a:ext cx="1457337" cy="4025322"/>
          </a:xfrm>
          <a:prstGeom prst="rtTriangl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7" name="TextBox 16">
            <a:extLst>
              <a:ext uri="{FF2B5EF4-FFF2-40B4-BE49-F238E27FC236}">
                <a16:creationId xmlns:a16="http://schemas.microsoft.com/office/drawing/2014/main" id="{0636A8B2-F318-4245-9484-E1EC8656011A}"/>
              </a:ext>
            </a:extLst>
          </p:cNvPr>
          <p:cNvSpPr txBox="1"/>
          <p:nvPr/>
        </p:nvSpPr>
        <p:spPr>
          <a:xfrm>
            <a:off x="3059471" y="1160282"/>
            <a:ext cx="6103088" cy="461665"/>
          </a:xfrm>
          <a:prstGeom prst="rect">
            <a:avLst/>
          </a:prstGeom>
          <a:noFill/>
        </p:spPr>
        <p:txBody>
          <a:bodyPr wrap="square">
            <a:spAutoFit/>
          </a:bodyPr>
          <a:lstStyle/>
          <a:p>
            <a:pPr algn="ctr"/>
            <a:r>
              <a:rPr lang="en-US" sz="2400" b="1" spc="-188">
                <a:solidFill>
                  <a:schemeClr val="tx1"/>
                </a:solidFill>
                <a:latin typeface="Trebuchet MS"/>
                <a:cs typeface="Poppins Light" panose="00000400000000000000" pitchFamily="2" charset="0"/>
              </a:rPr>
              <a:t>Valid Waiver Reasons</a:t>
            </a:r>
            <a:endParaRPr lang="en-US" sz="2400"/>
          </a:p>
        </p:txBody>
      </p:sp>
      <p:grpSp>
        <p:nvGrpSpPr>
          <p:cNvPr id="23" name="Group 22">
            <a:extLst>
              <a:ext uri="{FF2B5EF4-FFF2-40B4-BE49-F238E27FC236}">
                <a16:creationId xmlns:a16="http://schemas.microsoft.com/office/drawing/2014/main" id="{418A1687-048D-4572-80F4-9222251FAAFF}"/>
              </a:ext>
            </a:extLst>
          </p:cNvPr>
          <p:cNvGrpSpPr/>
          <p:nvPr/>
        </p:nvGrpSpPr>
        <p:grpSpPr>
          <a:xfrm>
            <a:off x="1654435" y="1723164"/>
            <a:ext cx="9192086" cy="4819104"/>
            <a:chOff x="1496588" y="1708926"/>
            <a:chExt cx="9192086" cy="4819104"/>
          </a:xfrm>
        </p:grpSpPr>
        <p:sp>
          <p:nvSpPr>
            <p:cNvPr id="27" name="Freeform: Shape 26">
              <a:extLst>
                <a:ext uri="{FF2B5EF4-FFF2-40B4-BE49-F238E27FC236}">
                  <a16:creationId xmlns:a16="http://schemas.microsoft.com/office/drawing/2014/main" id="{7D7DC125-D6F0-4C8B-B9C3-E1059A20880D}"/>
                </a:ext>
              </a:extLst>
            </p:cNvPr>
            <p:cNvSpPr/>
            <p:nvPr/>
          </p:nvSpPr>
          <p:spPr>
            <a:xfrm>
              <a:off x="3340395" y="1708926"/>
              <a:ext cx="7348279" cy="1855286"/>
            </a:xfrm>
            <a:custGeom>
              <a:avLst/>
              <a:gdLst>
                <a:gd name="connsiteX0" fmla="*/ 0 w 7348279"/>
                <a:gd name="connsiteY0" fmla="*/ 0 h 2300780"/>
                <a:gd name="connsiteX1" fmla="*/ 7348279 w 7348279"/>
                <a:gd name="connsiteY1" fmla="*/ 0 h 2300780"/>
                <a:gd name="connsiteX2" fmla="*/ 7348279 w 7348279"/>
                <a:gd name="connsiteY2" fmla="*/ 2300780 h 2300780"/>
                <a:gd name="connsiteX3" fmla="*/ 0 w 7348279"/>
                <a:gd name="connsiteY3" fmla="*/ 2300780 h 2300780"/>
                <a:gd name="connsiteX4" fmla="*/ 0 w 7348279"/>
                <a:gd name="connsiteY4" fmla="*/ 0 h 23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8279" h="2300780">
                  <a:moveTo>
                    <a:pt x="0" y="0"/>
                  </a:moveTo>
                  <a:lnTo>
                    <a:pt x="7348279" y="0"/>
                  </a:lnTo>
                  <a:lnTo>
                    <a:pt x="7348279" y="2300780"/>
                  </a:lnTo>
                  <a:lnTo>
                    <a:pt x="0" y="2300780"/>
                  </a:lnTo>
                  <a:lnTo>
                    <a:pt x="0" y="0"/>
                  </a:lnTo>
                  <a:close/>
                </a:path>
              </a:pathLst>
            </a:custGeom>
            <a:solidFill>
              <a:schemeClr val="accent1">
                <a:lumMod val="20000"/>
                <a:lumOff val="8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577" tIns="584398" rIns="142577" bIns="584398" numCol="1" spcCol="1270" anchor="ctr" anchorCtr="0">
              <a:noAutofit/>
            </a:bodyPr>
            <a:lstStyle/>
            <a:p>
              <a:pPr lvl="0" algn="l" defTabSz="533400">
                <a:lnSpc>
                  <a:spcPct val="90000"/>
                </a:lnSpc>
                <a:spcBef>
                  <a:spcPct val="0"/>
                </a:spcBef>
                <a:spcAft>
                  <a:spcPct val="35000"/>
                </a:spcAft>
              </a:pPr>
              <a:endParaRPr lang="en-US" sz="1600" kern="1200"/>
            </a:p>
          </p:txBody>
        </p:sp>
        <p:sp>
          <p:nvSpPr>
            <p:cNvPr id="28" name="Freeform: Shape 27">
              <a:extLst>
                <a:ext uri="{FF2B5EF4-FFF2-40B4-BE49-F238E27FC236}">
                  <a16:creationId xmlns:a16="http://schemas.microsoft.com/office/drawing/2014/main" id="{4D3ED8EF-DD95-4353-B36B-61AF0ABD5522}"/>
                </a:ext>
              </a:extLst>
            </p:cNvPr>
            <p:cNvSpPr/>
            <p:nvPr/>
          </p:nvSpPr>
          <p:spPr>
            <a:xfrm>
              <a:off x="1503326" y="1708926"/>
              <a:ext cx="1837069" cy="1855286"/>
            </a:xfrm>
            <a:custGeom>
              <a:avLst/>
              <a:gdLst>
                <a:gd name="connsiteX0" fmla="*/ 0 w 1837069"/>
                <a:gd name="connsiteY0" fmla="*/ 0 h 2300780"/>
                <a:gd name="connsiteX1" fmla="*/ 1837069 w 1837069"/>
                <a:gd name="connsiteY1" fmla="*/ 0 h 2300780"/>
                <a:gd name="connsiteX2" fmla="*/ 1837069 w 1837069"/>
                <a:gd name="connsiteY2" fmla="*/ 2300780 h 2300780"/>
                <a:gd name="connsiteX3" fmla="*/ 0 w 1837069"/>
                <a:gd name="connsiteY3" fmla="*/ 2300780 h 2300780"/>
                <a:gd name="connsiteX4" fmla="*/ 0 w 1837069"/>
                <a:gd name="connsiteY4" fmla="*/ 0 h 23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069" h="2300780">
                  <a:moveTo>
                    <a:pt x="0" y="0"/>
                  </a:moveTo>
                  <a:lnTo>
                    <a:pt x="1837069" y="0"/>
                  </a:lnTo>
                  <a:lnTo>
                    <a:pt x="1837069" y="2300780"/>
                  </a:lnTo>
                  <a:lnTo>
                    <a:pt x="0" y="2300780"/>
                  </a:lnTo>
                  <a:lnTo>
                    <a:pt x="0" y="0"/>
                  </a:lnTo>
                  <a:close/>
                </a:path>
              </a:pathLst>
            </a:custGeom>
            <a:solidFill>
              <a:schemeClr val="accent2">
                <a:lumMod val="75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7212" tIns="227266" rIns="97212" bIns="227266"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To prevent the separation of siblings.</a:t>
              </a:r>
            </a:p>
          </p:txBody>
        </p:sp>
        <p:sp>
          <p:nvSpPr>
            <p:cNvPr id="29" name="Freeform: Shape 28">
              <a:extLst>
                <a:ext uri="{FF2B5EF4-FFF2-40B4-BE49-F238E27FC236}">
                  <a16:creationId xmlns:a16="http://schemas.microsoft.com/office/drawing/2014/main" id="{7F6C4B06-757C-490D-AAE2-ED8DB2751C51}"/>
                </a:ext>
              </a:extLst>
            </p:cNvPr>
            <p:cNvSpPr/>
            <p:nvPr/>
          </p:nvSpPr>
          <p:spPr>
            <a:xfrm>
              <a:off x="3338153" y="3783751"/>
              <a:ext cx="7348279" cy="2743200"/>
            </a:xfrm>
            <a:custGeom>
              <a:avLst/>
              <a:gdLst>
                <a:gd name="connsiteX0" fmla="*/ 0 w 7348279"/>
                <a:gd name="connsiteY0" fmla="*/ 0 h 2300780"/>
                <a:gd name="connsiteX1" fmla="*/ 7348279 w 7348279"/>
                <a:gd name="connsiteY1" fmla="*/ 0 h 2300780"/>
                <a:gd name="connsiteX2" fmla="*/ 7348279 w 7348279"/>
                <a:gd name="connsiteY2" fmla="*/ 2300780 h 2300780"/>
                <a:gd name="connsiteX3" fmla="*/ 0 w 7348279"/>
                <a:gd name="connsiteY3" fmla="*/ 2300780 h 2300780"/>
                <a:gd name="connsiteX4" fmla="*/ 0 w 7348279"/>
                <a:gd name="connsiteY4" fmla="*/ 0 h 23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8279" h="2300780">
                  <a:moveTo>
                    <a:pt x="0" y="0"/>
                  </a:moveTo>
                  <a:lnTo>
                    <a:pt x="7348279" y="0"/>
                  </a:lnTo>
                  <a:lnTo>
                    <a:pt x="7348279" y="2300780"/>
                  </a:lnTo>
                  <a:lnTo>
                    <a:pt x="0" y="2300780"/>
                  </a:lnTo>
                  <a:lnTo>
                    <a:pt x="0" y="0"/>
                  </a:lnTo>
                  <a:close/>
                </a:path>
              </a:pathLst>
            </a:custGeom>
            <a:solidFill>
              <a:schemeClr val="accent1">
                <a:lumMod val="20000"/>
                <a:lumOff val="8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577" tIns="584398" rIns="142577" bIns="584398" numCol="1" spcCol="1270" anchor="t" anchorCtr="0">
              <a:noAutofit/>
            </a:bodyPr>
            <a:lstStyle/>
            <a:p>
              <a:pPr marL="0" lvl="0" indent="0" algn="l" defTabSz="533400">
                <a:lnSpc>
                  <a:spcPct val="90000"/>
                </a:lnSpc>
                <a:spcBef>
                  <a:spcPct val="0"/>
                </a:spcBef>
                <a:spcAft>
                  <a:spcPct val="35000"/>
                </a:spcAft>
                <a:buFont typeface="Wingdings" panose="05000000000000000000" pitchFamily="2" charset="2"/>
                <a:buNone/>
              </a:pPr>
              <a:endParaRPr lang="en-US" sz="1600" kern="1200">
                <a:latin typeface="Avenir Next LT Pro" panose="020B0504020202020204" pitchFamily="34" charset="0"/>
              </a:endParaRPr>
            </a:p>
          </p:txBody>
        </p:sp>
        <p:sp>
          <p:nvSpPr>
            <p:cNvPr id="30" name="Freeform: Shape 29">
              <a:extLst>
                <a:ext uri="{FF2B5EF4-FFF2-40B4-BE49-F238E27FC236}">
                  <a16:creationId xmlns:a16="http://schemas.microsoft.com/office/drawing/2014/main" id="{300D7BAC-ACCE-4A9E-A5ED-16B3C0FBE5E9}"/>
                </a:ext>
              </a:extLst>
            </p:cNvPr>
            <p:cNvSpPr/>
            <p:nvPr/>
          </p:nvSpPr>
          <p:spPr>
            <a:xfrm>
              <a:off x="1496588" y="3785742"/>
              <a:ext cx="1837069" cy="2742288"/>
            </a:xfrm>
            <a:custGeom>
              <a:avLst/>
              <a:gdLst>
                <a:gd name="connsiteX0" fmla="*/ 0 w 1837069"/>
                <a:gd name="connsiteY0" fmla="*/ 0 h 2300780"/>
                <a:gd name="connsiteX1" fmla="*/ 1837069 w 1837069"/>
                <a:gd name="connsiteY1" fmla="*/ 0 h 2300780"/>
                <a:gd name="connsiteX2" fmla="*/ 1837069 w 1837069"/>
                <a:gd name="connsiteY2" fmla="*/ 2300780 h 2300780"/>
                <a:gd name="connsiteX3" fmla="*/ 0 w 1837069"/>
                <a:gd name="connsiteY3" fmla="*/ 2300780 h 2300780"/>
                <a:gd name="connsiteX4" fmla="*/ 0 w 1837069"/>
                <a:gd name="connsiteY4" fmla="*/ 0 h 23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069" h="2300780">
                  <a:moveTo>
                    <a:pt x="0" y="0"/>
                  </a:moveTo>
                  <a:lnTo>
                    <a:pt x="1837069" y="0"/>
                  </a:lnTo>
                  <a:lnTo>
                    <a:pt x="1837069" y="2300780"/>
                  </a:lnTo>
                  <a:lnTo>
                    <a:pt x="0" y="2300780"/>
                  </a:lnTo>
                  <a:lnTo>
                    <a:pt x="0" y="0"/>
                  </a:lnTo>
                  <a:close/>
                </a:path>
              </a:pathLst>
            </a:custGeom>
            <a:solidFill>
              <a:schemeClr val="accent2">
                <a:lumMod val="75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7212" tIns="227266" rIns="97212" bIns="227266"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When the Comprehensive Placement Assessment recommends placement in a Child-Caring Agency</a:t>
              </a:r>
              <a:r>
                <a:rPr lang="en-US" sz="1500" kern="1200">
                  <a:solidFill>
                    <a:schemeClr val="bg1"/>
                  </a:solidFill>
                </a:rPr>
                <a:t>.</a:t>
              </a:r>
            </a:p>
          </p:txBody>
        </p:sp>
      </p:grpSp>
      <p:sp>
        <p:nvSpPr>
          <p:cNvPr id="31" name="TextBox 30">
            <a:extLst>
              <a:ext uri="{FF2B5EF4-FFF2-40B4-BE49-F238E27FC236}">
                <a16:creationId xmlns:a16="http://schemas.microsoft.com/office/drawing/2014/main" id="{8FCECD92-700A-4363-B5C5-9AB514FA3B2A}"/>
              </a:ext>
            </a:extLst>
          </p:cNvPr>
          <p:cNvSpPr txBox="1"/>
          <p:nvPr/>
        </p:nvSpPr>
        <p:spPr>
          <a:xfrm>
            <a:off x="3515571" y="3846625"/>
            <a:ext cx="7152133" cy="2743200"/>
          </a:xfrm>
          <a:prstGeom prst="rect">
            <a:avLst/>
          </a:prstGeom>
          <a:noFill/>
        </p:spPr>
        <p:txBody>
          <a:bodyPr wrap="square">
            <a:spAutoFit/>
          </a:bodyPr>
          <a:lstStyle/>
          <a:p>
            <a:pPr marL="285750" lvl="0" indent="-285750" algn="l" defTabSz="533400">
              <a:lnSpc>
                <a:spcPct val="90000"/>
              </a:lnSpc>
              <a:spcBef>
                <a:spcPct val="0"/>
              </a:spcBef>
              <a:spcAft>
                <a:spcPct val="35000"/>
              </a:spcAft>
              <a:buFont typeface="Wingdings" panose="05000000000000000000" pitchFamily="2" charset="2"/>
              <a:buChar char="Ø"/>
            </a:pPr>
            <a:r>
              <a:rPr lang="en-US" kern="1200">
                <a:latin typeface="Avenir Next LT Pro" panose="020B0504020202020204" pitchFamily="34" charset="0"/>
              </a:rPr>
              <a:t>The child must meet the eligibility requirements for admission into the child caring agency.</a:t>
            </a:r>
          </a:p>
          <a:p>
            <a:pPr marL="285750" lvl="0" indent="-285750" algn="l" defTabSz="533400">
              <a:lnSpc>
                <a:spcPct val="90000"/>
              </a:lnSpc>
              <a:spcBef>
                <a:spcPct val="0"/>
              </a:spcBef>
              <a:spcAft>
                <a:spcPct val="35000"/>
              </a:spcAft>
              <a:buFont typeface="Wingdings" panose="05000000000000000000" pitchFamily="2" charset="2"/>
              <a:buChar char="Ø"/>
            </a:pPr>
            <a:r>
              <a:rPr lang="en-US" kern="1200">
                <a:latin typeface="Avenir Next LT Pro" panose="020B0504020202020204" pitchFamily="34" charset="0"/>
              </a:rPr>
              <a:t>Supporting documentation for dependency youth under the age of 12 who are recommended for placement in an at-risk home setting or safe house must show all efforts to place the youth with:</a:t>
            </a:r>
            <a:endParaRPr lang="en-US" sz="1600" kern="1200">
              <a:latin typeface="Avenir Next LT Pro" panose="020B0504020202020204" pitchFamily="34" charset="0"/>
            </a:endParaRPr>
          </a:p>
          <a:p>
            <a:pPr marL="514350" lvl="2" indent="-57150" defTabSz="400050">
              <a:lnSpc>
                <a:spcPct val="90000"/>
              </a:lnSpc>
              <a:spcBef>
                <a:spcPct val="0"/>
              </a:spcBef>
              <a:spcAft>
                <a:spcPct val="15000"/>
              </a:spcAft>
              <a:buFont typeface="Courier New" panose="02070309020205020404" pitchFamily="49" charset="0"/>
              <a:buChar char="o"/>
            </a:pPr>
            <a:r>
              <a:rPr lang="en-US" sz="1600" kern="1200">
                <a:latin typeface="Avenir Next LT Pro" panose="020B0504020202020204" pitchFamily="34" charset="0"/>
              </a:rPr>
              <a:t> A relative or fictive kin or </a:t>
            </a:r>
          </a:p>
          <a:p>
            <a:pPr marL="514350" lvl="2" indent="-57150" defTabSz="400050">
              <a:lnSpc>
                <a:spcPct val="90000"/>
              </a:lnSpc>
              <a:spcBef>
                <a:spcPct val="0"/>
              </a:spcBef>
              <a:spcAft>
                <a:spcPct val="15000"/>
              </a:spcAft>
              <a:buFont typeface="Courier New" panose="02070309020205020404" pitchFamily="49" charset="0"/>
              <a:buChar char="o"/>
            </a:pPr>
            <a:r>
              <a:rPr lang="en-US" sz="1600" kern="1200">
                <a:latin typeface="Avenir Next LT Pro" panose="020B0504020202020204" pitchFamily="34" charset="0"/>
              </a:rPr>
              <a:t> In an available Level III safe foster home within Florida, and</a:t>
            </a:r>
          </a:p>
          <a:p>
            <a:pPr marL="514350" lvl="2" indent="-57150" defTabSz="400050">
              <a:lnSpc>
                <a:spcPct val="90000"/>
              </a:lnSpc>
              <a:spcBef>
                <a:spcPct val="0"/>
              </a:spcBef>
              <a:spcAft>
                <a:spcPct val="15000"/>
              </a:spcAft>
              <a:buFont typeface="Courier New" panose="02070309020205020404" pitchFamily="49" charset="0"/>
              <a:buChar char="o"/>
            </a:pPr>
            <a:r>
              <a:rPr lang="en-US" sz="1600" kern="1200">
                <a:latin typeface="Avenir Next LT Pro" panose="020B0504020202020204" pitchFamily="34" charset="0"/>
              </a:rPr>
              <a:t> In an available Level II foster home within the youth’s lead CBC geographical area. </a:t>
            </a:r>
          </a:p>
        </p:txBody>
      </p:sp>
      <p:sp>
        <p:nvSpPr>
          <p:cNvPr id="32" name="TextBox 31">
            <a:extLst>
              <a:ext uri="{FF2B5EF4-FFF2-40B4-BE49-F238E27FC236}">
                <a16:creationId xmlns:a16="http://schemas.microsoft.com/office/drawing/2014/main" id="{D2509EFD-B56B-4BAC-B50E-3328F20A89F7}"/>
              </a:ext>
            </a:extLst>
          </p:cNvPr>
          <p:cNvSpPr txBox="1"/>
          <p:nvPr/>
        </p:nvSpPr>
        <p:spPr>
          <a:xfrm>
            <a:off x="3515571" y="1935048"/>
            <a:ext cx="7134197" cy="1532727"/>
          </a:xfrm>
          <a:prstGeom prst="rect">
            <a:avLst/>
          </a:prstGeom>
          <a:noFill/>
        </p:spPr>
        <p:txBody>
          <a:bodyPr wrap="square">
            <a:spAutoFit/>
          </a:bodyPr>
          <a:lstStyle/>
          <a:p>
            <a:pPr marL="285750" lvl="0" indent="-285750" algn="l" defTabSz="533400">
              <a:lnSpc>
                <a:spcPct val="90000"/>
              </a:lnSpc>
              <a:spcBef>
                <a:spcPct val="0"/>
              </a:spcBef>
              <a:spcAft>
                <a:spcPct val="35000"/>
              </a:spcAft>
              <a:buFont typeface="Wingdings" panose="05000000000000000000" pitchFamily="2" charset="2"/>
              <a:buChar char="Ø"/>
            </a:pPr>
            <a:r>
              <a:rPr lang="en-US" sz="1800" kern="1200">
                <a:latin typeface="Avenir Next LT Pro" panose="020B0504020202020204" pitchFamily="34" charset="0"/>
              </a:rPr>
              <a:t> A sibling must be placed in the same home whenever possible.</a:t>
            </a:r>
          </a:p>
          <a:p>
            <a:pPr marL="285750" lvl="0" indent="-285750" algn="l" defTabSz="533400">
              <a:lnSpc>
                <a:spcPct val="90000"/>
              </a:lnSpc>
              <a:spcBef>
                <a:spcPct val="0"/>
              </a:spcBef>
              <a:spcAft>
                <a:spcPct val="35000"/>
              </a:spcAft>
              <a:buFont typeface="Wingdings" panose="05000000000000000000" pitchFamily="2" charset="2"/>
              <a:buChar char="Ø"/>
            </a:pPr>
            <a:r>
              <a:rPr lang="en-US" sz="1800">
                <a:latin typeface="Avenir Next LT Pro" panose="020B0504020202020204" pitchFamily="34" charset="0"/>
              </a:rPr>
              <a:t> </a:t>
            </a:r>
            <a:r>
              <a:rPr lang="en-US" sz="1800" kern="1200">
                <a:latin typeface="Avenir Next LT Pro" panose="020B0504020202020204" pitchFamily="34" charset="0"/>
              </a:rPr>
              <a:t>If it is not possible to place the siblings in the same home, siblings may be placed on the same campus. </a:t>
            </a:r>
          </a:p>
          <a:p>
            <a:pPr marL="285750" lvl="0" indent="-285750" algn="l" defTabSz="533400">
              <a:lnSpc>
                <a:spcPct val="90000"/>
              </a:lnSpc>
              <a:spcBef>
                <a:spcPct val="0"/>
              </a:spcBef>
              <a:spcAft>
                <a:spcPct val="35000"/>
              </a:spcAft>
              <a:buFont typeface="Wingdings" panose="05000000000000000000" pitchFamily="2" charset="2"/>
              <a:buChar char="Ø"/>
            </a:pPr>
            <a:r>
              <a:rPr lang="en-US" sz="1800">
                <a:latin typeface="Avenir Next LT Pro" panose="020B0504020202020204" pitchFamily="34" charset="0"/>
              </a:rPr>
              <a:t> </a:t>
            </a:r>
            <a:r>
              <a:rPr lang="en-US" sz="1800" kern="1200">
                <a:latin typeface="Avenir Next LT Pro" panose="020B0504020202020204" pitchFamily="34" charset="0"/>
              </a:rPr>
              <a:t>Efforts to place the siblings in the same home must be documented in the child’s record</a:t>
            </a:r>
            <a:endParaRPr lang="en-US"/>
          </a:p>
        </p:txBody>
      </p:sp>
    </p:spTree>
    <p:extLst>
      <p:ext uri="{BB962C8B-B14F-4D97-AF65-F5344CB8AC3E}">
        <p14:creationId xmlns:p14="http://schemas.microsoft.com/office/powerpoint/2010/main" val="10680454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8E1919-D288-42E8-8823-F661ACD4DF94}"/>
              </a:ext>
            </a:extLst>
          </p:cNvPr>
          <p:cNvSpPr/>
          <p:nvPr/>
        </p:nvSpPr>
        <p:spPr>
          <a:xfrm>
            <a:off x="3480914" y="1313086"/>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rebuchet MS"/>
                <a:ea typeface="+mn-ea"/>
                <a:cs typeface="+mn-cs"/>
              </a:rPr>
              <a:t>thin four (4) hours of receipt of the request from the CBC</a:t>
            </a:r>
          </a:p>
        </p:txBody>
      </p:sp>
      <p:sp>
        <p:nvSpPr>
          <p:cNvPr id="16" name="Title 1">
            <a:extLst>
              <a:ext uri="{FF2B5EF4-FFF2-40B4-BE49-F238E27FC236}">
                <a16:creationId xmlns:a16="http://schemas.microsoft.com/office/drawing/2014/main" id="{5704A062-2825-45BA-B253-7A13114C413B}"/>
              </a:ext>
            </a:extLst>
          </p:cNvPr>
          <p:cNvSpPr txBox="1">
            <a:spLocks/>
          </p:cNvSpPr>
          <p:nvPr/>
        </p:nvSpPr>
        <p:spPr>
          <a:xfrm>
            <a:off x="14735" y="121795"/>
            <a:ext cx="12192000" cy="13208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188" normalizeH="0" baseline="0" noProof="0">
                <a:ln>
                  <a:solidFill>
                    <a:srgbClr val="2C3C43"/>
                  </a:solidFill>
                </a:ln>
                <a:solidFill>
                  <a:srgbClr val="96D141"/>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t>Age Differential Waiver </a:t>
            </a:r>
            <a:br>
              <a:rPr kumimoji="0" lang="en-US" sz="5400" b="1" i="0" u="none" strike="noStrike" kern="1200" cap="none" spc="-188" normalizeH="0" baseline="0" noProof="0">
                <a:ln>
                  <a:solidFill>
                    <a:srgbClr val="2C3C43"/>
                  </a:solidFill>
                </a:ln>
                <a:solidFill>
                  <a:srgbClr val="96D141"/>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br>
            <a:r>
              <a:rPr kumimoji="0" lang="en-US" sz="5400" b="1" i="0" u="none" strike="noStrike" kern="1200" cap="none" spc="-188" normalizeH="0" baseline="0" noProof="0">
                <a:ln>
                  <a:solidFill>
                    <a:srgbClr val="2C3C43"/>
                  </a:solidFill>
                </a:ln>
                <a:solidFill>
                  <a:srgbClr val="96D141"/>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t>Approval Process</a:t>
            </a:r>
            <a:endParaRPr kumimoji="0" lang="en-US" sz="5400" b="0" i="0" u="none" strike="noStrike" kern="1200" cap="none" spc="0" normalizeH="0" baseline="0" noProof="0">
              <a:ln>
                <a:noFill/>
              </a:ln>
              <a:solidFill>
                <a:srgbClr val="96D141"/>
              </a:solidFill>
              <a:effectLst/>
              <a:uLnTx/>
              <a:uFillTx/>
              <a:latin typeface="Trebuchet MS"/>
              <a:ea typeface="+mj-ea"/>
              <a:cs typeface="+mj-cs"/>
            </a:endParaRPr>
          </a:p>
        </p:txBody>
      </p:sp>
      <p:grpSp>
        <p:nvGrpSpPr>
          <p:cNvPr id="20" name="Group 19">
            <a:extLst>
              <a:ext uri="{FF2B5EF4-FFF2-40B4-BE49-F238E27FC236}">
                <a16:creationId xmlns:a16="http://schemas.microsoft.com/office/drawing/2014/main" id="{F021649B-DAED-4B45-B274-40FECA115F69}"/>
              </a:ext>
            </a:extLst>
          </p:cNvPr>
          <p:cNvGrpSpPr/>
          <p:nvPr/>
        </p:nvGrpSpPr>
        <p:grpSpPr>
          <a:xfrm>
            <a:off x="725443" y="2273208"/>
            <a:ext cx="10550678" cy="3547131"/>
            <a:chOff x="1193171" y="2237168"/>
            <a:chExt cx="10133778" cy="2959607"/>
          </a:xfrm>
        </p:grpSpPr>
        <p:sp>
          <p:nvSpPr>
            <p:cNvPr id="22" name="Freeform: Shape 21">
              <a:extLst>
                <a:ext uri="{FF2B5EF4-FFF2-40B4-BE49-F238E27FC236}">
                  <a16:creationId xmlns:a16="http://schemas.microsoft.com/office/drawing/2014/main" id="{06404ED9-3EBD-4326-B41C-4E85FC01CF92}"/>
                </a:ext>
              </a:extLst>
            </p:cNvPr>
            <p:cNvSpPr/>
            <p:nvPr/>
          </p:nvSpPr>
          <p:spPr>
            <a:xfrm>
              <a:off x="1193172" y="3237034"/>
              <a:ext cx="5097374" cy="1959741"/>
            </a:xfrm>
            <a:custGeom>
              <a:avLst/>
              <a:gdLst>
                <a:gd name="connsiteX0" fmla="*/ 0 w 5036404"/>
                <a:gd name="connsiteY0" fmla="*/ 0 h 659028"/>
                <a:gd name="connsiteX1" fmla="*/ 5036404 w 5036404"/>
                <a:gd name="connsiteY1" fmla="*/ 0 h 659028"/>
                <a:gd name="connsiteX2" fmla="*/ 5036404 w 5036404"/>
                <a:gd name="connsiteY2" fmla="*/ 659028 h 659028"/>
                <a:gd name="connsiteX3" fmla="*/ 0 w 5036404"/>
                <a:gd name="connsiteY3" fmla="*/ 659028 h 659028"/>
                <a:gd name="connsiteX4" fmla="*/ 0 w 5036404"/>
                <a:gd name="connsiteY4" fmla="*/ 0 h 65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404" h="659028">
                  <a:moveTo>
                    <a:pt x="0" y="0"/>
                  </a:moveTo>
                  <a:lnTo>
                    <a:pt x="5036404" y="0"/>
                  </a:lnTo>
                  <a:lnTo>
                    <a:pt x="5036404" y="659028"/>
                  </a:lnTo>
                  <a:lnTo>
                    <a:pt x="0" y="659028"/>
                  </a:lnTo>
                  <a:lnTo>
                    <a:pt x="0" y="0"/>
                  </a:lnTo>
                  <a:close/>
                </a:path>
              </a:pathLst>
            </a:cu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5344" tIns="15240" rIns="85344" bIns="15240" numCol="1" spcCol="1270" anchor="ctr" anchorCtr="0">
              <a:noAutofit/>
            </a:bodyPr>
            <a:lstStyle/>
            <a:p>
              <a:pPr marL="0" marR="0" lvl="0" indent="0" algn="ctr" defTabSz="533400" rtl="0" eaLnBrk="1" fontAlgn="auto" latinLnBrk="0" hangingPunct="1">
                <a:spcBef>
                  <a:spcPct val="0"/>
                </a:spcBef>
                <a:spcAft>
                  <a:spcPct val="35000"/>
                </a:spcAft>
                <a:buClrTx/>
                <a:buSzTx/>
                <a:buFontTx/>
                <a:buNone/>
                <a:tabLst/>
                <a:defRPr/>
              </a:pPr>
              <a:r>
                <a:rPr kumimoji="0" lang="en-US" sz="20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ea typeface="+mn-ea"/>
                  <a:cs typeface="+mn-cs"/>
                </a:rPr>
                <a:t>1. Considers information outlined in the Comprehensive Placement Assessment, the Age Differential Waiver request form, and the eligibility criteria for admission of the requested group home setting. </a:t>
              </a:r>
            </a:p>
          </p:txBody>
        </p:sp>
        <p:sp>
          <p:nvSpPr>
            <p:cNvPr id="23" name="Freeform: Shape 22">
              <a:extLst>
                <a:ext uri="{FF2B5EF4-FFF2-40B4-BE49-F238E27FC236}">
                  <a16:creationId xmlns:a16="http://schemas.microsoft.com/office/drawing/2014/main" id="{E2C9A597-2961-4649-94A0-80BB698FADF2}"/>
                </a:ext>
              </a:extLst>
            </p:cNvPr>
            <p:cNvSpPr/>
            <p:nvPr/>
          </p:nvSpPr>
          <p:spPr>
            <a:xfrm>
              <a:off x="6229575" y="3237034"/>
              <a:ext cx="5097374" cy="1959741"/>
            </a:xfrm>
            <a:custGeom>
              <a:avLst/>
              <a:gdLst>
                <a:gd name="connsiteX0" fmla="*/ 0 w 5036404"/>
                <a:gd name="connsiteY0" fmla="*/ 0 h 659028"/>
                <a:gd name="connsiteX1" fmla="*/ 5036404 w 5036404"/>
                <a:gd name="connsiteY1" fmla="*/ 0 h 659028"/>
                <a:gd name="connsiteX2" fmla="*/ 5036404 w 5036404"/>
                <a:gd name="connsiteY2" fmla="*/ 659028 h 659028"/>
                <a:gd name="connsiteX3" fmla="*/ 0 w 5036404"/>
                <a:gd name="connsiteY3" fmla="*/ 659028 h 659028"/>
                <a:gd name="connsiteX4" fmla="*/ 0 w 5036404"/>
                <a:gd name="connsiteY4" fmla="*/ 0 h 65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404" h="659028">
                  <a:moveTo>
                    <a:pt x="0" y="0"/>
                  </a:moveTo>
                  <a:lnTo>
                    <a:pt x="5036404" y="0"/>
                  </a:lnTo>
                  <a:lnTo>
                    <a:pt x="5036404" y="659028"/>
                  </a:lnTo>
                  <a:lnTo>
                    <a:pt x="0" y="659028"/>
                  </a:lnTo>
                  <a:lnTo>
                    <a:pt x="0" y="0"/>
                  </a:lnTo>
                  <a:close/>
                </a:path>
              </a:pathLst>
            </a:custGeom>
          </p:spPr>
          <p:style>
            <a:lnRef idx="1">
              <a:schemeClr val="accent5">
                <a:tint val="40000"/>
                <a:alpha val="90000"/>
                <a:hueOff val="0"/>
                <a:satOff val="0"/>
                <a:lumOff val="0"/>
                <a:alphaOff val="0"/>
              </a:schemeClr>
            </a:lnRef>
            <a:fillRef idx="1">
              <a:schemeClr val="accent5">
                <a:tint val="40000"/>
                <a:alpha val="90000"/>
                <a:hueOff val="-1915263"/>
                <a:satOff val="20210"/>
                <a:lumOff val="1998"/>
                <a:alphaOff val="0"/>
              </a:schemeClr>
            </a:fillRef>
            <a:effectRef idx="0">
              <a:schemeClr val="accent5">
                <a:tint val="40000"/>
                <a:alpha val="90000"/>
                <a:hueOff val="-1915263"/>
                <a:satOff val="20210"/>
                <a:lumOff val="1998"/>
                <a:alphaOff val="0"/>
              </a:schemeClr>
            </a:effectRef>
            <a:fontRef idx="minor">
              <a:schemeClr val="dk1">
                <a:hueOff val="0"/>
                <a:satOff val="0"/>
                <a:lumOff val="0"/>
                <a:alphaOff val="0"/>
              </a:schemeClr>
            </a:fontRef>
          </p:style>
          <p:txBody>
            <a:bodyPr spcFirstLastPara="0" vert="horz" wrap="square" lIns="85344" tIns="15240" rIns="85344" bIns="15240" numCol="1" spcCol="1270" anchor="ctr" anchorCtr="0">
              <a:noAutofit/>
            </a:bodyPr>
            <a:lstStyle/>
            <a:p>
              <a:pPr marL="0" marR="0" lvl="0" indent="0" algn="ctr" defTabSz="533400" rtl="0" eaLnBrk="1" fontAlgn="auto" latinLnBrk="0" hangingPunct="1">
                <a:spcBef>
                  <a:spcPct val="0"/>
                </a:spcBef>
                <a:spcAft>
                  <a:spcPct val="35000"/>
                </a:spcAft>
                <a:buClrTx/>
                <a:buSzTx/>
                <a:buFontTx/>
                <a:buNone/>
                <a:tabLst/>
                <a:defRPr/>
              </a:pPr>
              <a:r>
                <a:rPr kumimoji="0" lang="en-US" sz="20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rPr>
                <a:t>2. </a:t>
              </a:r>
              <a:r>
                <a:rPr kumimoji="0" lang="en-US" sz="20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ea typeface="+mn-ea"/>
                  <a:cs typeface="+mn-cs"/>
                </a:rPr>
                <a:t>DCF or CBC designee shall provide a determination within two (2) hours of receipt of the request.</a:t>
              </a:r>
            </a:p>
          </p:txBody>
        </p:sp>
        <p:sp>
          <p:nvSpPr>
            <p:cNvPr id="24" name="Freeform: Shape 23">
              <a:extLst>
                <a:ext uri="{FF2B5EF4-FFF2-40B4-BE49-F238E27FC236}">
                  <a16:creationId xmlns:a16="http://schemas.microsoft.com/office/drawing/2014/main" id="{7DD832D0-2016-4161-B9EB-B42E15307FC4}"/>
                </a:ext>
              </a:extLst>
            </p:cNvPr>
            <p:cNvSpPr/>
            <p:nvPr/>
          </p:nvSpPr>
          <p:spPr>
            <a:xfrm>
              <a:off x="1193171" y="2237168"/>
              <a:ext cx="10133777" cy="989752"/>
            </a:xfrm>
            <a:custGeom>
              <a:avLst/>
              <a:gdLst>
                <a:gd name="connsiteX0" fmla="*/ 0 w 10072808"/>
                <a:gd name="connsiteY0" fmla="*/ 417652 h 1192509"/>
                <a:gd name="connsiteX1" fmla="*/ 4887340 w 10072808"/>
                <a:gd name="connsiteY1" fmla="*/ 417652 h 1192509"/>
                <a:gd name="connsiteX2" fmla="*/ 4887340 w 10072808"/>
                <a:gd name="connsiteY2" fmla="*/ 298127 h 1192509"/>
                <a:gd name="connsiteX3" fmla="*/ 4738277 w 10072808"/>
                <a:gd name="connsiteY3" fmla="*/ 298127 h 1192509"/>
                <a:gd name="connsiteX4" fmla="*/ 5036404 w 10072808"/>
                <a:gd name="connsiteY4" fmla="*/ 0 h 1192509"/>
                <a:gd name="connsiteX5" fmla="*/ 5334531 w 10072808"/>
                <a:gd name="connsiteY5" fmla="*/ 298127 h 1192509"/>
                <a:gd name="connsiteX6" fmla="*/ 5185468 w 10072808"/>
                <a:gd name="connsiteY6" fmla="*/ 298127 h 1192509"/>
                <a:gd name="connsiteX7" fmla="*/ 5185468 w 10072808"/>
                <a:gd name="connsiteY7" fmla="*/ 417652 h 1192509"/>
                <a:gd name="connsiteX8" fmla="*/ 10072808 w 10072808"/>
                <a:gd name="connsiteY8" fmla="*/ 417652 h 1192509"/>
                <a:gd name="connsiteX9" fmla="*/ 10072808 w 10072808"/>
                <a:gd name="connsiteY9" fmla="*/ 1192509 h 1192509"/>
                <a:gd name="connsiteX10" fmla="*/ 0 w 10072808"/>
                <a:gd name="connsiteY10" fmla="*/ 1192509 h 1192509"/>
                <a:gd name="connsiteX11" fmla="*/ 0 w 10072808"/>
                <a:gd name="connsiteY11" fmla="*/ 417652 h 119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72808" h="1192509">
                  <a:moveTo>
                    <a:pt x="10072808" y="774857"/>
                  </a:moveTo>
                  <a:lnTo>
                    <a:pt x="5185468" y="774857"/>
                  </a:lnTo>
                  <a:lnTo>
                    <a:pt x="5185468" y="894382"/>
                  </a:lnTo>
                  <a:lnTo>
                    <a:pt x="5334531" y="894382"/>
                  </a:lnTo>
                  <a:lnTo>
                    <a:pt x="5036404" y="1192508"/>
                  </a:lnTo>
                  <a:lnTo>
                    <a:pt x="4738277" y="894382"/>
                  </a:lnTo>
                  <a:lnTo>
                    <a:pt x="4887340" y="894382"/>
                  </a:lnTo>
                  <a:lnTo>
                    <a:pt x="4887340" y="774857"/>
                  </a:lnTo>
                  <a:lnTo>
                    <a:pt x="0" y="774857"/>
                  </a:lnTo>
                  <a:lnTo>
                    <a:pt x="0" y="1"/>
                  </a:lnTo>
                  <a:lnTo>
                    <a:pt x="10072808" y="1"/>
                  </a:lnTo>
                  <a:lnTo>
                    <a:pt x="10072808" y="774857"/>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2615887"/>
                <a:satOff val="15563"/>
                <a:lumOff val="6274"/>
                <a:alphaOff val="0"/>
              </a:schemeClr>
            </a:fillRef>
            <a:effectRef idx="1">
              <a:schemeClr val="accent5">
                <a:hueOff val="-2615887"/>
                <a:satOff val="15563"/>
                <a:lumOff val="6274"/>
                <a:alphaOff val="0"/>
              </a:schemeClr>
            </a:effectRef>
            <a:fontRef idx="minor">
              <a:schemeClr val="dk1"/>
            </a:fontRef>
          </p:style>
          <p:txBody>
            <a:bodyPr spcFirstLastPara="0" vert="horz" wrap="square" lIns="99567" tIns="99568" rIns="99568" bIns="517221"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Submitted by the CBC for signed approval by DCF or CBC designee </a:t>
              </a:r>
            </a:p>
          </p:txBody>
        </p:sp>
      </p:grpSp>
      <p:sp>
        <p:nvSpPr>
          <p:cNvPr id="25" name="Right Triangle 24">
            <a:extLst>
              <a:ext uri="{FF2B5EF4-FFF2-40B4-BE49-F238E27FC236}">
                <a16:creationId xmlns:a16="http://schemas.microsoft.com/office/drawing/2014/main" id="{3E3F8299-063D-4280-AC6E-48FC906C93D9}"/>
              </a:ext>
            </a:extLst>
          </p:cNvPr>
          <p:cNvSpPr/>
          <p:nvPr/>
        </p:nvSpPr>
        <p:spPr>
          <a:xfrm flipH="1">
            <a:off x="11759625" y="4600720"/>
            <a:ext cx="448733" cy="2257280"/>
          </a:xfrm>
          <a:prstGeom prst="rtTriangle">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Right Triangle 25">
            <a:extLst>
              <a:ext uri="{FF2B5EF4-FFF2-40B4-BE49-F238E27FC236}">
                <a16:creationId xmlns:a16="http://schemas.microsoft.com/office/drawing/2014/main" id="{CDE3B5E4-9110-4B6B-BA28-9EF131EDC163}"/>
              </a:ext>
            </a:extLst>
          </p:cNvPr>
          <p:cNvSpPr/>
          <p:nvPr/>
        </p:nvSpPr>
        <p:spPr>
          <a:xfrm rot="10800000" flipH="1">
            <a:off x="345" y="-12122"/>
            <a:ext cx="448733" cy="4025322"/>
          </a:xfrm>
          <a:prstGeom prst="rtTriangl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11152476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FF8E1919-D288-42E8-8823-F661ACD4DF94}"/>
              </a:ext>
            </a:extLst>
          </p:cNvPr>
          <p:cNvSpPr/>
          <p:nvPr/>
        </p:nvSpPr>
        <p:spPr>
          <a:xfrm>
            <a:off x="3292377" y="1334184"/>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rebuchet MS"/>
                <a:ea typeface="+mn-ea"/>
                <a:cs typeface="+mn-cs"/>
              </a:rPr>
              <a:t>thin four (4) hours of receipt of the request from the CBC</a:t>
            </a:r>
          </a:p>
        </p:txBody>
      </p:sp>
      <p:sp>
        <p:nvSpPr>
          <p:cNvPr id="16" name="Title 1">
            <a:extLst>
              <a:ext uri="{FF2B5EF4-FFF2-40B4-BE49-F238E27FC236}">
                <a16:creationId xmlns:a16="http://schemas.microsoft.com/office/drawing/2014/main" id="{5704A062-2825-45BA-B253-7A13114C413B}"/>
              </a:ext>
            </a:extLst>
          </p:cNvPr>
          <p:cNvSpPr txBox="1">
            <a:spLocks/>
          </p:cNvSpPr>
          <p:nvPr/>
        </p:nvSpPr>
        <p:spPr>
          <a:xfrm>
            <a:off x="14735" y="121795"/>
            <a:ext cx="12192000" cy="13208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188" normalizeH="0" baseline="0" noProof="0">
                <a:ln>
                  <a:solidFill>
                    <a:srgbClr val="2C3C43"/>
                  </a:solidFill>
                </a:ln>
                <a:solidFill>
                  <a:srgbClr val="96D141"/>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t>Age Differential Waiver </a:t>
            </a:r>
            <a:br>
              <a:rPr kumimoji="0" lang="en-US" sz="5400" b="1" i="0" u="none" strike="noStrike" kern="1200" cap="none" spc="-188" normalizeH="0" baseline="0" noProof="0">
                <a:ln>
                  <a:solidFill>
                    <a:srgbClr val="2C3C43"/>
                  </a:solidFill>
                </a:ln>
                <a:solidFill>
                  <a:srgbClr val="96D141"/>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br>
            <a:r>
              <a:rPr kumimoji="0" lang="en-US" sz="5400" b="1" i="0" u="none" strike="noStrike" kern="1200" cap="none" spc="-188" normalizeH="0" baseline="0" noProof="0">
                <a:ln>
                  <a:solidFill>
                    <a:srgbClr val="2C3C43"/>
                  </a:solidFill>
                </a:ln>
                <a:solidFill>
                  <a:srgbClr val="96D141"/>
                </a:solidFill>
                <a:effectLst>
                  <a:outerShdw blurRad="38100" dist="38100" dir="2700000" algn="tl">
                    <a:srgbClr val="000000">
                      <a:alpha val="43137"/>
                    </a:srgbClr>
                  </a:outerShdw>
                </a:effectLst>
                <a:uLnTx/>
                <a:uFillTx/>
                <a:latin typeface="Trebuchet MS"/>
                <a:ea typeface="+mj-ea"/>
                <a:cs typeface="Poppins Light" panose="00000400000000000000" pitchFamily="2" charset="0"/>
              </a:rPr>
              <a:t>Approval Process</a:t>
            </a:r>
            <a:endParaRPr kumimoji="0" lang="en-US" sz="5400" b="0" i="0" u="none" strike="noStrike" kern="1200" cap="none" spc="0" normalizeH="0" baseline="0" noProof="0">
              <a:ln>
                <a:noFill/>
              </a:ln>
              <a:solidFill>
                <a:srgbClr val="96D141"/>
              </a:solidFill>
              <a:effectLst/>
              <a:uLnTx/>
              <a:uFillTx/>
              <a:latin typeface="Trebuchet MS"/>
              <a:ea typeface="+mj-ea"/>
              <a:cs typeface="+mj-cs"/>
            </a:endParaRPr>
          </a:p>
        </p:txBody>
      </p:sp>
      <p:sp>
        <p:nvSpPr>
          <p:cNvPr id="25" name="Right Triangle 24">
            <a:extLst>
              <a:ext uri="{FF2B5EF4-FFF2-40B4-BE49-F238E27FC236}">
                <a16:creationId xmlns:a16="http://schemas.microsoft.com/office/drawing/2014/main" id="{3E3F8299-063D-4280-AC6E-48FC906C93D9}"/>
              </a:ext>
            </a:extLst>
          </p:cNvPr>
          <p:cNvSpPr/>
          <p:nvPr/>
        </p:nvSpPr>
        <p:spPr>
          <a:xfrm flipH="1">
            <a:off x="11759625" y="4600720"/>
            <a:ext cx="448733" cy="2257280"/>
          </a:xfrm>
          <a:prstGeom prst="rtTriangle">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Right Triangle 25">
            <a:extLst>
              <a:ext uri="{FF2B5EF4-FFF2-40B4-BE49-F238E27FC236}">
                <a16:creationId xmlns:a16="http://schemas.microsoft.com/office/drawing/2014/main" id="{CDE3B5E4-9110-4B6B-BA28-9EF131EDC163}"/>
              </a:ext>
            </a:extLst>
          </p:cNvPr>
          <p:cNvSpPr/>
          <p:nvPr/>
        </p:nvSpPr>
        <p:spPr>
          <a:xfrm rot="10800000" flipH="1">
            <a:off x="345" y="-12122"/>
            <a:ext cx="448733" cy="4025322"/>
          </a:xfrm>
          <a:prstGeom prst="rtTriangl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7" name="Freeform: Shape 16">
            <a:extLst>
              <a:ext uri="{FF2B5EF4-FFF2-40B4-BE49-F238E27FC236}">
                <a16:creationId xmlns:a16="http://schemas.microsoft.com/office/drawing/2014/main" id="{06A024B0-F06B-47C2-A0E3-D883F1776867}"/>
              </a:ext>
            </a:extLst>
          </p:cNvPr>
          <p:cNvSpPr/>
          <p:nvPr/>
        </p:nvSpPr>
        <p:spPr>
          <a:xfrm>
            <a:off x="1197882" y="2501137"/>
            <a:ext cx="9867894" cy="3681900"/>
          </a:xfrm>
          <a:custGeom>
            <a:avLst/>
            <a:gdLst>
              <a:gd name="connsiteX0" fmla="*/ 0 w 5036404"/>
              <a:gd name="connsiteY0" fmla="*/ 0 h 659028"/>
              <a:gd name="connsiteX1" fmla="*/ 5036404 w 5036404"/>
              <a:gd name="connsiteY1" fmla="*/ 0 h 659028"/>
              <a:gd name="connsiteX2" fmla="*/ 5036404 w 5036404"/>
              <a:gd name="connsiteY2" fmla="*/ 659028 h 659028"/>
              <a:gd name="connsiteX3" fmla="*/ 0 w 5036404"/>
              <a:gd name="connsiteY3" fmla="*/ 659028 h 659028"/>
              <a:gd name="connsiteX4" fmla="*/ 0 w 5036404"/>
              <a:gd name="connsiteY4" fmla="*/ 0 h 65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404" h="659028">
                <a:moveTo>
                  <a:pt x="0" y="0"/>
                </a:moveTo>
                <a:lnTo>
                  <a:pt x="5036404" y="0"/>
                </a:lnTo>
                <a:lnTo>
                  <a:pt x="5036404" y="659028"/>
                </a:lnTo>
                <a:lnTo>
                  <a:pt x="0" y="659028"/>
                </a:lnTo>
                <a:lnTo>
                  <a:pt x="0" y="0"/>
                </a:lnTo>
                <a:close/>
              </a:path>
            </a:pathLst>
          </a:custGeom>
        </p:spPr>
        <p:style>
          <a:lnRef idx="1">
            <a:schemeClr val="accent5">
              <a:tint val="40000"/>
              <a:alpha val="90000"/>
              <a:hueOff val="0"/>
              <a:satOff val="0"/>
              <a:lumOff val="0"/>
              <a:alphaOff val="0"/>
            </a:schemeClr>
          </a:lnRef>
          <a:fillRef idx="1">
            <a:schemeClr val="accent5">
              <a:tint val="40000"/>
              <a:alpha val="90000"/>
              <a:hueOff val="-1915263"/>
              <a:satOff val="20210"/>
              <a:lumOff val="1998"/>
              <a:alphaOff val="0"/>
            </a:schemeClr>
          </a:fillRef>
          <a:effectRef idx="0">
            <a:schemeClr val="accent5">
              <a:tint val="40000"/>
              <a:alpha val="90000"/>
              <a:hueOff val="-1915263"/>
              <a:satOff val="20210"/>
              <a:lumOff val="1998"/>
              <a:alphaOff val="0"/>
            </a:schemeClr>
          </a:effectRef>
          <a:fontRef idx="minor">
            <a:schemeClr val="dk1">
              <a:hueOff val="0"/>
              <a:satOff val="0"/>
              <a:lumOff val="0"/>
              <a:alphaOff val="0"/>
            </a:schemeClr>
          </a:fontRef>
        </p:style>
        <p:txBody>
          <a:bodyPr spcFirstLastPara="0" vert="horz" wrap="square" lIns="85344" tIns="15240" rIns="85344" bIns="15240" numCol="1" spcCol="1270" anchor="ctr" anchorCtr="0">
            <a:noAutofit/>
          </a:bodyPr>
          <a:lstStyle/>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42B051">
                    <a:lumMod val="75000"/>
                  </a:srgbClr>
                </a:solidFill>
                <a:effectLst/>
                <a:uLnTx/>
                <a:uFillTx/>
                <a:latin typeface="Trebuchet MS"/>
                <a:ea typeface="+mn-ea"/>
                <a:cs typeface="+mn-cs"/>
              </a:rPr>
              <a:t>Must be completed prior to placement with a Child Caring Agency</a:t>
            </a: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42B051">
                  <a:lumMod val="75000"/>
                </a:srgbClr>
              </a:solidFill>
              <a:effectLst/>
              <a:uLnTx/>
              <a:uFillTx/>
              <a:latin typeface="Trebuchet MS"/>
              <a:ea typeface="+mn-ea"/>
              <a:cs typeface="+mn-cs"/>
            </a:endParaRPr>
          </a:p>
          <a:p>
            <a:pPr marL="342900" indent="-342900">
              <a:buFont typeface="Arial" panose="020B0604020202020204" pitchFamily="34" charset="0"/>
              <a:buChar char="•"/>
              <a:defRPr/>
            </a:pPr>
            <a:r>
              <a:rPr kumimoji="0" lang="en-US" sz="2800" b="0" i="0" u="none" strike="noStrike" kern="1200" cap="none" spc="0" normalizeH="0" baseline="0" noProof="0">
                <a:ln>
                  <a:noFill/>
                </a:ln>
                <a:solidFill>
                  <a:srgbClr val="42B051">
                    <a:lumMod val="75000"/>
                  </a:srgbClr>
                </a:solidFill>
                <a:effectLst/>
                <a:uLnTx/>
                <a:uFillTx/>
                <a:latin typeface="Trebuchet MS"/>
                <a:ea typeface="+mn-ea"/>
                <a:cs typeface="+mn-cs"/>
              </a:rPr>
              <a:t>Must be uploaded to the child’s case file </a:t>
            </a:r>
          </a:p>
          <a:p>
            <a:pPr marL="342900" indent="-342900">
              <a:buFont typeface="Arial" panose="020B0604020202020204" pitchFamily="34" charset="0"/>
              <a:buChar char="•"/>
              <a:defRPr/>
            </a:pPr>
            <a:endParaRPr lang="en-US" sz="2800">
              <a:solidFill>
                <a:srgbClr val="42B051">
                  <a:lumMod val="75000"/>
                </a:srgbClr>
              </a:solidFill>
              <a:latin typeface="Trebuchet MS"/>
            </a:endParaRPr>
          </a:p>
          <a:p>
            <a:pPr marL="342900" indent="-342900">
              <a:buFont typeface="Arial" panose="020B0604020202020204" pitchFamily="34" charset="0"/>
              <a:buChar char="•"/>
              <a:defRPr/>
            </a:pPr>
            <a:r>
              <a:rPr kumimoji="0" lang="en-US" sz="2800" b="0" i="0" u="none" strike="noStrike" kern="1200" cap="none" spc="0" normalizeH="0" baseline="0" noProof="0">
                <a:ln>
                  <a:noFill/>
                </a:ln>
                <a:solidFill>
                  <a:srgbClr val="42B051">
                    <a:lumMod val="75000"/>
                  </a:srgbClr>
                </a:solidFill>
                <a:effectLst/>
                <a:uLnTx/>
                <a:uFillTx/>
                <a:latin typeface="Trebuchet MS"/>
                <a:ea typeface="+mn-ea"/>
                <a:cs typeface="+mn-cs"/>
              </a:rPr>
              <a:t>Must be reviewed with the Comprehensive Placement Assessment every 90 days</a:t>
            </a:r>
          </a:p>
        </p:txBody>
      </p:sp>
    </p:spTree>
    <p:extLst>
      <p:ext uri="{BB962C8B-B14F-4D97-AF65-F5344CB8AC3E}">
        <p14:creationId xmlns:p14="http://schemas.microsoft.com/office/powerpoint/2010/main" val="19957371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40D394C-BD08-425E-8A2D-2DB1C872F896}"/>
              </a:ext>
            </a:extLst>
          </p:cNvPr>
          <p:cNvSpPr/>
          <p:nvPr/>
        </p:nvSpPr>
        <p:spPr>
          <a:xfrm>
            <a:off x="3096429" y="1007423"/>
            <a:ext cx="5999143" cy="1997568"/>
          </a:xfrm>
          <a:prstGeom prst="roundRect">
            <a:avLst/>
          </a:prstGeom>
          <a:solidFill>
            <a:srgbClr val="0BB4CA"/>
          </a:solidFill>
        </p:spPr>
        <p:txBody>
          <a:bodyPr wrap="square" anchor="ctr">
            <a:spAutoFit/>
          </a:bodyPr>
          <a:lstStyle/>
          <a:p>
            <a:pPr>
              <a:lnSpc>
                <a:spcPts val="2500"/>
              </a:lnSpc>
            </a:pPr>
            <a:endParaRPr lang="en-US" sz="6000" spc="20">
              <a:latin typeface="Avenir Next LT Pro" panose="020B0504020202020204" pitchFamily="34" charset="0"/>
            </a:endParaRPr>
          </a:p>
          <a:p>
            <a:pPr>
              <a:lnSpc>
                <a:spcPts val="2500"/>
              </a:lnSpc>
            </a:pPr>
            <a:endParaRPr lang="en-US" sz="6000" spc="20">
              <a:latin typeface="Avenir Next LT Pro" panose="020B0504020202020204" pitchFamily="34" charset="0"/>
            </a:endParaRPr>
          </a:p>
          <a:p>
            <a:pPr>
              <a:lnSpc>
                <a:spcPts val="2500"/>
              </a:lnSpc>
            </a:pPr>
            <a:endParaRPr lang="en-US" sz="6000" spc="20">
              <a:latin typeface="Avenir Next LT Pro" panose="020B0504020202020204" pitchFamily="34" charset="0"/>
            </a:endParaRPr>
          </a:p>
          <a:p>
            <a:pPr algn="ctr">
              <a:lnSpc>
                <a:spcPts val="2500"/>
              </a:lnSpc>
            </a:pPr>
            <a:r>
              <a:rPr lang="en-US" sz="6000" strike="sngStrike" spc="20">
                <a:solidFill>
                  <a:schemeClr val="bg1"/>
                </a:solidFill>
                <a:latin typeface="Avenir Next LT Pro" panose="020B0504020202020204" pitchFamily="34" charset="0"/>
              </a:rPr>
              <a:t>Group Home</a:t>
            </a:r>
          </a:p>
          <a:p>
            <a:pPr algn="ctr">
              <a:lnSpc>
                <a:spcPts val="2500"/>
              </a:lnSpc>
            </a:pPr>
            <a:endParaRPr lang="en-US" sz="6000" strike="sngStrike" spc="20">
              <a:latin typeface="Avenir Next LT Pro" panose="020B0504020202020204" pitchFamily="34" charset="0"/>
            </a:endParaRPr>
          </a:p>
        </p:txBody>
      </p:sp>
      <p:sp>
        <p:nvSpPr>
          <p:cNvPr id="5" name="TextBox 4">
            <a:extLst>
              <a:ext uri="{FF2B5EF4-FFF2-40B4-BE49-F238E27FC236}">
                <a16:creationId xmlns:a16="http://schemas.microsoft.com/office/drawing/2014/main" id="{41EFB1CC-A33C-488C-AF9A-675BBBD08F0A}"/>
              </a:ext>
            </a:extLst>
          </p:cNvPr>
          <p:cNvSpPr txBox="1"/>
          <p:nvPr/>
        </p:nvSpPr>
        <p:spPr>
          <a:xfrm>
            <a:off x="2217632" y="3541005"/>
            <a:ext cx="7756736" cy="1836015"/>
          </a:xfrm>
          <a:prstGeom prst="rect">
            <a:avLst/>
          </a:prstGeom>
          <a:noFill/>
        </p:spPr>
        <p:txBody>
          <a:bodyPr wrap="square" rtlCol="0">
            <a:spAutoFit/>
          </a:bodyPr>
          <a:lstStyle/>
          <a:p>
            <a:pPr algn="ctr">
              <a:lnSpc>
                <a:spcPct val="70000"/>
              </a:lnSpc>
            </a:pPr>
            <a:r>
              <a:rPr lang="en-US" sz="8000" b="1" spc="-188">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latin typeface="+mj-lt"/>
                <a:cs typeface="Poppins Light" panose="00000400000000000000" pitchFamily="2" charset="0"/>
              </a:rPr>
              <a:t>Child-Caring Agency</a:t>
            </a:r>
          </a:p>
        </p:txBody>
      </p:sp>
      <p:pic>
        <p:nvPicPr>
          <p:cNvPr id="3" name="Graphic 2" descr="Pencil">
            <a:extLst>
              <a:ext uri="{FF2B5EF4-FFF2-40B4-BE49-F238E27FC236}">
                <a16:creationId xmlns:a16="http://schemas.microsoft.com/office/drawing/2014/main" id="{21CCA9FE-27CC-4BE0-80F9-82252B7B06D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026786">
            <a:off x="8465188" y="1325983"/>
            <a:ext cx="914400" cy="914400"/>
          </a:xfrm>
          <a:prstGeom prst="rect">
            <a:avLst/>
          </a:prstGeom>
        </p:spPr>
      </p:pic>
    </p:spTree>
    <p:custDataLst>
      <p:tags r:id="rId1"/>
    </p:custDataLst>
    <p:extLst>
      <p:ext uri="{BB962C8B-B14F-4D97-AF65-F5344CB8AC3E}">
        <p14:creationId xmlns:p14="http://schemas.microsoft.com/office/powerpoint/2010/main" val="18353785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A5AFB369-4673-4727-A7CD-D86AFE0AE06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67"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68" name="Straight Connector 67">
              <a:extLst>
                <a:ext uri="{FF2B5EF4-FFF2-40B4-BE49-F238E27FC236}">
                  <a16:creationId xmlns:a16="http://schemas.microsoft.com/office/drawing/2014/main" id="{47263F58-6EE6-45B3-9BF2-C0BD5D30A55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5197CE03-EB81-4718-BEA1-C2D488961E5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0"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Isosceles Triangle 71">
              <a:extLst>
                <a:ext uri="{FF2B5EF4-FFF2-40B4-BE49-F238E27FC236}">
                  <a16:creationId xmlns:a16="http://schemas.microsoft.com/office/drawing/2014/main" id="{DE110F09-1C81-4E73-B5E9-D857CD879F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F0F78B34-9B26-4CA9-B8F0-B9638730F9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Picture 5">
            <a:extLst>
              <a:ext uri="{FF2B5EF4-FFF2-40B4-BE49-F238E27FC236}">
                <a16:creationId xmlns:a16="http://schemas.microsoft.com/office/drawing/2014/main" id="{7CA3AF61-6B77-439B-8250-EADE151517BB}"/>
              </a:ext>
            </a:extLst>
          </p:cNvPr>
          <p:cNvPicPr>
            <a:picLocks noChangeAspect="1"/>
          </p:cNvPicPr>
          <p:nvPr/>
        </p:nvPicPr>
        <p:blipFill rotWithShape="1">
          <a:blip r:embed="rId3"/>
          <a:srcRect l="40803" t="1729" r="49056" b="-1727"/>
          <a:stretch/>
        </p:blipFill>
        <p:spPr>
          <a:xfrm>
            <a:off x="7736879" y="-23386"/>
            <a:ext cx="4522909" cy="7092926"/>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extBox 5"/>
          <p:cNvSpPr txBox="1"/>
          <p:nvPr/>
        </p:nvSpPr>
        <p:spPr>
          <a:xfrm>
            <a:off x="863600" y="1"/>
            <a:ext cx="7270466" cy="1937981"/>
          </a:xfrm>
          <a:prstGeom prst="rect">
            <a:avLst/>
          </a:prstGeom>
        </p:spPr>
        <p:txBody>
          <a:bodyPr vert="horz" lIns="91440" tIns="45720" rIns="91440" bIns="45720" rtlCol="0" anchor="b">
            <a:noAutofit/>
          </a:bodyPr>
          <a:lstStyle/>
          <a:p>
            <a:pPr algn="ctr">
              <a:spcBef>
                <a:spcPct val="0"/>
              </a:spcBef>
              <a:spcAft>
                <a:spcPts val="600"/>
              </a:spcAft>
            </a:pPr>
            <a:r>
              <a:rPr lang="en-US" sz="4800" b="1" spc="-150">
                <a:ln>
                  <a:solidFill>
                    <a:schemeClr val="tx2">
                      <a:lumMod val="50000"/>
                    </a:schemeClr>
                  </a:solidFill>
                </a:ln>
                <a:solidFill>
                  <a:schemeClr val="accent5">
                    <a:lumMod val="60000"/>
                    <a:lumOff val="40000"/>
                  </a:schemeClr>
                </a:solidFill>
                <a:effectLst>
                  <a:outerShdw blurRad="38100" dist="38100" dir="2700000" algn="tl">
                    <a:srgbClr val="000000">
                      <a:alpha val="43137"/>
                    </a:srgbClr>
                  </a:outerShdw>
                </a:effectLst>
                <a:latin typeface="+mj-lt"/>
                <a:ea typeface="+mj-ea"/>
                <a:cs typeface="+mj-cs"/>
              </a:rPr>
              <a:t>Non-</a:t>
            </a:r>
            <a:r>
              <a:rPr lang="en-US" sz="4800" b="1" spc="-150" err="1">
                <a:ln>
                  <a:solidFill>
                    <a:schemeClr val="tx2">
                      <a:lumMod val="50000"/>
                    </a:schemeClr>
                  </a:solidFill>
                </a:ln>
                <a:solidFill>
                  <a:schemeClr val="accent5">
                    <a:lumMod val="60000"/>
                    <a:lumOff val="40000"/>
                  </a:schemeClr>
                </a:solidFill>
                <a:effectLst>
                  <a:outerShdw blurRad="38100" dist="38100" dir="2700000" algn="tl">
                    <a:srgbClr val="000000">
                      <a:alpha val="43137"/>
                    </a:srgbClr>
                  </a:outerShdw>
                </a:effectLst>
                <a:latin typeface="+mj-lt"/>
                <a:ea typeface="+mj-ea"/>
                <a:cs typeface="+mj-cs"/>
              </a:rPr>
              <a:t>FFSPA</a:t>
            </a:r>
            <a:r>
              <a:rPr lang="en-US" sz="4800" b="1" spc="-150">
                <a:ln>
                  <a:solidFill>
                    <a:schemeClr val="tx2">
                      <a:lumMod val="50000"/>
                    </a:schemeClr>
                  </a:solidFill>
                </a:ln>
                <a:solidFill>
                  <a:schemeClr val="accent5">
                    <a:lumMod val="60000"/>
                    <a:lumOff val="40000"/>
                  </a:schemeClr>
                </a:solidFill>
                <a:effectLst>
                  <a:outerShdw blurRad="38100" dist="38100" dir="2700000" algn="tl">
                    <a:srgbClr val="000000">
                      <a:alpha val="43137"/>
                    </a:srgbClr>
                  </a:outerShdw>
                </a:effectLst>
                <a:latin typeface="+mj-lt"/>
                <a:ea typeface="+mj-ea"/>
                <a:cs typeface="+mj-cs"/>
              </a:rPr>
              <a:t> Reimbursable Placements</a:t>
            </a:r>
          </a:p>
        </p:txBody>
      </p:sp>
      <p:cxnSp>
        <p:nvCxnSpPr>
          <p:cNvPr id="78" name="Straight Connector 77">
            <a:extLst>
              <a:ext uri="{FF2B5EF4-FFF2-40B4-BE49-F238E27FC236}">
                <a16:creationId xmlns:a16="http://schemas.microsoft.com/office/drawing/2014/main" id="{A57C1A16-B8AB-4D99-A195-A38F556A648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F8A9B20B-D1DD-4573-B5EC-55802951923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2"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6"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nvGrpSpPr>
          <p:cNvPr id="4" name="Group 3">
            <a:extLst>
              <a:ext uri="{FF2B5EF4-FFF2-40B4-BE49-F238E27FC236}">
                <a16:creationId xmlns:a16="http://schemas.microsoft.com/office/drawing/2014/main" id="{4CAE4635-C1A0-4209-BE91-6C3133F5273F}"/>
              </a:ext>
            </a:extLst>
          </p:cNvPr>
          <p:cNvGrpSpPr/>
          <p:nvPr/>
        </p:nvGrpSpPr>
        <p:grpSpPr>
          <a:xfrm>
            <a:off x="863600" y="2207814"/>
            <a:ext cx="7270466" cy="3961840"/>
            <a:chOff x="980013" y="3097768"/>
            <a:chExt cx="5792588" cy="3110916"/>
          </a:xfrm>
        </p:grpSpPr>
        <p:sp>
          <p:nvSpPr>
            <p:cNvPr id="7" name="Freeform: Shape 6">
              <a:extLst>
                <a:ext uri="{FF2B5EF4-FFF2-40B4-BE49-F238E27FC236}">
                  <a16:creationId xmlns:a16="http://schemas.microsoft.com/office/drawing/2014/main" id="{92BAFF0B-0536-4716-8265-45A153C6F6F9}"/>
                </a:ext>
              </a:extLst>
            </p:cNvPr>
            <p:cNvSpPr/>
            <p:nvPr/>
          </p:nvSpPr>
          <p:spPr>
            <a:xfrm>
              <a:off x="1093275" y="3220468"/>
              <a:ext cx="2718275" cy="849461"/>
            </a:xfrm>
            <a:prstGeom prst="foldedCorner">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75368" tIns="274320" rIns="83820" bIns="83820" numCol="1" spcCol="1270" anchor="ctr" anchorCtr="0">
              <a:noAutofit/>
            </a:bodyPr>
            <a:lstStyle/>
            <a:p>
              <a:pPr marL="0" lvl="0" indent="0" algn="ctr" defTabSz="977900">
                <a:lnSpc>
                  <a:spcPct val="90000"/>
                </a:lnSpc>
                <a:spcBef>
                  <a:spcPct val="0"/>
                </a:spcBef>
                <a:buNone/>
              </a:pPr>
              <a:r>
                <a:rPr lang="en-US" sz="2800" kern="1200"/>
                <a:t>Emergency Shelter</a:t>
              </a:r>
            </a:p>
          </p:txBody>
        </p:sp>
        <p:sp>
          <p:nvSpPr>
            <p:cNvPr id="8" name="Rectangle 7">
              <a:extLst>
                <a:ext uri="{FF2B5EF4-FFF2-40B4-BE49-F238E27FC236}">
                  <a16:creationId xmlns:a16="http://schemas.microsoft.com/office/drawing/2014/main" id="{56A6C02E-9A9F-4EB9-92AD-595226CE9647}"/>
                </a:ext>
              </a:extLst>
            </p:cNvPr>
            <p:cNvSpPr/>
            <p:nvPr/>
          </p:nvSpPr>
          <p:spPr>
            <a:xfrm>
              <a:off x="980013" y="3097768"/>
              <a:ext cx="594622" cy="891934"/>
            </a:xfrm>
            <a:prstGeom prst="foldedCorner">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Freeform: Shape 8">
              <a:extLst>
                <a:ext uri="{FF2B5EF4-FFF2-40B4-BE49-F238E27FC236}">
                  <a16:creationId xmlns:a16="http://schemas.microsoft.com/office/drawing/2014/main" id="{8B1A8B41-A3CF-47AE-AA4F-6010A1E69834}"/>
                </a:ext>
              </a:extLst>
            </p:cNvPr>
            <p:cNvSpPr/>
            <p:nvPr/>
          </p:nvSpPr>
          <p:spPr>
            <a:xfrm>
              <a:off x="4054326" y="3220468"/>
              <a:ext cx="2718275" cy="849461"/>
            </a:xfrm>
            <a:prstGeom prst="foldedCorner">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75368" tIns="1005840" rIns="83820" bIns="83820" numCol="1" spcCol="1270" anchor="b" anchorCtr="0">
              <a:noAutofit/>
            </a:bodyPr>
            <a:lstStyle/>
            <a:p>
              <a:pPr marL="0" lvl="0" indent="0" algn="ctr" defTabSz="977900">
                <a:lnSpc>
                  <a:spcPct val="90000"/>
                </a:lnSpc>
                <a:buNone/>
              </a:pPr>
              <a:r>
                <a:rPr lang="en-US" sz="2800" kern="1200"/>
                <a:t>Runaway</a:t>
              </a:r>
            </a:p>
            <a:p>
              <a:pPr marL="0" lvl="0" indent="0" algn="ctr" defTabSz="977900">
                <a:lnSpc>
                  <a:spcPct val="90000"/>
                </a:lnSpc>
                <a:buNone/>
              </a:pPr>
              <a:r>
                <a:rPr lang="en-US" sz="2800" kern="1200"/>
                <a:t>Shelter</a:t>
              </a:r>
            </a:p>
          </p:txBody>
        </p:sp>
        <p:sp>
          <p:nvSpPr>
            <p:cNvPr id="10" name="Rectangle 9">
              <a:extLst>
                <a:ext uri="{FF2B5EF4-FFF2-40B4-BE49-F238E27FC236}">
                  <a16:creationId xmlns:a16="http://schemas.microsoft.com/office/drawing/2014/main" id="{AB1FE0D8-2CB2-4F3E-B628-A14D6EF3907C}"/>
                </a:ext>
              </a:extLst>
            </p:cNvPr>
            <p:cNvSpPr/>
            <p:nvPr/>
          </p:nvSpPr>
          <p:spPr>
            <a:xfrm>
              <a:off x="3941064" y="3097768"/>
              <a:ext cx="594622" cy="891934"/>
            </a:xfrm>
            <a:prstGeom prst="foldedCorner">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Freeform: Shape 10">
              <a:extLst>
                <a:ext uri="{FF2B5EF4-FFF2-40B4-BE49-F238E27FC236}">
                  <a16:creationId xmlns:a16="http://schemas.microsoft.com/office/drawing/2014/main" id="{081A636D-353E-4477-A380-B2CEFAAADFD0}"/>
                </a:ext>
              </a:extLst>
            </p:cNvPr>
            <p:cNvSpPr/>
            <p:nvPr/>
          </p:nvSpPr>
          <p:spPr>
            <a:xfrm>
              <a:off x="1093275" y="4289845"/>
              <a:ext cx="2718275" cy="849461"/>
            </a:xfrm>
            <a:prstGeom prst="foldedCorner">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75368" tIns="274320" rIns="83820" bIns="83820" numCol="1" spcCol="1270" anchor="ctr" anchorCtr="0">
              <a:noAutofit/>
            </a:bodyPr>
            <a:lstStyle/>
            <a:p>
              <a:pPr marL="0" lvl="0" indent="0" algn="ctr" defTabSz="977900">
                <a:lnSpc>
                  <a:spcPct val="90000"/>
                </a:lnSpc>
                <a:spcBef>
                  <a:spcPct val="0"/>
                </a:spcBef>
                <a:spcAft>
                  <a:spcPct val="35000"/>
                </a:spcAft>
                <a:buNone/>
              </a:pPr>
              <a:r>
                <a:rPr lang="en-US" sz="2800" kern="1200"/>
                <a:t>Wilderness Camp</a:t>
              </a:r>
            </a:p>
          </p:txBody>
        </p:sp>
        <p:sp>
          <p:nvSpPr>
            <p:cNvPr id="12" name="Rectangle 11">
              <a:extLst>
                <a:ext uri="{FF2B5EF4-FFF2-40B4-BE49-F238E27FC236}">
                  <a16:creationId xmlns:a16="http://schemas.microsoft.com/office/drawing/2014/main" id="{959E720E-2415-4298-8CD4-DE87F6D5E8AC}"/>
                </a:ext>
              </a:extLst>
            </p:cNvPr>
            <p:cNvSpPr/>
            <p:nvPr/>
          </p:nvSpPr>
          <p:spPr>
            <a:xfrm>
              <a:off x="980013" y="4167146"/>
              <a:ext cx="594622" cy="891934"/>
            </a:xfrm>
            <a:prstGeom prst="foldedCorner">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Freeform: Shape 12">
              <a:extLst>
                <a:ext uri="{FF2B5EF4-FFF2-40B4-BE49-F238E27FC236}">
                  <a16:creationId xmlns:a16="http://schemas.microsoft.com/office/drawing/2014/main" id="{C0654BBC-9C67-47F7-BFFE-C3855A99B9F2}"/>
                </a:ext>
              </a:extLst>
            </p:cNvPr>
            <p:cNvSpPr/>
            <p:nvPr/>
          </p:nvSpPr>
          <p:spPr>
            <a:xfrm>
              <a:off x="4054326" y="4289845"/>
              <a:ext cx="2718275" cy="849461"/>
            </a:xfrm>
            <a:prstGeom prst="foldedCorner">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75368" tIns="365760" rIns="83820" bIns="83820" numCol="1" spcCol="1270" anchor="ctr" anchorCtr="0">
              <a:noAutofit/>
            </a:bodyPr>
            <a:lstStyle/>
            <a:p>
              <a:pPr marL="0" lvl="0" indent="0" algn="ctr" defTabSz="977900">
                <a:lnSpc>
                  <a:spcPct val="90000"/>
                </a:lnSpc>
                <a:spcBef>
                  <a:spcPct val="0"/>
                </a:spcBef>
                <a:spcAft>
                  <a:spcPct val="35000"/>
                </a:spcAft>
                <a:buNone/>
              </a:pPr>
              <a:r>
                <a:rPr lang="en-US" sz="2800" kern="1200"/>
                <a:t>Unaccompanied Alien Child</a:t>
              </a:r>
            </a:p>
          </p:txBody>
        </p:sp>
        <p:sp>
          <p:nvSpPr>
            <p:cNvPr id="14" name="Rectangle 13">
              <a:extLst>
                <a:ext uri="{FF2B5EF4-FFF2-40B4-BE49-F238E27FC236}">
                  <a16:creationId xmlns:a16="http://schemas.microsoft.com/office/drawing/2014/main" id="{122B951C-8DC7-4FDD-B56A-1149096A9398}"/>
                </a:ext>
              </a:extLst>
            </p:cNvPr>
            <p:cNvSpPr/>
            <p:nvPr/>
          </p:nvSpPr>
          <p:spPr>
            <a:xfrm>
              <a:off x="3941064" y="4167146"/>
              <a:ext cx="594622" cy="891934"/>
            </a:xfrm>
            <a:prstGeom prst="foldedCorner">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Freeform: Shape 14">
              <a:extLst>
                <a:ext uri="{FF2B5EF4-FFF2-40B4-BE49-F238E27FC236}">
                  <a16:creationId xmlns:a16="http://schemas.microsoft.com/office/drawing/2014/main" id="{5F314DF9-3B27-4B23-8C4E-C9BF869E2605}"/>
                </a:ext>
              </a:extLst>
            </p:cNvPr>
            <p:cNvSpPr/>
            <p:nvPr/>
          </p:nvSpPr>
          <p:spPr>
            <a:xfrm>
              <a:off x="1093275" y="5359223"/>
              <a:ext cx="2718275" cy="849461"/>
            </a:xfrm>
            <a:prstGeom prst="foldedCorner">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75368" tIns="274320" rIns="83820" bIns="83820" numCol="1" spcCol="1270" anchor="ctr" anchorCtr="0">
              <a:noAutofit/>
            </a:bodyPr>
            <a:lstStyle/>
            <a:p>
              <a:pPr marL="0" lvl="0" indent="0" algn="ctr" defTabSz="977900">
                <a:lnSpc>
                  <a:spcPct val="90000"/>
                </a:lnSpc>
                <a:spcBef>
                  <a:spcPct val="0"/>
                </a:spcBef>
                <a:spcAft>
                  <a:spcPct val="35000"/>
                </a:spcAft>
                <a:buNone/>
              </a:pPr>
              <a:r>
                <a:rPr lang="en-US" sz="2800" kern="1200"/>
                <a:t>Traditional</a:t>
              </a:r>
            </a:p>
          </p:txBody>
        </p:sp>
        <p:sp>
          <p:nvSpPr>
            <p:cNvPr id="16" name="Rectangle 15">
              <a:extLst>
                <a:ext uri="{FF2B5EF4-FFF2-40B4-BE49-F238E27FC236}">
                  <a16:creationId xmlns:a16="http://schemas.microsoft.com/office/drawing/2014/main" id="{611E51BD-4220-4C16-B541-5BC3DC14557C}"/>
                </a:ext>
              </a:extLst>
            </p:cNvPr>
            <p:cNvSpPr/>
            <p:nvPr/>
          </p:nvSpPr>
          <p:spPr>
            <a:xfrm>
              <a:off x="980013" y="5236523"/>
              <a:ext cx="594622" cy="891934"/>
            </a:xfrm>
            <a:prstGeom prst="foldedCorner">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Freeform: Shape 16">
              <a:extLst>
                <a:ext uri="{FF2B5EF4-FFF2-40B4-BE49-F238E27FC236}">
                  <a16:creationId xmlns:a16="http://schemas.microsoft.com/office/drawing/2014/main" id="{5EC8E6E4-08C8-4174-8A74-47AD685DD478}"/>
                </a:ext>
              </a:extLst>
            </p:cNvPr>
            <p:cNvSpPr/>
            <p:nvPr/>
          </p:nvSpPr>
          <p:spPr>
            <a:xfrm>
              <a:off x="4054326" y="5359223"/>
              <a:ext cx="2718275" cy="849461"/>
            </a:xfrm>
            <a:prstGeom prst="foldedCorner">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75368" tIns="274320" rIns="83820" bIns="83820" numCol="1" spcCol="1270" anchor="ctr" anchorCtr="0">
              <a:noAutofit/>
            </a:bodyPr>
            <a:lstStyle/>
            <a:p>
              <a:pPr marL="0" lvl="0" indent="0" algn="ctr" defTabSz="977900">
                <a:lnSpc>
                  <a:spcPct val="90000"/>
                </a:lnSpc>
                <a:spcBef>
                  <a:spcPct val="0"/>
                </a:spcBef>
                <a:spcAft>
                  <a:spcPct val="35000"/>
                </a:spcAft>
                <a:buNone/>
              </a:pPr>
              <a:r>
                <a:rPr lang="en-US" sz="2800" kern="1200"/>
                <a:t>Residential</a:t>
              </a:r>
              <a:endParaRPr lang="en-US" sz="2200" kern="1200"/>
            </a:p>
          </p:txBody>
        </p:sp>
        <p:sp>
          <p:nvSpPr>
            <p:cNvPr id="18" name="Rectangle 17">
              <a:extLst>
                <a:ext uri="{FF2B5EF4-FFF2-40B4-BE49-F238E27FC236}">
                  <a16:creationId xmlns:a16="http://schemas.microsoft.com/office/drawing/2014/main" id="{2F2033A1-B8ED-4818-809D-02B696D5E0F5}"/>
                </a:ext>
              </a:extLst>
            </p:cNvPr>
            <p:cNvSpPr/>
            <p:nvPr/>
          </p:nvSpPr>
          <p:spPr>
            <a:xfrm>
              <a:off x="3941064" y="5236523"/>
              <a:ext cx="594622" cy="891934"/>
            </a:xfrm>
            <a:prstGeom prst="foldedCorner">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spTree>
    <p:custDataLst>
      <p:tags r:id="rId1"/>
    </p:custDataLst>
    <p:extLst>
      <p:ext uri="{BB962C8B-B14F-4D97-AF65-F5344CB8AC3E}">
        <p14:creationId xmlns:p14="http://schemas.microsoft.com/office/powerpoint/2010/main" val="38614341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FF8E1919-D288-42E8-8823-F661ACD4DF94}"/>
              </a:ext>
            </a:extLst>
          </p:cNvPr>
          <p:cNvSpPr/>
          <p:nvPr/>
        </p:nvSpPr>
        <p:spPr>
          <a:xfrm>
            <a:off x="3368842" y="1106905"/>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D0B138-DC77-4B08-82B2-6C8BA8B6CC70}"/>
              </a:ext>
            </a:extLst>
          </p:cNvPr>
          <p:cNvSpPr>
            <a:spLocks noGrp="1"/>
          </p:cNvSpPr>
          <p:nvPr>
            <p:ph type="title"/>
          </p:nvPr>
        </p:nvSpPr>
        <p:spPr>
          <a:xfrm>
            <a:off x="1149621" y="137037"/>
            <a:ext cx="9892755" cy="1482530"/>
          </a:xfrm>
        </p:spPr>
        <p:txBody>
          <a:bodyPr anchor="ctr">
            <a:normAutofit fontScale="90000"/>
          </a:bodyPr>
          <a:lstStyle/>
          <a:p>
            <a:pPr algn="ctr"/>
            <a:r>
              <a:rPr lang="en-US" sz="54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SemiBold" panose="00000700000000000000" pitchFamily="2" charset="0"/>
              </a:rPr>
              <a:t>FSFN License Selection Screenshot</a:t>
            </a:r>
            <a:endParaRPr lang="en-US" sz="5400"/>
          </a:p>
        </p:txBody>
      </p:sp>
      <p:grpSp>
        <p:nvGrpSpPr>
          <p:cNvPr id="3" name="Group 2">
            <a:extLst>
              <a:ext uri="{FF2B5EF4-FFF2-40B4-BE49-F238E27FC236}">
                <a16:creationId xmlns:a16="http://schemas.microsoft.com/office/drawing/2014/main" id="{E8B23A89-A100-4583-99E3-E1A62BA899CF}"/>
              </a:ext>
            </a:extLst>
          </p:cNvPr>
          <p:cNvGrpSpPr/>
          <p:nvPr/>
        </p:nvGrpSpPr>
        <p:grpSpPr>
          <a:xfrm>
            <a:off x="1744746" y="1442595"/>
            <a:ext cx="8569153" cy="4965478"/>
            <a:chOff x="1811421" y="1572396"/>
            <a:chExt cx="8569153" cy="4965478"/>
          </a:xfrm>
        </p:grpSpPr>
        <p:pic>
          <p:nvPicPr>
            <p:cNvPr id="9" name="Picture 8">
              <a:extLst>
                <a:ext uri="{FF2B5EF4-FFF2-40B4-BE49-F238E27FC236}">
                  <a16:creationId xmlns:a16="http://schemas.microsoft.com/office/drawing/2014/main" id="{2D7FB3E1-F1F6-4BB3-B39B-700D1CE21034}"/>
                </a:ext>
              </a:extLst>
            </p:cNvPr>
            <p:cNvPicPr/>
            <p:nvPr/>
          </p:nvPicPr>
          <p:blipFill>
            <a:blip r:embed="rId3"/>
            <a:stretch>
              <a:fillRect/>
            </a:stretch>
          </p:blipFill>
          <p:spPr>
            <a:xfrm>
              <a:off x="1811421" y="1572396"/>
              <a:ext cx="8569153" cy="4965478"/>
            </a:xfrm>
            <a:prstGeom prst="rect">
              <a:avLst/>
            </a:prstGeom>
            <a:ln>
              <a:solidFill>
                <a:schemeClr val="tx1"/>
              </a:solidFill>
            </a:ln>
            <a:effectLst>
              <a:outerShdw blurRad="50800" dist="38100" dir="8100000" algn="tr" rotWithShape="0">
                <a:prstClr val="black">
                  <a:alpha val="40000"/>
                </a:prstClr>
              </a:outerShdw>
            </a:effectLst>
          </p:spPr>
        </p:pic>
        <p:cxnSp>
          <p:nvCxnSpPr>
            <p:cNvPr id="5" name="Straight Connector 4">
              <a:extLst>
                <a:ext uri="{FF2B5EF4-FFF2-40B4-BE49-F238E27FC236}">
                  <a16:creationId xmlns:a16="http://schemas.microsoft.com/office/drawing/2014/main" id="{52BFD5B5-2643-426A-B83B-142F81BD7BC3}"/>
                </a:ext>
              </a:extLst>
            </p:cNvPr>
            <p:cNvCxnSpPr>
              <a:cxnSpLocks/>
            </p:cNvCxnSpPr>
            <p:nvPr/>
          </p:nvCxnSpPr>
          <p:spPr>
            <a:xfrm>
              <a:off x="4283242" y="5383564"/>
              <a:ext cx="198420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114AD86-CEB6-4F2C-9CF6-AD7758F2816F}"/>
                </a:ext>
              </a:extLst>
            </p:cNvPr>
            <p:cNvCxnSpPr>
              <a:cxnSpLocks/>
            </p:cNvCxnSpPr>
            <p:nvPr/>
          </p:nvCxnSpPr>
          <p:spPr>
            <a:xfrm>
              <a:off x="4270542" y="5842142"/>
              <a:ext cx="51100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3751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2514" y="2149669"/>
            <a:ext cx="3946624" cy="392247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189" marR="0" lvl="0" indent="-457189" algn="l" defTabSz="457200" rtl="0" eaLnBrk="1" fontAlgn="auto" latinLnBrk="0" hangingPunct="1">
              <a:lnSpc>
                <a:spcPct val="100000"/>
              </a:lnSpc>
              <a:spcBef>
                <a:spcPct val="0"/>
              </a:spcBef>
              <a:spcAft>
                <a:spcPts val="800"/>
              </a:spcAft>
              <a:buClrTx/>
              <a:buSzTx/>
              <a:buFont typeface="Arial" panose="020B0604020202020204" pitchFamily="34" charset="0"/>
              <a:buChar char="•"/>
              <a:tabLst/>
              <a:defRPr/>
            </a:pPr>
            <a:r>
              <a:rPr kumimoji="0" lang="en-US" sz="2667" b="0"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ea typeface="+mj-ea"/>
                <a:cs typeface="Times New Roman" panose="02020603050405020304" pitchFamily="18" charset="0"/>
              </a:rPr>
              <a:t>Title IV-E biggest pot of federal child welfare money</a:t>
            </a:r>
          </a:p>
          <a:p>
            <a:pPr marL="457189" marR="0" lvl="0" indent="-457189" algn="l" defTabSz="457200" rtl="0" eaLnBrk="1" fontAlgn="auto" latinLnBrk="0" hangingPunct="1">
              <a:lnSpc>
                <a:spcPct val="100000"/>
              </a:lnSpc>
              <a:spcBef>
                <a:spcPct val="0"/>
              </a:spcBef>
              <a:spcAft>
                <a:spcPts val="800"/>
              </a:spcAft>
              <a:buClrTx/>
              <a:buSzTx/>
              <a:buFont typeface="Arial" panose="020B0604020202020204" pitchFamily="34" charset="0"/>
              <a:buChar char="•"/>
              <a:tabLst/>
              <a:defRPr/>
            </a:pPr>
            <a:r>
              <a:rPr kumimoji="0" lang="en-US" sz="2667" b="0"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ea typeface="+mj-ea"/>
                <a:cs typeface="Times New Roman" panose="02020603050405020304" pitchFamily="18" charset="0"/>
              </a:rPr>
              <a:t>Majority of federal funds only available for foster care</a:t>
            </a:r>
          </a:p>
          <a:p>
            <a:pPr marL="457189" marR="0" lvl="0" indent="-457189" algn="l" defTabSz="457200" rtl="0" eaLnBrk="1" fontAlgn="auto" latinLnBrk="0" hangingPunct="1">
              <a:lnSpc>
                <a:spcPct val="100000"/>
              </a:lnSpc>
              <a:spcBef>
                <a:spcPct val="0"/>
              </a:spcBef>
              <a:spcAft>
                <a:spcPts val="800"/>
              </a:spcAft>
              <a:buClrTx/>
              <a:buSzTx/>
              <a:buFont typeface="Arial" panose="020B0604020202020204" pitchFamily="34" charset="0"/>
              <a:buChar char="•"/>
              <a:tabLst/>
              <a:defRPr/>
            </a:pPr>
            <a:r>
              <a:rPr kumimoji="0" lang="en-US" sz="2667" b="0"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ea typeface="+mj-ea"/>
                <a:cs typeface="Times New Roman" panose="02020603050405020304" pitchFamily="18" charset="0"/>
              </a:rPr>
              <a:t>Need funds for upfront prevention services</a:t>
            </a:r>
          </a:p>
          <a:p>
            <a:pPr marL="0" marR="0" lvl="0" indent="0" algn="l" defTabSz="457200" rtl="0" eaLnBrk="1" fontAlgn="auto" latinLnBrk="0" hangingPunct="1">
              <a:lnSpc>
                <a:spcPct val="100000"/>
              </a:lnSpc>
              <a:spcBef>
                <a:spcPct val="0"/>
              </a:spcBef>
              <a:spcAft>
                <a:spcPts val="80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endParaRPr>
          </a:p>
          <a:p>
            <a:pPr marL="0" marR="0" lvl="0" indent="0" algn="l" defTabSz="457200" rtl="0" eaLnBrk="1" fontAlgn="auto" latinLnBrk="0" hangingPunct="1">
              <a:lnSpc>
                <a:spcPct val="100000"/>
              </a:lnSpc>
              <a:spcBef>
                <a:spcPct val="0"/>
              </a:spcBef>
              <a:spcAft>
                <a:spcPts val="800"/>
              </a:spcAft>
              <a:buClrTx/>
              <a:buSzTx/>
              <a:buFontTx/>
              <a:buNone/>
              <a:tabLst/>
              <a:defRPr/>
            </a:pPr>
            <a:endParaRPr kumimoji="0" lang="en-US" sz="2933" b="0" i="0" u="none" strike="noStrike" kern="1200" cap="none" spc="0" normalizeH="0" baseline="0" noProof="0">
              <a:ln>
                <a:noFill/>
              </a:ln>
              <a:solidFill>
                <a:prstClr val="black"/>
              </a:solidFill>
              <a:effectLst/>
              <a:uLnTx/>
              <a:uFillTx/>
              <a:latin typeface="Montserrat SemiBold"/>
              <a:ea typeface="+mj-ea"/>
              <a:cs typeface="+mj-cs"/>
            </a:endParaRPr>
          </a:p>
        </p:txBody>
      </p:sp>
      <p:sp>
        <p:nvSpPr>
          <p:cNvPr id="3" name="Title 1"/>
          <p:cNvSpPr txBox="1">
            <a:spLocks/>
          </p:cNvSpPr>
          <p:nvPr/>
        </p:nvSpPr>
        <p:spPr>
          <a:xfrm>
            <a:off x="5638800" y="622299"/>
            <a:ext cx="5672667" cy="119768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733" b="1" i="0" u="none" strike="noStrike" kern="1200" cap="none" spc="0" normalizeH="0" baseline="0" noProof="0">
              <a:ln>
                <a:noFill/>
              </a:ln>
              <a:solidFill>
                <a:srgbClr val="15A3BC"/>
              </a:solidFill>
              <a:effectLst/>
              <a:uLnTx/>
              <a:uFillTx/>
              <a:latin typeface="Montserrat"/>
              <a:ea typeface="+mj-ea"/>
              <a:cs typeface="+mj-cs"/>
            </a:endParaRPr>
          </a:p>
        </p:txBody>
      </p:sp>
      <p:sp>
        <p:nvSpPr>
          <p:cNvPr id="4" name="Title 1"/>
          <p:cNvSpPr txBox="1">
            <a:spLocks/>
          </p:cNvSpPr>
          <p:nvPr/>
        </p:nvSpPr>
        <p:spPr>
          <a:xfrm>
            <a:off x="880533" y="495948"/>
            <a:ext cx="10430934" cy="107344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Montserrat"/>
                <a:ea typeface="+mj-ea"/>
                <a:cs typeface="+mj-cs"/>
              </a:rPr>
              <a:t>Why This, Why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a:ln>
                  <a:noFill/>
                </a:ln>
                <a:solidFill>
                  <a:prstClr val="black"/>
                </a:solidFill>
                <a:effectLst/>
                <a:uLnTx/>
                <a:uFillTx/>
                <a:latin typeface="Montserrat"/>
                <a:ea typeface="+mj-ea"/>
                <a:cs typeface="+mj-cs"/>
              </a:rPr>
              <a:t>Child Welfare Financing 101</a:t>
            </a:r>
          </a:p>
        </p:txBody>
      </p:sp>
      <p:graphicFrame>
        <p:nvGraphicFramePr>
          <p:cNvPr id="8" name="Chart 7"/>
          <p:cNvGraphicFramePr/>
          <p:nvPr/>
        </p:nvGraphicFramePr>
        <p:xfrm>
          <a:off x="4779137" y="785857"/>
          <a:ext cx="7157421" cy="544984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107565" y="6462593"/>
            <a:ext cx="6875625" cy="379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Source: Child Trends, Child Welfare Financing Survey SFY 2014</a:t>
            </a:r>
          </a:p>
        </p:txBody>
      </p:sp>
    </p:spTree>
    <p:extLst>
      <p:ext uri="{BB962C8B-B14F-4D97-AF65-F5344CB8AC3E}">
        <p14:creationId xmlns:p14="http://schemas.microsoft.com/office/powerpoint/2010/main" val="10183325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67EEE4-6354-4F1C-9484-951F0EB92F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0E5A83F9-E6B8-40BD-9C0D-9A6F156507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31663F">
              <a:alpha val="85000"/>
            </a:srgbClr>
          </a:solidFill>
          <a:ln>
            <a:noFill/>
          </a:ln>
          <a:effectLst/>
        </p:spPr>
        <p:style>
          <a:lnRef idx="1">
            <a:schemeClr val="accent1"/>
          </a:lnRef>
          <a:fillRef idx="3">
            <a:schemeClr val="accent1"/>
          </a:fillRef>
          <a:effectRef idx="2">
            <a:schemeClr val="accent1"/>
          </a:effectRef>
          <a:fontRef idx="minor">
            <a:schemeClr val="lt1"/>
          </a:fontRef>
        </p:style>
      </p:sp>
      <p:sp>
        <p:nvSpPr>
          <p:cNvPr id="19" name="Right Triangle 18">
            <a:extLst>
              <a:ext uri="{FF2B5EF4-FFF2-40B4-BE49-F238E27FC236}">
                <a16:creationId xmlns:a16="http://schemas.microsoft.com/office/drawing/2014/main" id="{B94BFF4F-E457-48E1-8331-8324223EE97F}"/>
              </a:ext>
            </a:extLst>
          </p:cNvPr>
          <p:cNvSpPr/>
          <p:nvPr/>
        </p:nvSpPr>
        <p:spPr>
          <a:xfrm flipH="1">
            <a:off x="10531222" y="4120444"/>
            <a:ext cx="1678868" cy="2737556"/>
          </a:xfrm>
          <a:prstGeom prst="r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Right Triangle 19">
            <a:extLst>
              <a:ext uri="{FF2B5EF4-FFF2-40B4-BE49-F238E27FC236}">
                <a16:creationId xmlns:a16="http://schemas.microsoft.com/office/drawing/2014/main" id="{A14D87BC-BDD5-405A-B2ED-2F805CAE5800}"/>
              </a:ext>
            </a:extLst>
          </p:cNvPr>
          <p:cNvSpPr/>
          <p:nvPr/>
        </p:nvSpPr>
        <p:spPr>
          <a:xfrm rot="10800000">
            <a:off x="10462140" y="0"/>
            <a:ext cx="1747949" cy="412044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6" name="Google Shape;270;p20">
            <a:extLst>
              <a:ext uri="{FF2B5EF4-FFF2-40B4-BE49-F238E27FC236}">
                <a16:creationId xmlns:a16="http://schemas.microsoft.com/office/drawing/2014/main" id="{6BF08ED5-138E-4978-87D4-82BF1A754288}"/>
              </a:ext>
            </a:extLst>
          </p:cNvPr>
          <p:cNvSpPr/>
          <p:nvPr/>
        </p:nvSpPr>
        <p:spPr>
          <a:xfrm>
            <a:off x="7059995" y="2664694"/>
            <a:ext cx="380944" cy="373977"/>
          </a:xfrm>
          <a:custGeom>
            <a:avLst/>
            <a:gdLst/>
            <a:ahLst/>
            <a:cxnLst/>
            <a:rect l="l" t="t" r="r" b="b"/>
            <a:pathLst>
              <a:path w="5688" h="5687" extrusionOk="0">
                <a:moveTo>
                  <a:pt x="2844" y="0"/>
                </a:moveTo>
                <a:cubicBezTo>
                  <a:pt x="1273" y="0"/>
                  <a:pt x="0" y="1273"/>
                  <a:pt x="0" y="2843"/>
                </a:cubicBezTo>
                <a:cubicBezTo>
                  <a:pt x="0" y="4413"/>
                  <a:pt x="1273" y="5687"/>
                  <a:pt x="2844" y="5687"/>
                </a:cubicBezTo>
                <a:cubicBezTo>
                  <a:pt x="4414" y="5687"/>
                  <a:pt x="5687" y="4413"/>
                  <a:pt x="5687" y="2843"/>
                </a:cubicBezTo>
                <a:cubicBezTo>
                  <a:pt x="5687" y="1273"/>
                  <a:pt x="4414" y="0"/>
                  <a:pt x="284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509D2420-3AD7-466E-87D7-439EC8AF6A54}"/>
              </a:ext>
            </a:extLst>
          </p:cNvPr>
          <p:cNvSpPr txBox="1"/>
          <p:nvPr/>
        </p:nvSpPr>
        <p:spPr>
          <a:xfrm>
            <a:off x="1319463" y="158032"/>
            <a:ext cx="9211759" cy="1600438"/>
          </a:xfrm>
          <a:prstGeom prst="roundRect">
            <a:avLst/>
          </a:prstGeom>
          <a:solidFill>
            <a:schemeClr val="bg1"/>
          </a:solidFill>
          <a:ln w="38100">
            <a:noFill/>
          </a:ln>
        </p:spPr>
        <p:txBody>
          <a:bodyPr wrap="square">
            <a:spAutoFit/>
          </a:bodyPr>
          <a:lstStyle/>
          <a:p>
            <a:pPr algn="ctr"/>
            <a:r>
              <a:rPr lang="en-US" sz="44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rPr>
              <a:t>Traditional and Residential Child Caring Agencies </a:t>
            </a:r>
            <a:endParaRPr lang="en-US" sz="4400"/>
          </a:p>
        </p:txBody>
      </p:sp>
      <p:sp>
        <p:nvSpPr>
          <p:cNvPr id="8" name="Content Placeholder 5">
            <a:extLst>
              <a:ext uri="{FF2B5EF4-FFF2-40B4-BE49-F238E27FC236}">
                <a16:creationId xmlns:a16="http://schemas.microsoft.com/office/drawing/2014/main" id="{AA65C061-5A0D-4B2F-8033-3B412713164D}"/>
              </a:ext>
            </a:extLst>
          </p:cNvPr>
          <p:cNvSpPr txBox="1">
            <a:spLocks/>
          </p:cNvSpPr>
          <p:nvPr/>
        </p:nvSpPr>
        <p:spPr>
          <a:xfrm>
            <a:off x="2166590" y="3969705"/>
            <a:ext cx="7508083" cy="1200329"/>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1">
              <a:lnSpc>
                <a:spcPct val="125000"/>
              </a:lnSpc>
              <a:spcBef>
                <a:spcPts val="0"/>
              </a:spcBef>
              <a:buClr>
                <a:schemeClr val="accent2"/>
              </a:buClr>
            </a:pPr>
            <a:r>
              <a:rPr lang="en-US" sz="2000">
                <a:latin typeface="Avenir Next LT Pro" panose="020B0504020202020204" pitchFamily="34" charset="0"/>
              </a:rPr>
              <a:t>Transition planning initiated 48 hours after placement</a:t>
            </a:r>
          </a:p>
          <a:p>
            <a:pPr lvl="1">
              <a:lnSpc>
                <a:spcPct val="125000"/>
              </a:lnSpc>
              <a:spcBef>
                <a:spcPts val="0"/>
              </a:spcBef>
              <a:buClr>
                <a:schemeClr val="accent2"/>
              </a:buClr>
            </a:pPr>
            <a:r>
              <a:rPr lang="en-US" sz="2000">
                <a:latin typeface="Avenir Next LT Pro" panose="020B0504020202020204" pitchFamily="34" charset="0"/>
              </a:rPr>
              <a:t>Assist with the following services:</a:t>
            </a:r>
          </a:p>
          <a:p>
            <a:pPr marL="0" indent="0">
              <a:lnSpc>
                <a:spcPct val="125000"/>
              </a:lnSpc>
              <a:spcBef>
                <a:spcPts val="0"/>
              </a:spcBef>
              <a:buFont typeface="Wingdings 3" charset="2"/>
              <a:buNone/>
            </a:pPr>
            <a:endParaRPr lang="en-US" sz="2000">
              <a:solidFill>
                <a:schemeClr val="tx1">
                  <a:lumMod val="50000"/>
                  <a:lumOff val="50000"/>
                </a:schemeClr>
              </a:solidFill>
              <a:cs typeface="Segoe UI Light" panose="020B0502040204020203" pitchFamily="34" charset="0"/>
            </a:endParaRPr>
          </a:p>
          <a:p>
            <a:pPr>
              <a:lnSpc>
                <a:spcPct val="125000"/>
              </a:lnSpc>
              <a:spcBef>
                <a:spcPts val="0"/>
              </a:spcBef>
            </a:pPr>
            <a:endParaRPr lang="en-US" sz="2000"/>
          </a:p>
        </p:txBody>
      </p:sp>
      <p:sp>
        <p:nvSpPr>
          <p:cNvPr id="9" name="TextBox 8">
            <a:extLst>
              <a:ext uri="{FF2B5EF4-FFF2-40B4-BE49-F238E27FC236}">
                <a16:creationId xmlns:a16="http://schemas.microsoft.com/office/drawing/2014/main" id="{8F7E3811-7572-4787-8CEF-89B918BE3A1A}"/>
              </a:ext>
            </a:extLst>
          </p:cNvPr>
          <p:cNvSpPr txBox="1"/>
          <p:nvPr/>
        </p:nvSpPr>
        <p:spPr>
          <a:xfrm>
            <a:off x="609600" y="2386985"/>
            <a:ext cx="11165305" cy="1200329"/>
          </a:xfrm>
          <a:prstGeom prst="rect">
            <a:avLst/>
          </a:prstGeom>
          <a:noFill/>
        </p:spPr>
        <p:txBody>
          <a:bodyPr wrap="square">
            <a:spAutoFit/>
          </a:bodyPr>
          <a:lstStyle/>
          <a:p>
            <a:r>
              <a:rPr lang="en-US" sz="2400">
                <a:latin typeface="Avenir Next LT Pro" panose="020B0504020202020204" pitchFamily="34" charset="0"/>
              </a:rPr>
              <a:t>Youth entering out-of-home care whose Comprehensive Placement Assessment recommends placement in a child caring agency and the placement is unavailable.</a:t>
            </a:r>
          </a:p>
        </p:txBody>
      </p:sp>
      <p:grpSp>
        <p:nvGrpSpPr>
          <p:cNvPr id="2" name="Group 1">
            <a:extLst>
              <a:ext uri="{FF2B5EF4-FFF2-40B4-BE49-F238E27FC236}">
                <a16:creationId xmlns:a16="http://schemas.microsoft.com/office/drawing/2014/main" id="{DA331EC8-6C41-4256-8317-08DB877EAB8F}"/>
              </a:ext>
            </a:extLst>
          </p:cNvPr>
          <p:cNvGrpSpPr/>
          <p:nvPr/>
        </p:nvGrpSpPr>
        <p:grpSpPr>
          <a:xfrm>
            <a:off x="3666843" y="4791198"/>
            <a:ext cx="4858315" cy="1903574"/>
            <a:chOff x="3879626" y="4614309"/>
            <a:chExt cx="4469716" cy="1518055"/>
          </a:xfrm>
        </p:grpSpPr>
        <p:sp>
          <p:nvSpPr>
            <p:cNvPr id="10" name="TextBox 9">
              <a:extLst>
                <a:ext uri="{FF2B5EF4-FFF2-40B4-BE49-F238E27FC236}">
                  <a16:creationId xmlns:a16="http://schemas.microsoft.com/office/drawing/2014/main" id="{FFDF73D8-F5EB-44CF-9E23-5A40CFCD0047}"/>
                </a:ext>
              </a:extLst>
            </p:cNvPr>
            <p:cNvSpPr txBox="1"/>
            <p:nvPr/>
          </p:nvSpPr>
          <p:spPr>
            <a:xfrm>
              <a:off x="6839629" y="5538149"/>
              <a:ext cx="1509713" cy="584775"/>
            </a:xfrm>
            <a:prstGeom prst="rect">
              <a:avLst/>
            </a:prstGeom>
            <a:noFill/>
          </p:spPr>
          <p:txBody>
            <a:bodyPr wrap="square" anchor="t">
              <a:spAutoFit/>
            </a:bodyPr>
            <a:lstStyle/>
            <a:p>
              <a:pPr algn="ctr"/>
              <a:r>
                <a:rPr lang="en-US" sz="1600" b="1">
                  <a:solidFill>
                    <a:schemeClr val="accent2"/>
                  </a:solidFill>
                </a:rPr>
                <a:t>Coordinate referrals </a:t>
              </a:r>
            </a:p>
          </p:txBody>
        </p:sp>
        <p:sp>
          <p:nvSpPr>
            <p:cNvPr id="11" name="TextBox 10">
              <a:extLst>
                <a:ext uri="{FF2B5EF4-FFF2-40B4-BE49-F238E27FC236}">
                  <a16:creationId xmlns:a16="http://schemas.microsoft.com/office/drawing/2014/main" id="{248DC1E8-CF4B-4A87-9A55-FF0A874E388C}"/>
                </a:ext>
              </a:extLst>
            </p:cNvPr>
            <p:cNvSpPr txBox="1"/>
            <p:nvPr/>
          </p:nvSpPr>
          <p:spPr>
            <a:xfrm>
              <a:off x="5316921" y="5547589"/>
              <a:ext cx="1743074" cy="584775"/>
            </a:xfrm>
            <a:prstGeom prst="rect">
              <a:avLst/>
            </a:prstGeom>
            <a:noFill/>
          </p:spPr>
          <p:txBody>
            <a:bodyPr wrap="square" anchor="t">
              <a:spAutoFit/>
            </a:bodyPr>
            <a:lstStyle/>
            <a:p>
              <a:pPr algn="ctr"/>
              <a:r>
                <a:rPr lang="en-US" sz="1600" b="1">
                  <a:solidFill>
                    <a:schemeClr val="accent2"/>
                  </a:solidFill>
                </a:rPr>
                <a:t>Coordinate  assessments</a:t>
              </a:r>
            </a:p>
          </p:txBody>
        </p:sp>
        <p:sp>
          <p:nvSpPr>
            <p:cNvPr id="13" name="TextBox 12">
              <a:extLst>
                <a:ext uri="{FF2B5EF4-FFF2-40B4-BE49-F238E27FC236}">
                  <a16:creationId xmlns:a16="http://schemas.microsoft.com/office/drawing/2014/main" id="{CA2FB084-B8DD-4F18-920C-BDE914EA18CF}"/>
                </a:ext>
              </a:extLst>
            </p:cNvPr>
            <p:cNvSpPr txBox="1"/>
            <p:nvPr/>
          </p:nvSpPr>
          <p:spPr>
            <a:xfrm>
              <a:off x="3879626" y="5547589"/>
              <a:ext cx="1643461" cy="584775"/>
            </a:xfrm>
            <a:prstGeom prst="rect">
              <a:avLst/>
            </a:prstGeom>
            <a:noFill/>
          </p:spPr>
          <p:txBody>
            <a:bodyPr wrap="square" anchor="t">
              <a:spAutoFit/>
            </a:bodyPr>
            <a:lstStyle/>
            <a:p>
              <a:pPr algn="ctr"/>
              <a:r>
                <a:rPr lang="en-US" sz="1600" b="1">
                  <a:solidFill>
                    <a:schemeClr val="accent2"/>
                  </a:solidFill>
                </a:rPr>
                <a:t>Family finding efforts </a:t>
              </a:r>
            </a:p>
          </p:txBody>
        </p:sp>
        <p:pic>
          <p:nvPicPr>
            <p:cNvPr id="15" name="Graphic 14" descr="Clipboard outline">
              <a:extLst>
                <a:ext uri="{FF2B5EF4-FFF2-40B4-BE49-F238E27FC236}">
                  <a16:creationId xmlns:a16="http://schemas.microsoft.com/office/drawing/2014/main" id="{E1EDAE7C-292C-499F-88BE-46D919EC74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697381" y="4664861"/>
              <a:ext cx="914400" cy="914400"/>
            </a:xfrm>
            <a:prstGeom prst="rect">
              <a:avLst/>
            </a:prstGeom>
          </p:spPr>
        </p:pic>
        <p:pic>
          <p:nvPicPr>
            <p:cNvPr id="16" name="Graphic 15" descr="Meeting outline">
              <a:extLst>
                <a:ext uri="{FF2B5EF4-FFF2-40B4-BE49-F238E27FC236}">
                  <a16:creationId xmlns:a16="http://schemas.microsoft.com/office/drawing/2014/main" id="{6D0810F1-55A4-4971-8135-E11ADDDACB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226834" y="4623749"/>
              <a:ext cx="914400" cy="914400"/>
            </a:xfrm>
            <a:prstGeom prst="rect">
              <a:avLst/>
            </a:prstGeom>
          </p:spPr>
        </p:pic>
        <p:pic>
          <p:nvPicPr>
            <p:cNvPr id="17" name="Graphic 16" descr="Speaker phone outline">
              <a:extLst>
                <a:ext uri="{FF2B5EF4-FFF2-40B4-BE49-F238E27FC236}">
                  <a16:creationId xmlns:a16="http://schemas.microsoft.com/office/drawing/2014/main" id="{95F08935-2674-4D98-9E57-9D3D66F336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042320" y="4614309"/>
              <a:ext cx="914400" cy="914400"/>
            </a:xfrm>
            <a:prstGeom prst="rect">
              <a:avLst/>
            </a:prstGeom>
          </p:spPr>
        </p:pic>
      </p:grpSp>
      <p:sp>
        <p:nvSpPr>
          <p:cNvPr id="18" name="TextBox 17">
            <a:extLst>
              <a:ext uri="{FF2B5EF4-FFF2-40B4-BE49-F238E27FC236}">
                <a16:creationId xmlns:a16="http://schemas.microsoft.com/office/drawing/2014/main" id="{4BE9B5BF-A84E-4A8F-BE56-47147CB71DAE}"/>
              </a:ext>
            </a:extLst>
          </p:cNvPr>
          <p:cNvSpPr txBox="1"/>
          <p:nvPr/>
        </p:nvSpPr>
        <p:spPr>
          <a:xfrm>
            <a:off x="609600" y="1884374"/>
            <a:ext cx="10639740" cy="400110"/>
          </a:xfrm>
          <a:prstGeom prst="rect">
            <a:avLst/>
          </a:prstGeom>
          <a:noFill/>
        </p:spPr>
        <p:txBody>
          <a:bodyPr wrap="square">
            <a:spAutoFit/>
          </a:bodyPr>
          <a:lstStyle/>
          <a:p>
            <a:pPr algn="ctr"/>
            <a:r>
              <a:rPr lang="en-US" sz="2000" b="1" dirty="0">
                <a:solidFill>
                  <a:schemeClr val="accent2"/>
                </a:solidFill>
                <a:latin typeface="Avenir Next LT Pro" panose="020B0504020202020204" pitchFamily="34" charset="0"/>
              </a:rPr>
              <a:t>If serving dependency youth </a:t>
            </a:r>
            <a:r>
              <a:rPr lang="en-US" sz="2000" dirty="0">
                <a:solidFill>
                  <a:schemeClr val="accent2"/>
                </a:solidFill>
                <a:latin typeface="Avenir Next LT Pro" panose="020B0504020202020204" pitchFamily="34" charset="0"/>
              </a:rPr>
              <a:t>with an active dependency case, may be licensed to serve:</a:t>
            </a:r>
            <a:endParaRPr lang="en-US" sz="2000" dirty="0">
              <a:latin typeface="Avenir Next LT Pro" panose="020B0504020202020204" pitchFamily="34" charset="0"/>
            </a:endParaRPr>
          </a:p>
        </p:txBody>
      </p:sp>
    </p:spTree>
    <p:extLst>
      <p:ext uri="{BB962C8B-B14F-4D97-AF65-F5344CB8AC3E}">
        <p14:creationId xmlns:p14="http://schemas.microsoft.com/office/powerpoint/2010/main" val="20972240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FF8E1919-D288-42E8-8823-F661ACD4DF94}"/>
              </a:ext>
            </a:extLst>
          </p:cNvPr>
          <p:cNvSpPr/>
          <p:nvPr/>
        </p:nvSpPr>
        <p:spPr>
          <a:xfrm>
            <a:off x="2992122" y="1298626"/>
            <a:ext cx="5678905" cy="4116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192BC34-A296-485D-9DD3-50609E16C5E8}"/>
              </a:ext>
            </a:extLst>
          </p:cNvPr>
          <p:cNvSpPr txBox="1"/>
          <p:nvPr/>
        </p:nvSpPr>
        <p:spPr>
          <a:xfrm>
            <a:off x="-29103" y="338017"/>
            <a:ext cx="12221470" cy="919401"/>
          </a:xfrm>
          <a:prstGeom prst="roundRect">
            <a:avLst/>
          </a:prstGeom>
          <a:noFill/>
          <a:ln w="38100">
            <a:noFill/>
          </a:ln>
        </p:spPr>
        <p:txBody>
          <a:bodyPr wrap="square">
            <a:spAutoFit/>
          </a:bodyPr>
          <a:lstStyle/>
          <a:p>
            <a:pPr algn="ctr"/>
            <a:r>
              <a:rPr lang="en-US" sz="48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rPr>
              <a:t>Non DCF License</a:t>
            </a:r>
            <a:endParaRPr lang="en-US" sz="4800"/>
          </a:p>
        </p:txBody>
      </p:sp>
      <p:sp>
        <p:nvSpPr>
          <p:cNvPr id="15" name="Content Placeholder 2">
            <a:extLst>
              <a:ext uri="{FF2B5EF4-FFF2-40B4-BE49-F238E27FC236}">
                <a16:creationId xmlns:a16="http://schemas.microsoft.com/office/drawing/2014/main" id="{DD95338C-BD07-4823-B389-5CBDE9E5924E}"/>
              </a:ext>
            </a:extLst>
          </p:cNvPr>
          <p:cNvSpPr txBox="1">
            <a:spLocks/>
          </p:cNvSpPr>
          <p:nvPr/>
        </p:nvSpPr>
        <p:spPr>
          <a:xfrm>
            <a:off x="3440855" y="4892384"/>
            <a:ext cx="5150054" cy="1665127"/>
          </a:xfrm>
          <a:prstGeom prst="roundRect">
            <a:avLst/>
          </a:prstGeom>
          <a:ln>
            <a:solidFill>
              <a:schemeClr val="tx1"/>
            </a:solidFill>
          </a:ln>
        </p:spPr>
        <p:txBody>
          <a:bodyPr vert="horz" lIns="91440" tIns="45720" rIns="91440" bIns="45720" rtlCol="0" anchor="t">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b="1">
                <a:solidFill>
                  <a:schemeClr val="tx1"/>
                </a:solidFill>
              </a:rPr>
              <a:t>In order to meet the qualifications for a non-DCF license, the following criteria must be met:</a:t>
            </a:r>
          </a:p>
          <a:p>
            <a:pPr lvl="1"/>
            <a:r>
              <a:rPr lang="en-US">
                <a:solidFill>
                  <a:schemeClr val="tx1"/>
                </a:solidFill>
                <a:latin typeface="Avenir Next LT Pro" panose="020B0504020202020204" pitchFamily="34" charset="0"/>
              </a:rPr>
              <a:t>Federal Background screenings </a:t>
            </a:r>
          </a:p>
          <a:p>
            <a:pPr lvl="1"/>
            <a:r>
              <a:rPr lang="en-US">
                <a:solidFill>
                  <a:schemeClr val="tx1"/>
                </a:solidFill>
                <a:latin typeface="Avenir Next LT Pro" panose="020B0504020202020204" pitchFamily="34" charset="0"/>
              </a:rPr>
              <a:t>State license</a:t>
            </a:r>
          </a:p>
        </p:txBody>
      </p:sp>
      <p:grpSp>
        <p:nvGrpSpPr>
          <p:cNvPr id="17" name="Group 16">
            <a:extLst>
              <a:ext uri="{FF2B5EF4-FFF2-40B4-BE49-F238E27FC236}">
                <a16:creationId xmlns:a16="http://schemas.microsoft.com/office/drawing/2014/main" id="{41A5BA23-AC80-4CA6-B6E7-7BECCC5BBE11}"/>
              </a:ext>
            </a:extLst>
          </p:cNvPr>
          <p:cNvGrpSpPr/>
          <p:nvPr/>
        </p:nvGrpSpPr>
        <p:grpSpPr>
          <a:xfrm>
            <a:off x="1098867" y="1608975"/>
            <a:ext cx="9834029" cy="3105856"/>
            <a:chOff x="1306810" y="1720190"/>
            <a:chExt cx="7985280" cy="2576131"/>
          </a:xfrm>
        </p:grpSpPr>
        <p:sp>
          <p:nvSpPr>
            <p:cNvPr id="18" name="Rectangle: Rounded Corners 17">
              <a:extLst>
                <a:ext uri="{FF2B5EF4-FFF2-40B4-BE49-F238E27FC236}">
                  <a16:creationId xmlns:a16="http://schemas.microsoft.com/office/drawing/2014/main" id="{15451204-7DCA-4E7C-ABD0-028B74782C39}"/>
                </a:ext>
              </a:extLst>
            </p:cNvPr>
            <p:cNvSpPr/>
            <p:nvPr/>
          </p:nvSpPr>
          <p:spPr>
            <a:xfrm>
              <a:off x="1306810" y="1945244"/>
              <a:ext cx="3660115" cy="1788209"/>
            </a:xfrm>
            <a:prstGeom prst="roundRect">
              <a:avLst/>
            </a:prstGeom>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305532" tIns="305547" rIns="305532" bIns="305546" numCol="1" spcCol="1270" anchor="ctr" anchorCtr="0">
              <a:normAutofit/>
            </a:bodyPr>
            <a:lstStyle/>
            <a:p>
              <a:pPr marL="0" lvl="0" indent="0" algn="ctr" defTabSz="533400">
                <a:lnSpc>
                  <a:spcPct val="90000"/>
                </a:lnSpc>
                <a:spcBef>
                  <a:spcPct val="0"/>
                </a:spcBef>
                <a:spcAft>
                  <a:spcPct val="35000"/>
                </a:spcAft>
                <a:buNone/>
              </a:pPr>
              <a:r>
                <a:rPr lang="en-US" sz="4000" b="1" kern="1200">
                  <a:effectLst>
                    <a:outerShdw blurRad="38100" dist="38100" dir="2700000" algn="tl">
                      <a:srgbClr val="000000">
                        <a:alpha val="43137"/>
                      </a:srgbClr>
                    </a:outerShdw>
                  </a:effectLst>
                </a:rPr>
                <a:t>CBC </a:t>
              </a:r>
              <a:r>
                <a:rPr lang="en-US" sz="3600" b="1" kern="1200">
                  <a:effectLst>
                    <a:outerShdw blurRad="38100" dist="38100" dir="2700000" algn="tl">
                      <a:srgbClr val="000000">
                        <a:alpha val="43137"/>
                      </a:srgbClr>
                    </a:outerShdw>
                  </a:effectLst>
                </a:rPr>
                <a:t>Responsibilities</a:t>
              </a:r>
              <a:endParaRPr lang="en-US" sz="4000" b="1" kern="1200">
                <a:effectLst>
                  <a:outerShdw blurRad="38100" dist="38100" dir="2700000" algn="tl">
                    <a:srgbClr val="000000">
                      <a:alpha val="43137"/>
                    </a:srgbClr>
                  </a:outerShdw>
                </a:effectLst>
              </a:endParaRPr>
            </a:p>
          </p:txBody>
        </p:sp>
        <p:sp>
          <p:nvSpPr>
            <p:cNvPr id="19" name="Oval 18">
              <a:extLst>
                <a:ext uri="{FF2B5EF4-FFF2-40B4-BE49-F238E27FC236}">
                  <a16:creationId xmlns:a16="http://schemas.microsoft.com/office/drawing/2014/main" id="{50068276-95AF-4332-B2FF-149057B7FE55}"/>
                </a:ext>
              </a:extLst>
            </p:cNvPr>
            <p:cNvSpPr>
              <a:spLocks noChangeAspect="1"/>
            </p:cNvSpPr>
            <p:nvPr/>
          </p:nvSpPr>
          <p:spPr>
            <a:xfrm>
              <a:off x="5352840" y="1796126"/>
              <a:ext cx="680080" cy="638658"/>
            </a:xfrm>
            <a:prstGeom prst="ellipse">
              <a:avLst/>
            </a:prstGeom>
            <a:ln w="28575">
              <a:solidFill>
                <a:schemeClr val="tx1"/>
              </a:solidFill>
            </a:ln>
          </p:spPr>
          <p:style>
            <a:lnRef idx="1">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21" name="Oval 20">
              <a:extLst>
                <a:ext uri="{FF2B5EF4-FFF2-40B4-BE49-F238E27FC236}">
                  <a16:creationId xmlns:a16="http://schemas.microsoft.com/office/drawing/2014/main" id="{01020340-5C43-4CAA-B6A2-961E39D3AA5D}"/>
                </a:ext>
              </a:extLst>
            </p:cNvPr>
            <p:cNvSpPr>
              <a:spLocks noChangeAspect="1"/>
            </p:cNvSpPr>
            <p:nvPr/>
          </p:nvSpPr>
          <p:spPr>
            <a:xfrm>
              <a:off x="5354344" y="2634372"/>
              <a:ext cx="680080" cy="638658"/>
            </a:xfrm>
            <a:prstGeom prst="ellipse">
              <a:avLst/>
            </a:prstGeom>
            <a:ln w="28575">
              <a:solidFill>
                <a:schemeClr val="tx1"/>
              </a:solidFill>
            </a:ln>
          </p:spPr>
          <p:style>
            <a:lnRef idx="1">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22" name="Freeform: Shape 21">
              <a:extLst>
                <a:ext uri="{FF2B5EF4-FFF2-40B4-BE49-F238E27FC236}">
                  <a16:creationId xmlns:a16="http://schemas.microsoft.com/office/drawing/2014/main" id="{46D6F835-3D5E-44EA-BA40-B4AC2E026B1E}"/>
                </a:ext>
              </a:extLst>
            </p:cNvPr>
            <p:cNvSpPr/>
            <p:nvPr/>
          </p:nvSpPr>
          <p:spPr>
            <a:xfrm>
              <a:off x="6201537" y="2550984"/>
              <a:ext cx="2312581" cy="903311"/>
            </a:xfrm>
            <a:custGeom>
              <a:avLst/>
              <a:gdLst>
                <a:gd name="connsiteX0" fmla="*/ 0 w 1248941"/>
                <a:gd name="connsiteY0" fmla="*/ 0 h 903311"/>
                <a:gd name="connsiteX1" fmla="*/ 1248941 w 1248941"/>
                <a:gd name="connsiteY1" fmla="*/ 0 h 903311"/>
                <a:gd name="connsiteX2" fmla="*/ 1248941 w 1248941"/>
                <a:gd name="connsiteY2" fmla="*/ 903311 h 903311"/>
                <a:gd name="connsiteX3" fmla="*/ 0 w 1248941"/>
                <a:gd name="connsiteY3" fmla="*/ 903311 h 903311"/>
                <a:gd name="connsiteX4" fmla="*/ 0 w 1248941"/>
                <a:gd name="connsiteY4" fmla="*/ 0 h 903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941" h="903311">
                  <a:moveTo>
                    <a:pt x="0" y="0"/>
                  </a:moveTo>
                  <a:lnTo>
                    <a:pt x="1248941" y="0"/>
                  </a:lnTo>
                  <a:lnTo>
                    <a:pt x="1248941" y="903311"/>
                  </a:lnTo>
                  <a:lnTo>
                    <a:pt x="0" y="90331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rmAutofit/>
            </a:bodyPr>
            <a:lstStyle/>
            <a:p>
              <a:pPr marL="0" lvl="0" indent="0" algn="l" defTabSz="400050">
                <a:lnSpc>
                  <a:spcPct val="90000"/>
                </a:lnSpc>
                <a:spcBef>
                  <a:spcPct val="0"/>
                </a:spcBef>
                <a:spcAft>
                  <a:spcPct val="10000"/>
                </a:spcAft>
                <a:buNone/>
              </a:pPr>
              <a:r>
                <a:rPr lang="en-US" sz="2000" kern="1200">
                  <a:latin typeface="Avenir Next LT Pro" panose="020B0504020202020204" pitchFamily="34" charset="0"/>
                </a:rPr>
                <a:t>Upload copy of license. </a:t>
              </a:r>
            </a:p>
          </p:txBody>
        </p:sp>
        <p:sp>
          <p:nvSpPr>
            <p:cNvPr id="23" name="Oval 22">
              <a:extLst>
                <a:ext uri="{FF2B5EF4-FFF2-40B4-BE49-F238E27FC236}">
                  <a16:creationId xmlns:a16="http://schemas.microsoft.com/office/drawing/2014/main" id="{9F518151-14BD-4C53-A558-F348679ECD42}"/>
                </a:ext>
              </a:extLst>
            </p:cNvPr>
            <p:cNvSpPr>
              <a:spLocks noChangeAspect="1"/>
            </p:cNvSpPr>
            <p:nvPr/>
          </p:nvSpPr>
          <p:spPr>
            <a:xfrm>
              <a:off x="5352840" y="3503989"/>
              <a:ext cx="680080" cy="638658"/>
            </a:xfrm>
            <a:prstGeom prst="ellipse">
              <a:avLst/>
            </a:prstGeom>
            <a:ln w="28575">
              <a:solidFill>
                <a:schemeClr val="tx1"/>
              </a:solidFill>
            </a:ln>
          </p:spPr>
          <p:style>
            <a:lnRef idx="1">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24" name="Freeform: Shape 23">
              <a:extLst>
                <a:ext uri="{FF2B5EF4-FFF2-40B4-BE49-F238E27FC236}">
                  <a16:creationId xmlns:a16="http://schemas.microsoft.com/office/drawing/2014/main" id="{2EF91F41-ED9E-4B6A-BB7D-9733A6DA0EC2}"/>
                </a:ext>
              </a:extLst>
            </p:cNvPr>
            <p:cNvSpPr/>
            <p:nvPr/>
          </p:nvSpPr>
          <p:spPr>
            <a:xfrm>
              <a:off x="6207147" y="3393010"/>
              <a:ext cx="3084943" cy="903311"/>
            </a:xfrm>
            <a:custGeom>
              <a:avLst/>
              <a:gdLst>
                <a:gd name="connsiteX0" fmla="*/ 0 w 1248941"/>
                <a:gd name="connsiteY0" fmla="*/ 0 h 903311"/>
                <a:gd name="connsiteX1" fmla="*/ 1248941 w 1248941"/>
                <a:gd name="connsiteY1" fmla="*/ 0 h 903311"/>
                <a:gd name="connsiteX2" fmla="*/ 1248941 w 1248941"/>
                <a:gd name="connsiteY2" fmla="*/ 903311 h 903311"/>
                <a:gd name="connsiteX3" fmla="*/ 0 w 1248941"/>
                <a:gd name="connsiteY3" fmla="*/ 903311 h 903311"/>
                <a:gd name="connsiteX4" fmla="*/ 0 w 1248941"/>
                <a:gd name="connsiteY4" fmla="*/ 0 h 903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941" h="903311">
                  <a:moveTo>
                    <a:pt x="0" y="0"/>
                  </a:moveTo>
                  <a:lnTo>
                    <a:pt x="1248941" y="0"/>
                  </a:lnTo>
                  <a:lnTo>
                    <a:pt x="1248941" y="903311"/>
                  </a:lnTo>
                  <a:lnTo>
                    <a:pt x="0" y="90331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rmAutofit/>
            </a:bodyPr>
            <a:lstStyle/>
            <a:p>
              <a:pPr marL="0" lvl="0" indent="0" algn="l" defTabSz="400050">
                <a:lnSpc>
                  <a:spcPct val="90000"/>
                </a:lnSpc>
                <a:spcBef>
                  <a:spcPct val="0"/>
                </a:spcBef>
                <a:spcAft>
                  <a:spcPct val="10000"/>
                </a:spcAft>
                <a:buNone/>
              </a:pPr>
              <a:r>
                <a:rPr lang="en-US" sz="2000" kern="1200">
                  <a:latin typeface="Avenir Next LT Pro" panose="020B0504020202020204" pitchFamily="34" charset="0"/>
                </a:rPr>
                <a:t>Submit requests to your regional licensing team. </a:t>
              </a:r>
            </a:p>
          </p:txBody>
        </p:sp>
        <p:sp>
          <p:nvSpPr>
            <p:cNvPr id="20" name="Freeform: Shape 19">
              <a:extLst>
                <a:ext uri="{FF2B5EF4-FFF2-40B4-BE49-F238E27FC236}">
                  <a16:creationId xmlns:a16="http://schemas.microsoft.com/office/drawing/2014/main" id="{8CC98D5C-D5F9-42B9-BE26-302AD3077935}"/>
                </a:ext>
              </a:extLst>
            </p:cNvPr>
            <p:cNvSpPr/>
            <p:nvPr/>
          </p:nvSpPr>
          <p:spPr>
            <a:xfrm>
              <a:off x="6188708" y="1720190"/>
              <a:ext cx="3039686" cy="903311"/>
            </a:xfrm>
            <a:custGeom>
              <a:avLst/>
              <a:gdLst>
                <a:gd name="connsiteX0" fmla="*/ 0 w 1324877"/>
                <a:gd name="connsiteY0" fmla="*/ 0 h 903311"/>
                <a:gd name="connsiteX1" fmla="*/ 1324877 w 1324877"/>
                <a:gd name="connsiteY1" fmla="*/ 0 h 903311"/>
                <a:gd name="connsiteX2" fmla="*/ 1324877 w 1324877"/>
                <a:gd name="connsiteY2" fmla="*/ 903311 h 903311"/>
                <a:gd name="connsiteX3" fmla="*/ 0 w 1324877"/>
                <a:gd name="connsiteY3" fmla="*/ 903311 h 903311"/>
                <a:gd name="connsiteX4" fmla="*/ 0 w 1324877"/>
                <a:gd name="connsiteY4" fmla="*/ 0 h 903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877" h="903311">
                  <a:moveTo>
                    <a:pt x="0" y="0"/>
                  </a:moveTo>
                  <a:lnTo>
                    <a:pt x="1324877" y="0"/>
                  </a:lnTo>
                  <a:lnTo>
                    <a:pt x="1324877" y="903311"/>
                  </a:lnTo>
                  <a:lnTo>
                    <a:pt x="0" y="90331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rmAutofit lnSpcReduction="10000"/>
            </a:bodyPr>
            <a:lstStyle/>
            <a:p>
              <a:pPr marL="0" lvl="0" indent="0" algn="l" defTabSz="400050">
                <a:lnSpc>
                  <a:spcPct val="90000"/>
                </a:lnSpc>
                <a:spcBef>
                  <a:spcPct val="0"/>
                </a:spcBef>
                <a:spcAft>
                  <a:spcPct val="10000"/>
                </a:spcAft>
                <a:buNone/>
              </a:pPr>
              <a:r>
                <a:rPr lang="en-US" sz="2000" kern="1200">
                  <a:latin typeface="Avenir Next LT Pro" panose="020B0504020202020204" pitchFamily="34" charset="0"/>
                </a:rPr>
                <a:t>Create provider in FSFN using first/last name for foster parent, name on license for group home/residential facility</a:t>
              </a:r>
              <a:r>
                <a:rPr lang="en-US" sz="1600" kern="1200">
                  <a:latin typeface="Avenir Next LT Pro" panose="020B0504020202020204" pitchFamily="34" charset="0"/>
                </a:rPr>
                <a:t>.</a:t>
              </a:r>
            </a:p>
          </p:txBody>
        </p:sp>
      </p:grpSp>
      <p:pic>
        <p:nvPicPr>
          <p:cNvPr id="9" name="Graphic 8" descr="Cmd Terminal outline">
            <a:extLst>
              <a:ext uri="{FF2B5EF4-FFF2-40B4-BE49-F238E27FC236}">
                <a16:creationId xmlns:a16="http://schemas.microsoft.com/office/drawing/2014/main" id="{9AB25BA0-F8F8-42CD-9D91-F3B322701A3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216477" y="1759858"/>
            <a:ext cx="630936" cy="630936"/>
          </a:xfrm>
          <a:prstGeom prst="rect">
            <a:avLst/>
          </a:prstGeom>
        </p:spPr>
      </p:pic>
      <p:pic>
        <p:nvPicPr>
          <p:cNvPr id="29" name="Graphic 28" descr="Upload outline">
            <a:extLst>
              <a:ext uri="{FF2B5EF4-FFF2-40B4-BE49-F238E27FC236}">
                <a16:creationId xmlns:a16="http://schemas.microsoft.com/office/drawing/2014/main" id="{9172D307-06ED-4A7A-B01C-8526CD251AB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224988" y="2760301"/>
            <a:ext cx="629665" cy="629665"/>
          </a:xfrm>
          <a:prstGeom prst="rect">
            <a:avLst/>
          </a:prstGeom>
        </p:spPr>
      </p:pic>
      <p:pic>
        <p:nvPicPr>
          <p:cNvPr id="31" name="Graphic 30" descr="Cloud Computing outline">
            <a:extLst>
              <a:ext uri="{FF2B5EF4-FFF2-40B4-BE49-F238E27FC236}">
                <a16:creationId xmlns:a16="http://schemas.microsoft.com/office/drawing/2014/main" id="{B19FB959-D846-4B8F-BC21-3E6091F9DCB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231090" y="3833474"/>
            <a:ext cx="630936" cy="630936"/>
          </a:xfrm>
          <a:prstGeom prst="rect">
            <a:avLst/>
          </a:prstGeom>
        </p:spPr>
      </p:pic>
    </p:spTree>
    <p:extLst>
      <p:ext uri="{BB962C8B-B14F-4D97-AF65-F5344CB8AC3E}">
        <p14:creationId xmlns:p14="http://schemas.microsoft.com/office/powerpoint/2010/main" val="14213612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FF8E1919-D288-42E8-8823-F661ACD4DF94}"/>
              </a:ext>
            </a:extLst>
          </p:cNvPr>
          <p:cNvSpPr/>
          <p:nvPr/>
        </p:nvSpPr>
        <p:spPr>
          <a:xfrm>
            <a:off x="3360647" y="1199645"/>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EBA77799-7594-41F8-90DF-9D7678869792}"/>
              </a:ext>
            </a:extLst>
          </p:cNvPr>
          <p:cNvSpPr txBox="1"/>
          <p:nvPr/>
        </p:nvSpPr>
        <p:spPr>
          <a:xfrm>
            <a:off x="-14735" y="280244"/>
            <a:ext cx="12221470" cy="919401"/>
          </a:xfrm>
          <a:prstGeom prst="roundRect">
            <a:avLst/>
          </a:prstGeom>
          <a:noFill/>
          <a:ln w="38100">
            <a:noFill/>
          </a:ln>
        </p:spPr>
        <p:txBody>
          <a:bodyPr wrap="square">
            <a:spAutoFit/>
          </a:bodyPr>
          <a:lstStyle/>
          <a:p>
            <a:pPr algn="ctr"/>
            <a:r>
              <a:rPr lang="en-US" sz="4800" b="1" spc="-188">
                <a:ln>
                  <a:solidFill>
                    <a:schemeClr val="tx1"/>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rPr>
              <a:t>CCA Need Coordination</a:t>
            </a:r>
            <a:endParaRPr lang="en-US" sz="4800">
              <a:ln>
                <a:solidFill>
                  <a:schemeClr val="tx1"/>
                </a:solidFill>
              </a:ln>
            </a:endParaRPr>
          </a:p>
        </p:txBody>
      </p:sp>
      <p:sp>
        <p:nvSpPr>
          <p:cNvPr id="15" name="Content Placeholder 11">
            <a:extLst>
              <a:ext uri="{FF2B5EF4-FFF2-40B4-BE49-F238E27FC236}">
                <a16:creationId xmlns:a16="http://schemas.microsoft.com/office/drawing/2014/main" id="{73B8687A-3CE9-4728-9229-71F50ABBF100}"/>
              </a:ext>
            </a:extLst>
          </p:cNvPr>
          <p:cNvSpPr>
            <a:spLocks noGrp="1"/>
          </p:cNvSpPr>
          <p:nvPr>
            <p:ph idx="1"/>
          </p:nvPr>
        </p:nvSpPr>
        <p:spPr>
          <a:xfrm>
            <a:off x="878056" y="1692219"/>
            <a:ext cx="10644085" cy="4544995"/>
          </a:xfrm>
          <a:solidFill>
            <a:schemeClr val="accent1">
              <a:lumMod val="20000"/>
              <a:lumOff val="80000"/>
            </a:schemeClr>
          </a:solidFill>
          <a:ln w="28575">
            <a:noFill/>
          </a:ln>
        </p:spPr>
        <p:txBody>
          <a:bodyPr>
            <a:normAutofit lnSpcReduction="10000"/>
          </a:bodyPr>
          <a:lstStyle/>
          <a:p>
            <a:r>
              <a:rPr lang="en-US" sz="2400"/>
              <a:t>Letters of Need are no longer required.</a:t>
            </a:r>
          </a:p>
          <a:p>
            <a:r>
              <a:rPr lang="en-US" sz="2400"/>
              <a:t>Regions will analyze FSFN data to determine whether a CCA is needed in the local area.</a:t>
            </a:r>
          </a:p>
          <a:p>
            <a:pPr lvl="1"/>
            <a:r>
              <a:rPr lang="en-US" sz="2200"/>
              <a:t>If a need is determined, the Region will contact the local CBC to confirm.</a:t>
            </a:r>
          </a:p>
          <a:p>
            <a:pPr lvl="1"/>
            <a:r>
              <a:rPr lang="en-US" sz="2200"/>
              <a:t>If the local CBC is not interested but the statewide data supports the need for a specific setting type, the Region will contact a CBC that would benefit from having a group home.</a:t>
            </a:r>
          </a:p>
          <a:p>
            <a:r>
              <a:rPr lang="en-US" sz="2400"/>
              <a:t>A CCA will have only one contract, regardless of the number of CBCs with a need for the CCA.</a:t>
            </a:r>
          </a:p>
          <a:p>
            <a:r>
              <a:rPr lang="en-US" sz="2400"/>
              <a:t>CCAs under contract are required to include the CBC on their liability insurance.</a:t>
            </a:r>
          </a:p>
          <a:p>
            <a:endParaRPr lang="en-US"/>
          </a:p>
        </p:txBody>
      </p:sp>
      <p:sp>
        <p:nvSpPr>
          <p:cNvPr id="2" name="Right Triangle 1">
            <a:extLst>
              <a:ext uri="{FF2B5EF4-FFF2-40B4-BE49-F238E27FC236}">
                <a16:creationId xmlns:a16="http://schemas.microsoft.com/office/drawing/2014/main" id="{FDFB96F5-456E-452C-BBCE-B81620F73C6F}"/>
              </a:ext>
            </a:extLst>
          </p:cNvPr>
          <p:cNvSpPr/>
          <p:nvPr/>
        </p:nvSpPr>
        <p:spPr>
          <a:xfrm flipV="1">
            <a:off x="-14735" y="-1"/>
            <a:ext cx="1514351" cy="2670048"/>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613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0E48D2F4-4249-41D6-8C86-7E12F134EBBB}"/>
              </a:ext>
            </a:extLst>
          </p:cNvPr>
          <p:cNvSpPr/>
          <p:nvPr/>
        </p:nvSpPr>
        <p:spPr>
          <a:xfrm rot="16200000" flipH="1" flipV="1">
            <a:off x="-2773279" y="2773281"/>
            <a:ext cx="6858000" cy="1311442"/>
          </a:xfrm>
          <a:prstGeom prst="rtTriangle">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
        <p:nvSpPr>
          <p:cNvPr id="11" name="Right Triangle 10">
            <a:extLst>
              <a:ext uri="{FF2B5EF4-FFF2-40B4-BE49-F238E27FC236}">
                <a16:creationId xmlns:a16="http://schemas.microsoft.com/office/drawing/2014/main" id="{C47F797A-9BF0-4642-B4E7-7E07AB51056E}"/>
              </a:ext>
            </a:extLst>
          </p:cNvPr>
          <p:cNvSpPr/>
          <p:nvPr/>
        </p:nvSpPr>
        <p:spPr>
          <a:xfrm rot="5400000" flipH="1" flipV="1">
            <a:off x="8354559" y="3020559"/>
            <a:ext cx="6858000" cy="816882"/>
          </a:xfrm>
          <a:prstGeom prst="rtTriangle">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
        <p:nvSpPr>
          <p:cNvPr id="9" name="Rectangle 8">
            <a:extLst>
              <a:ext uri="{FF2B5EF4-FFF2-40B4-BE49-F238E27FC236}">
                <a16:creationId xmlns:a16="http://schemas.microsoft.com/office/drawing/2014/main" id="{D43C6867-4A40-4610-A0F4-D22618234C5C}"/>
              </a:ext>
            </a:extLst>
          </p:cNvPr>
          <p:cNvSpPr/>
          <p:nvPr/>
        </p:nvSpPr>
        <p:spPr>
          <a:xfrm>
            <a:off x="1483932" y="2070330"/>
            <a:ext cx="184731" cy="338554"/>
          </a:xfrm>
          <a:prstGeom prst="rect">
            <a:avLst/>
          </a:prstGeom>
        </p:spPr>
        <p:txBody>
          <a:bodyPr wrap="none">
            <a:spAutoFit/>
          </a:bodyPr>
          <a:lstStyle/>
          <a:p>
            <a:pPr lvl="0"/>
            <a:endParaRPr lang="en-IN" sz="1600" b="1">
              <a:solidFill>
                <a:schemeClr val="accent1">
                  <a:lumMod val="75000"/>
                </a:schemeClr>
              </a:solidFill>
              <a:latin typeface="+mj-lt"/>
              <a:cs typeface="Segoe UI" panose="020B0502040204020203" pitchFamily="34" charset="0"/>
            </a:endParaRPr>
          </a:p>
        </p:txBody>
      </p:sp>
      <p:graphicFrame>
        <p:nvGraphicFramePr>
          <p:cNvPr id="5" name="Diagram 4">
            <a:extLst>
              <a:ext uri="{FF2B5EF4-FFF2-40B4-BE49-F238E27FC236}">
                <a16:creationId xmlns:a16="http://schemas.microsoft.com/office/drawing/2014/main" id="{04E2914B-DCAC-43B5-8CB2-BA03BA9114B9}"/>
              </a:ext>
            </a:extLst>
          </p:cNvPr>
          <p:cNvGraphicFramePr/>
          <p:nvPr>
            <p:extLst>
              <p:ext uri="{D42A27DB-BD31-4B8C-83A1-F6EECF244321}">
                <p14:modId xmlns:p14="http://schemas.microsoft.com/office/powerpoint/2010/main" val="933689949"/>
              </p:ext>
            </p:extLst>
          </p:nvPr>
        </p:nvGraphicFramePr>
        <p:xfrm>
          <a:off x="3364868" y="1945166"/>
          <a:ext cx="5462264" cy="36414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9" name="TextBox 38">
            <a:extLst>
              <a:ext uri="{FF2B5EF4-FFF2-40B4-BE49-F238E27FC236}">
                <a16:creationId xmlns:a16="http://schemas.microsoft.com/office/drawing/2014/main" id="{3C2A2464-0472-45CA-89F9-002757073A66}"/>
              </a:ext>
            </a:extLst>
          </p:cNvPr>
          <p:cNvSpPr txBox="1"/>
          <p:nvPr/>
        </p:nvSpPr>
        <p:spPr>
          <a:xfrm>
            <a:off x="-1" y="224029"/>
            <a:ext cx="12192001" cy="919401"/>
          </a:xfrm>
          <a:prstGeom prst="roundRect">
            <a:avLst/>
          </a:prstGeom>
          <a:noFill/>
          <a:ln w="38100">
            <a:noFill/>
          </a:ln>
        </p:spPr>
        <p:txBody>
          <a:bodyPr wrap="square">
            <a:spAutoFit/>
          </a:bodyPr>
          <a:lstStyle/>
          <a:p>
            <a:pPr algn="ctr"/>
            <a:r>
              <a:rPr lang="en-US" sz="4800" b="1" spc="-188">
                <a:ln>
                  <a:solidFill>
                    <a:schemeClr val="tx1"/>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rPr>
              <a:t>Child Records Group Care</a:t>
            </a:r>
            <a:endParaRPr lang="en-US" sz="4800">
              <a:ln>
                <a:solidFill>
                  <a:schemeClr val="tx1"/>
                </a:solidFill>
              </a:ln>
            </a:endParaRPr>
          </a:p>
        </p:txBody>
      </p:sp>
      <p:sp>
        <p:nvSpPr>
          <p:cNvPr id="20" name="TextBox 19">
            <a:extLst>
              <a:ext uri="{FF2B5EF4-FFF2-40B4-BE49-F238E27FC236}">
                <a16:creationId xmlns:a16="http://schemas.microsoft.com/office/drawing/2014/main" id="{EB59B584-B839-4FBB-8F1E-CEF9F2E87F06}"/>
              </a:ext>
            </a:extLst>
          </p:cNvPr>
          <p:cNvSpPr txBox="1"/>
          <p:nvPr/>
        </p:nvSpPr>
        <p:spPr>
          <a:xfrm>
            <a:off x="4632581" y="1298835"/>
            <a:ext cx="2726408" cy="646331"/>
          </a:xfrm>
          <a:prstGeom prst="rect">
            <a:avLst/>
          </a:prstGeom>
          <a:noFill/>
        </p:spPr>
        <p:txBody>
          <a:bodyPr wrap="square">
            <a:spAutoFit/>
          </a:bodyPr>
          <a:lstStyle/>
          <a:p>
            <a:pPr algn="ctr" fontAlgn="base" hangingPunct="0">
              <a:spcAft>
                <a:spcPts val="600"/>
              </a:spcAft>
            </a:pPr>
            <a:r>
              <a:rPr lang="en-US" sz="3600" b="1">
                <a:latin typeface="+mj-lt"/>
              </a:rPr>
              <a:t>Child’s File</a:t>
            </a:r>
          </a:p>
        </p:txBody>
      </p:sp>
      <p:pic>
        <p:nvPicPr>
          <p:cNvPr id="10" name="Picture 9" descr="A picture containing text, envelope, vector graphics, businesscard&#10;&#10;Description automatically generated">
            <a:extLst>
              <a:ext uri="{FF2B5EF4-FFF2-40B4-BE49-F238E27FC236}">
                <a16:creationId xmlns:a16="http://schemas.microsoft.com/office/drawing/2014/main" id="{5E12548F-AD36-44F7-A56A-72D7C6BAF9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0466" y="4041000"/>
            <a:ext cx="2980879" cy="2899083"/>
          </a:xfrm>
          <a:prstGeom prst="rect">
            <a:avLst/>
          </a:prstGeom>
        </p:spPr>
      </p:pic>
      <p:sp>
        <p:nvSpPr>
          <p:cNvPr id="3" name="Content Placeholder 2">
            <a:extLst>
              <a:ext uri="{FF2B5EF4-FFF2-40B4-BE49-F238E27FC236}">
                <a16:creationId xmlns:a16="http://schemas.microsoft.com/office/drawing/2014/main" id="{4D2E27B4-94F6-4612-A1C9-1BFC445DEA76}"/>
              </a:ext>
            </a:extLst>
          </p:cNvPr>
          <p:cNvSpPr>
            <a:spLocks noGrp="1"/>
          </p:cNvSpPr>
          <p:nvPr>
            <p:ph idx="4294967295"/>
          </p:nvPr>
        </p:nvSpPr>
        <p:spPr>
          <a:xfrm rot="21314323">
            <a:off x="640537" y="4540423"/>
            <a:ext cx="2251748" cy="1900237"/>
          </a:xfrm>
        </p:spPr>
        <p:txBody>
          <a:bodyPr vert="horz" lIns="91440" tIns="45720" rIns="91440" bIns="45720" rtlCol="0" anchor="ctr">
            <a:normAutofit fontScale="77500" lnSpcReduction="20000"/>
          </a:bodyPr>
          <a:lstStyle/>
          <a:p>
            <a:pPr marL="0" indent="0">
              <a:buNone/>
            </a:pPr>
            <a:endParaRPr lang="en-US"/>
          </a:p>
          <a:p>
            <a:pPr marL="0" indent="0" algn="ctr">
              <a:buNone/>
            </a:pPr>
            <a:r>
              <a:rPr lang="en-US" sz="2200" b="1">
                <a:solidFill>
                  <a:schemeClr val="tx1"/>
                </a:solidFill>
              </a:rPr>
              <a:t>Overcapacity</a:t>
            </a:r>
          </a:p>
          <a:p>
            <a:pPr marL="0" indent="0" algn="ctr">
              <a:buNone/>
            </a:pPr>
            <a:r>
              <a:rPr lang="en-US" sz="2200">
                <a:latin typeface="Avenir Next LT Pro" panose="020B0504020202020204" pitchFamily="34" charset="0"/>
              </a:rPr>
              <a:t>No overcapacity process for group homes. </a:t>
            </a:r>
          </a:p>
          <a:p>
            <a:pPr marL="0" indent="0" algn="ctr">
              <a:buNone/>
            </a:pPr>
            <a:r>
              <a:rPr lang="en-US" sz="2200">
                <a:latin typeface="Avenir Next LT Pro" panose="020B0504020202020204" pitchFamily="34" charset="0"/>
              </a:rPr>
              <a:t>Capacity must be amended!</a:t>
            </a:r>
          </a:p>
          <a:p>
            <a:endParaRPr lang="en-US"/>
          </a:p>
        </p:txBody>
      </p:sp>
      <p:pic>
        <p:nvPicPr>
          <p:cNvPr id="4" name="Graphic 3" descr="Folder Search with solid fill">
            <a:extLst>
              <a:ext uri="{FF2B5EF4-FFF2-40B4-BE49-F238E27FC236}">
                <a16:creationId xmlns:a16="http://schemas.microsoft.com/office/drawing/2014/main" id="{E542C8FB-509D-4694-9A43-C5260603B110}"/>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4062497" y="1298835"/>
            <a:ext cx="646332" cy="646332"/>
          </a:xfrm>
          <a:prstGeom prst="rect">
            <a:avLst/>
          </a:prstGeom>
        </p:spPr>
      </p:pic>
      <p:pic>
        <p:nvPicPr>
          <p:cNvPr id="18" name="Picture 17" descr="A picture containing text, dish, sushi, vector graphics&#10;&#10;Description automatically generated">
            <a:extLst>
              <a:ext uri="{FF2B5EF4-FFF2-40B4-BE49-F238E27FC236}">
                <a16:creationId xmlns:a16="http://schemas.microsoft.com/office/drawing/2014/main" id="{413E48A7-FE71-4481-A2CB-9FA2C1B52504}"/>
              </a:ext>
            </a:extLst>
          </p:cNvPr>
          <p:cNvPicPr>
            <a:picLocks noChangeAspect="1"/>
          </p:cNvPicPr>
          <p:nvPr/>
        </p:nvPicPr>
        <p:blipFill rotWithShape="1">
          <a:blip r:embed="rId12">
            <a:extLst>
              <a:ext uri="{28A0092B-C50C-407E-A947-70E740481C1C}">
                <a14:useLocalDpi xmlns:a14="http://schemas.microsoft.com/office/drawing/2010/main" val="0"/>
              </a:ext>
            </a:extLst>
          </a:blip>
          <a:srcRect l="51696" t="9482" b="60581"/>
          <a:stretch/>
        </p:blipFill>
        <p:spPr>
          <a:xfrm>
            <a:off x="6794365" y="3765884"/>
            <a:ext cx="4989194" cy="3092116"/>
          </a:xfrm>
          <a:prstGeom prst="rect">
            <a:avLst/>
          </a:prstGeom>
        </p:spPr>
      </p:pic>
    </p:spTree>
    <p:custDataLst>
      <p:tags r:id="rId1"/>
    </p:custDataLst>
    <p:extLst>
      <p:ext uri="{BB962C8B-B14F-4D97-AF65-F5344CB8AC3E}">
        <p14:creationId xmlns:p14="http://schemas.microsoft.com/office/powerpoint/2010/main" val="23631531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2A83B46E-4B9D-41E7-AEA4-D49D0E7D87A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8" name="Straight Connector 57">
              <a:extLst>
                <a:ext uri="{FF2B5EF4-FFF2-40B4-BE49-F238E27FC236}">
                  <a16:creationId xmlns:a16="http://schemas.microsoft.com/office/drawing/2014/main" id="{396A8005-E9F4-4EB9-8920-B40570B4AAB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90635935-0E19-45AE-833C-28B82B087FE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60" name="Rectangle 23">
              <a:extLst>
                <a:ext uri="{FF2B5EF4-FFF2-40B4-BE49-F238E27FC236}">
                  <a16:creationId xmlns:a16="http://schemas.microsoft.com/office/drawing/2014/main" id="{3F51BFFB-86E2-4C0F-A3E6-9EB854CA43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25">
              <a:extLst>
                <a:ext uri="{FF2B5EF4-FFF2-40B4-BE49-F238E27FC236}">
                  <a16:creationId xmlns:a16="http://schemas.microsoft.com/office/drawing/2014/main" id="{BC377650-A34B-4F5C-9CF6-357C1AE1AA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61">
              <a:extLst>
                <a:ext uri="{FF2B5EF4-FFF2-40B4-BE49-F238E27FC236}">
                  <a16:creationId xmlns:a16="http://schemas.microsoft.com/office/drawing/2014/main" id="{8EDFD6E0-0A92-4B6A-8B1C-6DD83E6294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7">
              <a:extLst>
                <a:ext uri="{FF2B5EF4-FFF2-40B4-BE49-F238E27FC236}">
                  <a16:creationId xmlns:a16="http://schemas.microsoft.com/office/drawing/2014/main" id="{A1D08E0A-48F2-475F-933A-7D65C5B04F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28">
              <a:extLst>
                <a:ext uri="{FF2B5EF4-FFF2-40B4-BE49-F238E27FC236}">
                  <a16:creationId xmlns:a16="http://schemas.microsoft.com/office/drawing/2014/main" id="{43F7D684-BFDD-4685-8195-32F1ABE315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Rectangle 29">
              <a:extLst>
                <a:ext uri="{FF2B5EF4-FFF2-40B4-BE49-F238E27FC236}">
                  <a16:creationId xmlns:a16="http://schemas.microsoft.com/office/drawing/2014/main" id="{4A0E8712-3D59-4F13-9FD3-F8889E3C544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Isosceles Triangle 65">
              <a:extLst>
                <a:ext uri="{FF2B5EF4-FFF2-40B4-BE49-F238E27FC236}">
                  <a16:creationId xmlns:a16="http://schemas.microsoft.com/office/drawing/2014/main" id="{D99F7967-C64D-482A-A1B6-896D7EC2274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66">
              <a:extLst>
                <a:ext uri="{FF2B5EF4-FFF2-40B4-BE49-F238E27FC236}">
                  <a16:creationId xmlns:a16="http://schemas.microsoft.com/office/drawing/2014/main" id="{7CE53433-52BD-4F44-80A5-B57F4B53A9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69" name="Rectangle 68">
            <a:extLst>
              <a:ext uri="{FF2B5EF4-FFF2-40B4-BE49-F238E27FC236}">
                <a16:creationId xmlns:a16="http://schemas.microsoft.com/office/drawing/2014/main" id="{E80B86A7-A1EC-475B-9166-88902B033A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BFC262-D444-4D4B-8E3C-617D61D48B3A}"/>
              </a:ext>
            </a:extLst>
          </p:cNvPr>
          <p:cNvSpPr>
            <a:spLocks noGrp="1"/>
          </p:cNvSpPr>
          <p:nvPr>
            <p:ph type="title"/>
          </p:nvPr>
        </p:nvSpPr>
        <p:spPr>
          <a:xfrm>
            <a:off x="1965498" y="495136"/>
            <a:ext cx="8596668" cy="1320800"/>
          </a:xfrm>
        </p:spPr>
        <p:txBody>
          <a:bodyPr vert="horz" lIns="91440" tIns="45720" rIns="91440" bIns="45720" rtlCol="0" anchor="t">
            <a:normAutofit/>
          </a:bodyPr>
          <a:lstStyle/>
          <a:p>
            <a:r>
              <a:rPr lang="en-US" sz="4800" b="1" spc="-188">
                <a:ln>
                  <a:solidFill>
                    <a:schemeClr val="tx2"/>
                  </a:solidFill>
                </a:ln>
                <a:effectLst>
                  <a:outerShdw blurRad="38100" dist="38100" dir="2700000" algn="tl">
                    <a:srgbClr val="000000">
                      <a:alpha val="43137"/>
                    </a:srgbClr>
                  </a:outerShdw>
                </a:effectLst>
              </a:rPr>
              <a:t>Service and Treatment Plans  </a:t>
            </a:r>
            <a:endParaRPr lang="en-US" sz="4800"/>
          </a:p>
        </p:txBody>
      </p:sp>
      <p:sp>
        <p:nvSpPr>
          <p:cNvPr id="78" name="Isosceles Triangle 70">
            <a:extLst>
              <a:ext uri="{FF2B5EF4-FFF2-40B4-BE49-F238E27FC236}">
                <a16:creationId xmlns:a16="http://schemas.microsoft.com/office/drawing/2014/main" id="{C2C29CB1-9F74-4879-A6AF-AEA67B6F1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TextBox 36">
            <a:extLst>
              <a:ext uri="{FF2B5EF4-FFF2-40B4-BE49-F238E27FC236}">
                <a16:creationId xmlns:a16="http://schemas.microsoft.com/office/drawing/2014/main" id="{9B739455-84B0-4ABB-ABD9-94448F5461C8}"/>
              </a:ext>
            </a:extLst>
          </p:cNvPr>
          <p:cNvSpPr txBox="1"/>
          <p:nvPr/>
        </p:nvSpPr>
        <p:spPr>
          <a:xfrm>
            <a:off x="1333502" y="2160589"/>
            <a:ext cx="8596668"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fld id="{260E2A6B-A809-4840-BF14-8648BC0BDF87}" type="slidenum">
              <a:rPr lang="en-US" i="0">
                <a:solidFill>
                  <a:schemeClr val="tx1">
                    <a:lumMod val="75000"/>
                    <a:lumOff val="25000"/>
                  </a:schemeClr>
                </a:solidFill>
              </a:rPr>
              <a:pPr>
                <a:spcBef>
                  <a:spcPts val="1000"/>
                </a:spcBef>
                <a:buClr>
                  <a:schemeClr val="accent1"/>
                </a:buClr>
                <a:buSzPct val="80000"/>
                <a:buFont typeface="Wingdings 3" charset="2"/>
                <a:buChar char=""/>
              </a:pPr>
              <a:t>84</a:t>
            </a:fld>
            <a:endParaRPr lang="en-US" i="0">
              <a:solidFill>
                <a:schemeClr val="tx1">
                  <a:lumMod val="75000"/>
                  <a:lumOff val="25000"/>
                </a:schemeClr>
              </a:solidFill>
            </a:endParaRPr>
          </a:p>
        </p:txBody>
      </p:sp>
      <p:sp>
        <p:nvSpPr>
          <p:cNvPr id="73" name="Isosceles Triangle 72">
            <a:extLst>
              <a:ext uri="{FF2B5EF4-FFF2-40B4-BE49-F238E27FC236}">
                <a16:creationId xmlns:a16="http://schemas.microsoft.com/office/drawing/2014/main" id="{7E2C7115-5336-410C-AD71-0F0952A2E5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Rounded Corners 18">
            <a:extLst>
              <a:ext uri="{FF2B5EF4-FFF2-40B4-BE49-F238E27FC236}">
                <a16:creationId xmlns:a16="http://schemas.microsoft.com/office/drawing/2014/main" id="{A7AD6B30-C612-4855-951C-21F7432724E8}"/>
              </a:ext>
            </a:extLst>
          </p:cNvPr>
          <p:cNvSpPr/>
          <p:nvPr/>
        </p:nvSpPr>
        <p:spPr>
          <a:xfrm>
            <a:off x="554867" y="1971772"/>
            <a:ext cx="5234408" cy="4468738"/>
          </a:xfrm>
          <a:prstGeom prst="roundRect">
            <a:avLst>
              <a:gd name="adj" fmla="val 3406"/>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id-ID" sz="13800">
              <a:solidFill>
                <a:schemeClr val="bg1">
                  <a:lumMod val="95000"/>
                  <a:alpha val="65000"/>
                </a:schemeClr>
              </a:solidFill>
              <a:latin typeface="Montserrat Light" panose="00000400000000000000" pitchFamily="50" charset="0"/>
              <a:cs typeface="Segoe UI" panose="020B0502040204020203" pitchFamily="34" charset="0"/>
            </a:endParaRPr>
          </a:p>
        </p:txBody>
      </p:sp>
      <p:sp>
        <p:nvSpPr>
          <p:cNvPr id="45" name="Right Triangle 44">
            <a:extLst>
              <a:ext uri="{FF2B5EF4-FFF2-40B4-BE49-F238E27FC236}">
                <a16:creationId xmlns:a16="http://schemas.microsoft.com/office/drawing/2014/main" id="{415B016A-E4F3-4914-B756-EFF17FEE1F9B}"/>
              </a:ext>
            </a:extLst>
          </p:cNvPr>
          <p:cNvSpPr/>
          <p:nvPr/>
        </p:nvSpPr>
        <p:spPr>
          <a:xfrm rot="5400000" flipH="1" flipV="1">
            <a:off x="5816575" y="511077"/>
            <a:ext cx="4468738" cy="8282112"/>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2" name="Right Triangle 51">
            <a:extLst>
              <a:ext uri="{FF2B5EF4-FFF2-40B4-BE49-F238E27FC236}">
                <a16:creationId xmlns:a16="http://schemas.microsoft.com/office/drawing/2014/main" id="{EB9D0896-E769-42C0-95FB-E9B4DB4C6691}"/>
              </a:ext>
            </a:extLst>
          </p:cNvPr>
          <p:cNvSpPr/>
          <p:nvPr/>
        </p:nvSpPr>
        <p:spPr>
          <a:xfrm flipH="1" flipV="1">
            <a:off x="9468853" y="9242"/>
            <a:ext cx="2746787" cy="2408520"/>
          </a:xfrm>
          <a:prstGeom prst="rtTriangle">
            <a:avLst/>
          </a:prstGeom>
          <a:gradFill>
            <a:gsLst>
              <a:gs pos="0">
                <a:schemeClr val="accent3"/>
              </a:gs>
              <a:gs pos="82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
        <p:nvSpPr>
          <p:cNvPr id="12" name="Rectangle: Rounded Corners 11">
            <a:extLst>
              <a:ext uri="{FF2B5EF4-FFF2-40B4-BE49-F238E27FC236}">
                <a16:creationId xmlns:a16="http://schemas.microsoft.com/office/drawing/2014/main" id="{7B0DD983-17E5-4993-A6A0-C03A392F36C4}"/>
              </a:ext>
            </a:extLst>
          </p:cNvPr>
          <p:cNvSpPr/>
          <p:nvPr/>
        </p:nvSpPr>
        <p:spPr>
          <a:xfrm>
            <a:off x="6117990" y="1880524"/>
            <a:ext cx="5234408" cy="4468738"/>
          </a:xfrm>
          <a:prstGeom prst="roundRect">
            <a:avLst>
              <a:gd name="adj" fmla="val 3406"/>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id-ID" sz="9600">
              <a:solidFill>
                <a:schemeClr val="bg1">
                  <a:lumMod val="95000"/>
                  <a:alpha val="65000"/>
                </a:schemeClr>
              </a:solidFill>
              <a:latin typeface="Montserrat Light" panose="00000400000000000000" pitchFamily="50" charset="0"/>
              <a:cs typeface="Segoe UI" panose="020B0502040204020203" pitchFamily="34" charset="0"/>
            </a:endParaRPr>
          </a:p>
        </p:txBody>
      </p:sp>
      <p:sp>
        <p:nvSpPr>
          <p:cNvPr id="40" name="TextBox 39">
            <a:extLst>
              <a:ext uri="{FF2B5EF4-FFF2-40B4-BE49-F238E27FC236}">
                <a16:creationId xmlns:a16="http://schemas.microsoft.com/office/drawing/2014/main" id="{5C1FCB14-E0FA-4ABD-A4FA-EE6B350AA39C}"/>
              </a:ext>
            </a:extLst>
          </p:cNvPr>
          <p:cNvSpPr txBox="1"/>
          <p:nvPr/>
        </p:nvSpPr>
        <p:spPr>
          <a:xfrm>
            <a:off x="10767010" y="6349263"/>
            <a:ext cx="711670" cy="307777"/>
          </a:xfrm>
          <a:prstGeom prst="rect">
            <a:avLst/>
          </a:prstGeom>
          <a:noFill/>
        </p:spPr>
        <p:txBody>
          <a:bodyPr wrap="none" rtlCol="0">
            <a:spAutoFit/>
          </a:bodyPr>
          <a:lstStyle/>
          <a:p>
            <a:pPr algn="ctr">
              <a:spcAft>
                <a:spcPts val="600"/>
              </a:spcAft>
            </a:pPr>
            <a:r>
              <a:rPr lang="en-US" sz="1400" spc="300">
                <a:solidFill>
                  <a:schemeClr val="tx1">
                    <a:lumMod val="50000"/>
                    <a:lumOff val="50000"/>
                  </a:schemeClr>
                </a:solidFill>
                <a:latin typeface="+mj-lt"/>
                <a:ea typeface="Lato" panose="020F0502020204030203" pitchFamily="34" charset="0"/>
                <a:cs typeface="Segoe UI" panose="020B0502040204020203" pitchFamily="34" charset="0"/>
              </a:rPr>
              <a:t>Page</a:t>
            </a:r>
            <a:endParaRPr lang="id-ID" sz="1400" spc="300">
              <a:solidFill>
                <a:schemeClr val="tx1">
                  <a:lumMod val="50000"/>
                  <a:lumOff val="50000"/>
                </a:schemeClr>
              </a:solidFill>
              <a:latin typeface="+mj-lt"/>
              <a:ea typeface="Lato" panose="020F050202020403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E0ADC882-0E30-4AB6-AD81-941EFEE40078}"/>
              </a:ext>
            </a:extLst>
          </p:cNvPr>
          <p:cNvSpPr txBox="1"/>
          <p:nvPr/>
        </p:nvSpPr>
        <p:spPr>
          <a:xfrm>
            <a:off x="895545" y="2211187"/>
            <a:ext cx="4472679" cy="3309560"/>
          </a:xfrm>
          <a:prstGeom prst="rect">
            <a:avLst/>
          </a:prstGeom>
        </p:spPr>
        <p:txBody>
          <a:bodyPr wrap="square">
            <a:spAutoFit/>
          </a:bodyPr>
          <a:lstStyle>
            <a:defPPr>
              <a:defRPr lang="en-US"/>
            </a:defPPr>
            <a:lvl1pPr lvl="0" algn="ctr">
              <a:defRPr sz="1600">
                <a:solidFill>
                  <a:schemeClr val="tx1">
                    <a:lumMod val="50000"/>
                    <a:lumOff val="50000"/>
                  </a:schemeClr>
                </a:solidFill>
                <a:latin typeface="+mj-lt"/>
                <a:cs typeface="Segoe UI" panose="020B0502040204020203" pitchFamily="34" charset="0"/>
              </a:defRPr>
            </a:lvl1pPr>
          </a:lstStyle>
          <a:p>
            <a:pPr algn="l">
              <a:lnSpc>
                <a:spcPct val="150000"/>
              </a:lnSpc>
              <a:spcAft>
                <a:spcPts val="600"/>
              </a:spcAft>
            </a:pPr>
            <a:r>
              <a:rPr lang="en-US" b="1">
                <a:solidFill>
                  <a:schemeClr val="bg2">
                    <a:lumMod val="25000"/>
                  </a:schemeClr>
                </a:solidFill>
                <a:latin typeface="Avenir Next LT Pro" panose="020B0504020202020204" pitchFamily="34" charset="0"/>
              </a:rPr>
              <a:t>Service Plans</a:t>
            </a:r>
          </a:p>
          <a:p>
            <a:pPr marL="285750" indent="-285750" algn="l">
              <a:lnSpc>
                <a:spcPct val="150000"/>
              </a:lnSpc>
              <a:spcAft>
                <a:spcPts val="600"/>
              </a:spcAft>
              <a:buFont typeface="Courier New" panose="02070309020205020404" pitchFamily="49" charset="0"/>
              <a:buChar char="o"/>
            </a:pPr>
            <a:r>
              <a:rPr lang="en-US">
                <a:solidFill>
                  <a:schemeClr val="bg2">
                    <a:lumMod val="25000"/>
                  </a:schemeClr>
                </a:solidFill>
                <a:latin typeface="Avenir Next LT Pro" panose="020B0504020202020204" pitchFamily="34" charset="0"/>
              </a:rPr>
              <a:t>Initiated within 14 days of admission and completed by day 30</a:t>
            </a:r>
          </a:p>
          <a:p>
            <a:pPr marL="285750" indent="-285750" algn="l">
              <a:lnSpc>
                <a:spcPct val="150000"/>
              </a:lnSpc>
              <a:spcAft>
                <a:spcPts val="600"/>
              </a:spcAft>
              <a:buFont typeface="Courier New" panose="02070309020205020404" pitchFamily="49" charset="0"/>
              <a:buChar char="o"/>
            </a:pPr>
            <a:r>
              <a:rPr lang="en-US">
                <a:solidFill>
                  <a:schemeClr val="bg2">
                    <a:lumMod val="25000"/>
                  </a:schemeClr>
                </a:solidFill>
                <a:latin typeface="Avenir Next LT Pro" panose="020B0504020202020204" pitchFamily="34" charset="0"/>
              </a:rPr>
              <a:t>Developed with a collaboration team approach</a:t>
            </a:r>
          </a:p>
          <a:p>
            <a:pPr marL="285750" indent="-285750" algn="l">
              <a:lnSpc>
                <a:spcPct val="150000"/>
              </a:lnSpc>
              <a:spcAft>
                <a:spcPts val="600"/>
              </a:spcAft>
              <a:buFont typeface="Courier New" panose="02070309020205020404" pitchFamily="49" charset="0"/>
              <a:buChar char="o"/>
            </a:pPr>
            <a:r>
              <a:rPr lang="en-US">
                <a:solidFill>
                  <a:schemeClr val="bg2">
                    <a:lumMod val="25000"/>
                  </a:schemeClr>
                </a:solidFill>
                <a:latin typeface="Avenir Next LT Pro" panose="020B0504020202020204" pitchFamily="34" charset="0"/>
              </a:rPr>
              <a:t>Reviewed every 30 days and updated as needed or at least every 6 months. </a:t>
            </a:r>
          </a:p>
          <a:p>
            <a:pPr algn="l">
              <a:lnSpc>
                <a:spcPct val="150000"/>
              </a:lnSpc>
              <a:spcAft>
                <a:spcPts val="600"/>
              </a:spcAft>
            </a:pPr>
            <a:endParaRPr lang="en-US">
              <a:solidFill>
                <a:schemeClr val="bg2">
                  <a:lumMod val="25000"/>
                </a:schemeClr>
              </a:solidFill>
            </a:endParaRPr>
          </a:p>
        </p:txBody>
      </p:sp>
      <p:sp>
        <p:nvSpPr>
          <p:cNvPr id="16" name="Rectangle 15">
            <a:extLst>
              <a:ext uri="{FF2B5EF4-FFF2-40B4-BE49-F238E27FC236}">
                <a16:creationId xmlns:a16="http://schemas.microsoft.com/office/drawing/2014/main" id="{EF54FDA2-7F82-4096-B703-05C47FCF0D64}"/>
              </a:ext>
            </a:extLst>
          </p:cNvPr>
          <p:cNvSpPr/>
          <p:nvPr/>
        </p:nvSpPr>
        <p:spPr>
          <a:xfrm>
            <a:off x="1233272" y="5512179"/>
            <a:ext cx="3169336" cy="646331"/>
          </a:xfrm>
          <a:prstGeom prst="rect">
            <a:avLst/>
          </a:prstGeom>
        </p:spPr>
        <p:txBody>
          <a:bodyPr wrap="square">
            <a:spAutoFit/>
          </a:bodyPr>
          <a:lstStyle/>
          <a:p>
            <a:pPr lvl="0" algn="ctr">
              <a:spcAft>
                <a:spcPts val="600"/>
              </a:spcAft>
            </a:pPr>
            <a:r>
              <a:rPr lang="en-IN" sz="1200">
                <a:solidFill>
                  <a:srgbClr val="17B0E4"/>
                </a:solidFill>
                <a:latin typeface="+mj-lt"/>
                <a:cs typeface="Segoe UI" panose="020B0502040204020203" pitchFamily="34" charset="0"/>
              </a:rPr>
              <a:t>Service plans outline details of the supports, activities, and resources required for the child to achieve individual goals. </a:t>
            </a:r>
          </a:p>
        </p:txBody>
      </p:sp>
      <p:sp>
        <p:nvSpPr>
          <p:cNvPr id="17" name="TextBox 16">
            <a:extLst>
              <a:ext uri="{FF2B5EF4-FFF2-40B4-BE49-F238E27FC236}">
                <a16:creationId xmlns:a16="http://schemas.microsoft.com/office/drawing/2014/main" id="{3180F6B0-20E9-4003-8F4D-C2B785403299}"/>
              </a:ext>
            </a:extLst>
          </p:cNvPr>
          <p:cNvSpPr txBox="1"/>
          <p:nvPr/>
        </p:nvSpPr>
        <p:spPr>
          <a:xfrm>
            <a:off x="6581701" y="2025100"/>
            <a:ext cx="4770697" cy="3235501"/>
          </a:xfrm>
          <a:prstGeom prst="rect">
            <a:avLst/>
          </a:prstGeom>
        </p:spPr>
        <p:txBody>
          <a:bodyPr wrap="square">
            <a:spAutoFit/>
          </a:bodyPr>
          <a:lstStyle>
            <a:defPPr>
              <a:defRPr lang="en-US"/>
            </a:defPPr>
            <a:lvl1pPr lvl="0" algn="ctr">
              <a:defRPr sz="1600">
                <a:solidFill>
                  <a:schemeClr val="tx1">
                    <a:lumMod val="50000"/>
                    <a:lumOff val="50000"/>
                  </a:schemeClr>
                </a:solidFill>
                <a:latin typeface="+mj-lt"/>
                <a:cs typeface="Segoe UI" panose="020B0502040204020203" pitchFamily="34" charset="0"/>
              </a:defRPr>
            </a:lvl1pPr>
          </a:lstStyle>
          <a:p>
            <a:pPr algn="l">
              <a:lnSpc>
                <a:spcPct val="150000"/>
              </a:lnSpc>
              <a:spcAft>
                <a:spcPts val="600"/>
              </a:spcAft>
            </a:pPr>
            <a:r>
              <a:rPr lang="en-US" b="1">
                <a:solidFill>
                  <a:schemeClr val="bg2">
                    <a:lumMod val="25000"/>
                  </a:schemeClr>
                </a:solidFill>
                <a:latin typeface="Avenir Next LT Pro" panose="020B0504020202020204" pitchFamily="34" charset="0"/>
              </a:rPr>
              <a:t>Treatment Plans</a:t>
            </a:r>
          </a:p>
          <a:p>
            <a:pPr marL="285750" indent="-285750" algn="l">
              <a:lnSpc>
                <a:spcPct val="150000"/>
              </a:lnSpc>
              <a:spcAft>
                <a:spcPts val="600"/>
              </a:spcAft>
              <a:buFont typeface="Courier New" panose="02070309020205020404" pitchFamily="49" charset="0"/>
              <a:buChar char="o"/>
            </a:pPr>
            <a:r>
              <a:rPr lang="en-US">
                <a:solidFill>
                  <a:schemeClr val="bg2">
                    <a:lumMod val="25000"/>
                  </a:schemeClr>
                </a:solidFill>
                <a:latin typeface="Avenir Next LT Pro" panose="020B0504020202020204" pitchFamily="34" charset="0"/>
              </a:rPr>
              <a:t>Must be developed and completed within 14 days of admission (for applicable program types)</a:t>
            </a:r>
          </a:p>
          <a:p>
            <a:pPr marL="285750" indent="-285750" algn="l">
              <a:lnSpc>
                <a:spcPct val="150000"/>
              </a:lnSpc>
              <a:spcAft>
                <a:spcPts val="600"/>
              </a:spcAft>
              <a:buFont typeface="Courier New" panose="02070309020205020404" pitchFamily="49" charset="0"/>
              <a:buChar char="o"/>
            </a:pPr>
            <a:r>
              <a:rPr lang="en-US">
                <a:solidFill>
                  <a:schemeClr val="bg2">
                    <a:lumMod val="25000"/>
                  </a:schemeClr>
                </a:solidFill>
                <a:latin typeface="Avenir Next LT Pro" panose="020B0504020202020204" pitchFamily="34" charset="0"/>
              </a:rPr>
              <a:t>Developed with a collaboration team approach</a:t>
            </a:r>
          </a:p>
          <a:p>
            <a:pPr marL="285750" indent="-285750" algn="l">
              <a:lnSpc>
                <a:spcPct val="150000"/>
              </a:lnSpc>
              <a:spcAft>
                <a:spcPts val="600"/>
              </a:spcAft>
              <a:buFont typeface="Courier New" panose="02070309020205020404" pitchFamily="49" charset="0"/>
              <a:buChar char="o"/>
            </a:pPr>
            <a:r>
              <a:rPr lang="en-US">
                <a:solidFill>
                  <a:schemeClr val="bg2">
                    <a:lumMod val="25000"/>
                  </a:schemeClr>
                </a:solidFill>
                <a:latin typeface="Avenir Next LT Pro" panose="020B0504020202020204" pitchFamily="34" charset="0"/>
              </a:rPr>
              <a:t>Reviewed every 30 days and updated as needed or at least every 6 months</a:t>
            </a:r>
            <a:endParaRPr lang="en-US">
              <a:solidFill>
                <a:schemeClr val="bg2">
                  <a:lumMod val="25000"/>
                </a:schemeClr>
              </a:solidFill>
            </a:endParaRPr>
          </a:p>
        </p:txBody>
      </p:sp>
      <p:sp>
        <p:nvSpPr>
          <p:cNvPr id="18" name="Rectangle 17">
            <a:extLst>
              <a:ext uri="{FF2B5EF4-FFF2-40B4-BE49-F238E27FC236}">
                <a16:creationId xmlns:a16="http://schemas.microsoft.com/office/drawing/2014/main" id="{B3221F6E-DD7F-46D0-AE76-3766FC44B802}"/>
              </a:ext>
            </a:extLst>
          </p:cNvPr>
          <p:cNvSpPr/>
          <p:nvPr/>
        </p:nvSpPr>
        <p:spPr>
          <a:xfrm>
            <a:off x="6709956" y="5142847"/>
            <a:ext cx="4071545" cy="1015663"/>
          </a:xfrm>
          <a:prstGeom prst="rect">
            <a:avLst/>
          </a:prstGeom>
        </p:spPr>
        <p:txBody>
          <a:bodyPr wrap="square">
            <a:spAutoFit/>
          </a:bodyPr>
          <a:lstStyle/>
          <a:p>
            <a:pPr lvl="0" algn="ctr">
              <a:spcAft>
                <a:spcPts val="600"/>
              </a:spcAft>
            </a:pPr>
            <a:r>
              <a:rPr lang="en-IN" sz="1200">
                <a:solidFill>
                  <a:schemeClr val="accent1">
                    <a:lumMod val="75000"/>
                  </a:schemeClr>
                </a:solidFill>
                <a:latin typeface="+mj-lt"/>
                <a:cs typeface="Segoe UI" panose="020B0502040204020203" pitchFamily="34" charset="0"/>
              </a:rPr>
              <a:t>Treatment plans outline the problems that need to be addressed, goals to reach to address each problem, action steps taken to accomplish goals, target dates for completion, a description/frequency of services provided, youth’s diagnosis and discharge criteria.</a:t>
            </a:r>
          </a:p>
        </p:txBody>
      </p:sp>
    </p:spTree>
    <p:custDataLst>
      <p:tags r:id="rId1"/>
    </p:custDataLst>
    <p:extLst>
      <p:ext uri="{BB962C8B-B14F-4D97-AF65-F5344CB8AC3E}">
        <p14:creationId xmlns:p14="http://schemas.microsoft.com/office/powerpoint/2010/main" val="24181667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Files">
            <a:extLst>
              <a:ext uri="{FF2B5EF4-FFF2-40B4-BE49-F238E27FC236}">
                <a16:creationId xmlns:a16="http://schemas.microsoft.com/office/drawing/2014/main" id="{CC706D4C-C657-40C0-B6FD-3B254178929A}"/>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23576" t="1126" r="51252" b="-1126"/>
          <a:stretch/>
        </p:blipFill>
        <p:spPr>
          <a:xfrm>
            <a:off x="0" y="9"/>
            <a:ext cx="2586183" cy="6936499"/>
          </a:xfrm>
          <a:custGeom>
            <a:avLst/>
            <a:gdLst/>
            <a:ahLst/>
            <a:cxnLst/>
            <a:rect l="l" t="t" r="r" b="b"/>
            <a:pathLst>
              <a:path w="3826559" h="6858000">
                <a:moveTo>
                  <a:pt x="3821434" y="0"/>
                </a:moveTo>
                <a:lnTo>
                  <a:pt x="3826559" y="0"/>
                </a:lnTo>
                <a:lnTo>
                  <a:pt x="3826559" y="6246"/>
                </a:lnTo>
                <a:lnTo>
                  <a:pt x="3800481" y="180834"/>
                </a:lnTo>
                <a:lnTo>
                  <a:pt x="3797097" y="180834"/>
                </a:lnTo>
                <a:lnTo>
                  <a:pt x="2799730" y="6858000"/>
                </a:lnTo>
                <a:lnTo>
                  <a:pt x="2798317" y="6858000"/>
                </a:lnTo>
                <a:close/>
                <a:moveTo>
                  <a:pt x="3141818" y="0"/>
                </a:moveTo>
                <a:lnTo>
                  <a:pt x="3793362" y="0"/>
                </a:lnTo>
                <a:lnTo>
                  <a:pt x="2770245" y="6858000"/>
                </a:lnTo>
                <a:lnTo>
                  <a:pt x="2106913" y="6858000"/>
                </a:lnTo>
                <a:lnTo>
                  <a:pt x="2134483" y="6674399"/>
                </a:lnTo>
                <a:lnTo>
                  <a:pt x="2139582" y="6674399"/>
                </a:lnTo>
                <a:close/>
                <a:moveTo>
                  <a:pt x="3060907" y="0"/>
                </a:moveTo>
                <a:lnTo>
                  <a:pt x="3086144" y="0"/>
                </a:lnTo>
                <a:lnTo>
                  <a:pt x="3058574" y="183600"/>
                </a:lnTo>
                <a:lnTo>
                  <a:pt x="3053474" y="183600"/>
                </a:lnTo>
                <a:lnTo>
                  <a:pt x="2051239" y="6858000"/>
                </a:lnTo>
                <a:lnTo>
                  <a:pt x="2022171" y="6858000"/>
                </a:lnTo>
                <a:lnTo>
                  <a:pt x="2049849" y="6674399"/>
                </a:lnTo>
                <a:lnTo>
                  <a:pt x="2054732" y="6674399"/>
                </a:lnTo>
                <a:close/>
                <a:moveTo>
                  <a:pt x="2564786" y="0"/>
                </a:moveTo>
                <a:lnTo>
                  <a:pt x="2762355" y="0"/>
                </a:lnTo>
                <a:lnTo>
                  <a:pt x="2734677" y="183601"/>
                </a:lnTo>
                <a:lnTo>
                  <a:pt x="2729794" y="183601"/>
                </a:lnTo>
                <a:lnTo>
                  <a:pt x="1723619" y="6858000"/>
                </a:lnTo>
                <a:lnTo>
                  <a:pt x="1531566" y="6858000"/>
                </a:lnTo>
                <a:lnTo>
                  <a:pt x="1559088" y="6674399"/>
                </a:lnTo>
                <a:lnTo>
                  <a:pt x="1564283" y="6674399"/>
                </a:lnTo>
                <a:close/>
                <a:moveTo>
                  <a:pt x="1056475" y="0"/>
                </a:moveTo>
                <a:lnTo>
                  <a:pt x="2513157" y="0"/>
                </a:lnTo>
                <a:lnTo>
                  <a:pt x="2485635" y="183601"/>
                </a:lnTo>
                <a:lnTo>
                  <a:pt x="2480440" y="183601"/>
                </a:lnTo>
                <a:lnTo>
                  <a:pt x="1479937" y="6858000"/>
                </a:lnTo>
                <a:lnTo>
                  <a:pt x="32664" y="6858000"/>
                </a:lnTo>
                <a:close/>
                <a:moveTo>
                  <a:pt x="0" y="0"/>
                </a:moveTo>
                <a:lnTo>
                  <a:pt x="1002322" y="0"/>
                </a:lnTo>
                <a:lnTo>
                  <a:pt x="0" y="6714058"/>
                </a:lnTo>
                <a:close/>
              </a:path>
            </a:pathLst>
          </a:custGeom>
        </p:spPr>
      </p:pic>
      <p:sp>
        <p:nvSpPr>
          <p:cNvPr id="11" name="TextBox 10">
            <a:extLst>
              <a:ext uri="{FF2B5EF4-FFF2-40B4-BE49-F238E27FC236}">
                <a16:creationId xmlns:a16="http://schemas.microsoft.com/office/drawing/2014/main" id="{D812344D-2C35-43E9-9412-8DCADEBA292A}"/>
              </a:ext>
            </a:extLst>
          </p:cNvPr>
          <p:cNvSpPr txBox="1"/>
          <p:nvPr/>
        </p:nvSpPr>
        <p:spPr>
          <a:xfrm>
            <a:off x="2939294" y="97818"/>
            <a:ext cx="7873096" cy="1736646"/>
          </a:xfrm>
          <a:prstGeom prst="roundRect">
            <a:avLst/>
          </a:prstGeom>
          <a:solidFill>
            <a:schemeClr val="bg1"/>
          </a:solidFill>
          <a:ln w="38100">
            <a:noFill/>
          </a:ln>
        </p:spPr>
        <p:txBody>
          <a:bodyPr wrap="square">
            <a:spAutoFit/>
          </a:bodyPr>
          <a:lstStyle/>
          <a:p>
            <a:pPr algn="ctr"/>
            <a:r>
              <a:rPr lang="en-US" sz="48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rPr>
              <a:t>Discharge Planning for all CCA that are not QRTP</a:t>
            </a:r>
            <a:endParaRPr lang="en-US" sz="4800"/>
          </a:p>
        </p:txBody>
      </p:sp>
      <p:graphicFrame>
        <p:nvGraphicFramePr>
          <p:cNvPr id="4" name="Content Placeholder 3">
            <a:extLst>
              <a:ext uri="{FF2B5EF4-FFF2-40B4-BE49-F238E27FC236}">
                <a16:creationId xmlns:a16="http://schemas.microsoft.com/office/drawing/2014/main" id="{C90BD1DB-0D40-48FD-B182-48C8CCD09C70}"/>
              </a:ext>
            </a:extLst>
          </p:cNvPr>
          <p:cNvGraphicFramePr>
            <a:graphicFrameLocks noGrp="1"/>
          </p:cNvGraphicFramePr>
          <p:nvPr>
            <p:ph idx="4294967295"/>
            <p:extLst>
              <p:ext uri="{D42A27DB-BD31-4B8C-83A1-F6EECF244321}">
                <p14:modId xmlns:p14="http://schemas.microsoft.com/office/powerpoint/2010/main" val="3772048809"/>
              </p:ext>
            </p:extLst>
          </p:nvPr>
        </p:nvGraphicFramePr>
        <p:xfrm>
          <a:off x="2888066" y="2054179"/>
          <a:ext cx="7975552" cy="4114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Triangle 2">
            <a:extLst>
              <a:ext uri="{FF2B5EF4-FFF2-40B4-BE49-F238E27FC236}">
                <a16:creationId xmlns:a16="http://schemas.microsoft.com/office/drawing/2014/main" id="{42A9C6DE-DFD7-41A8-8D5F-3D62540AD964}"/>
              </a:ext>
            </a:extLst>
          </p:cNvPr>
          <p:cNvSpPr/>
          <p:nvPr/>
        </p:nvSpPr>
        <p:spPr>
          <a:xfrm flipH="1">
            <a:off x="9605817" y="4230255"/>
            <a:ext cx="2586183" cy="2627745"/>
          </a:xfrm>
          <a:prstGeom prst="rtTriangle">
            <a:avLst/>
          </a:prstGeom>
          <a:solidFill>
            <a:schemeClr val="accent2">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51067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FF8E1919-D288-42E8-8823-F661ACD4DF94}"/>
              </a:ext>
            </a:extLst>
          </p:cNvPr>
          <p:cNvSpPr/>
          <p:nvPr/>
        </p:nvSpPr>
        <p:spPr>
          <a:xfrm>
            <a:off x="3480914" y="1313086"/>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rebuchet MS"/>
                <a:ea typeface="+mn-ea"/>
                <a:cs typeface="+mn-cs"/>
              </a:rPr>
              <a:t>thin four (4) hours of receipt of the request from the CBC</a:t>
            </a:r>
          </a:p>
        </p:txBody>
      </p:sp>
      <p:sp>
        <p:nvSpPr>
          <p:cNvPr id="25" name="Right Triangle 24">
            <a:extLst>
              <a:ext uri="{FF2B5EF4-FFF2-40B4-BE49-F238E27FC236}">
                <a16:creationId xmlns:a16="http://schemas.microsoft.com/office/drawing/2014/main" id="{3E3F8299-063D-4280-AC6E-48FC906C93D9}"/>
              </a:ext>
            </a:extLst>
          </p:cNvPr>
          <p:cNvSpPr/>
          <p:nvPr/>
        </p:nvSpPr>
        <p:spPr>
          <a:xfrm flipH="1">
            <a:off x="11759625" y="4600720"/>
            <a:ext cx="448733" cy="2257280"/>
          </a:xfrm>
          <a:prstGeom prst="rtTriangle">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Right Triangle 25">
            <a:extLst>
              <a:ext uri="{FF2B5EF4-FFF2-40B4-BE49-F238E27FC236}">
                <a16:creationId xmlns:a16="http://schemas.microsoft.com/office/drawing/2014/main" id="{CDE3B5E4-9110-4B6B-BA28-9EF131EDC163}"/>
              </a:ext>
            </a:extLst>
          </p:cNvPr>
          <p:cNvSpPr/>
          <p:nvPr/>
        </p:nvSpPr>
        <p:spPr>
          <a:xfrm rot="10800000" flipH="1">
            <a:off x="345" y="-12122"/>
            <a:ext cx="448733" cy="4025322"/>
          </a:xfrm>
          <a:prstGeom prst="rtTriangl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TextBox 8">
            <a:extLst>
              <a:ext uri="{FF2B5EF4-FFF2-40B4-BE49-F238E27FC236}">
                <a16:creationId xmlns:a16="http://schemas.microsoft.com/office/drawing/2014/main" id="{A1773555-03AB-47BB-89FE-39FFD4642A2E}"/>
              </a:ext>
            </a:extLst>
          </p:cNvPr>
          <p:cNvSpPr txBox="1"/>
          <p:nvPr/>
        </p:nvSpPr>
        <p:spPr>
          <a:xfrm>
            <a:off x="1185179" y="354013"/>
            <a:ext cx="9821642" cy="1736646"/>
          </a:xfrm>
          <a:prstGeom prst="roundRect">
            <a:avLst/>
          </a:prstGeom>
          <a:solidFill>
            <a:schemeClr val="bg1"/>
          </a:solidFill>
          <a:ln w="38100">
            <a:noFill/>
          </a:ln>
        </p:spPr>
        <p:txBody>
          <a:bodyPr wrap="square">
            <a:spAutoFit/>
          </a:bodyPr>
          <a:lstStyle/>
          <a:p>
            <a:pPr algn="ctr"/>
            <a:r>
              <a:rPr lang="en-US" sz="48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rPr>
              <a:t>Group Care Quality Standards Assessment (GCQSA)</a:t>
            </a:r>
            <a:endParaRPr lang="en-US" sz="4800"/>
          </a:p>
        </p:txBody>
      </p:sp>
      <p:sp>
        <p:nvSpPr>
          <p:cNvPr id="11" name="Rectangle 10">
            <a:extLst>
              <a:ext uri="{FF2B5EF4-FFF2-40B4-BE49-F238E27FC236}">
                <a16:creationId xmlns:a16="http://schemas.microsoft.com/office/drawing/2014/main" id="{7F63F7A7-D838-4EDE-B2DE-2EDD3AE67B70}"/>
              </a:ext>
            </a:extLst>
          </p:cNvPr>
          <p:cNvSpPr/>
          <p:nvPr/>
        </p:nvSpPr>
        <p:spPr>
          <a:xfrm>
            <a:off x="1492802" y="2102781"/>
            <a:ext cx="9209197" cy="45052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1758C21-0290-4455-9B28-B1949C5D7F00}"/>
              </a:ext>
            </a:extLst>
          </p:cNvPr>
          <p:cNvGrpSpPr/>
          <p:nvPr/>
        </p:nvGrpSpPr>
        <p:grpSpPr>
          <a:xfrm rot="10800000">
            <a:off x="1727236" y="2220168"/>
            <a:ext cx="8729019" cy="4250068"/>
            <a:chOff x="1867800" y="1342102"/>
            <a:chExt cx="8456400" cy="3937820"/>
          </a:xfrm>
        </p:grpSpPr>
        <p:sp>
          <p:nvSpPr>
            <p:cNvPr id="15" name="Rectangle: Top Corners Rounded 1">
              <a:extLst>
                <a:ext uri="{FF2B5EF4-FFF2-40B4-BE49-F238E27FC236}">
                  <a16:creationId xmlns:a16="http://schemas.microsoft.com/office/drawing/2014/main" id="{7874AFDA-1FA0-40CE-8D20-9D640254C42B}"/>
                </a:ext>
              </a:extLst>
            </p:cNvPr>
            <p:cNvSpPr/>
            <p:nvPr/>
          </p:nvSpPr>
          <p:spPr>
            <a:xfrm flipV="1">
              <a:off x="1868129" y="1342102"/>
              <a:ext cx="8455742" cy="3937820"/>
            </a:xfrm>
            <a:prstGeom prst="rect">
              <a:avLst/>
            </a:prstGeom>
            <a:solidFill>
              <a:schemeClr val="bg1"/>
            </a:solidFill>
            <a:ln>
              <a:noFill/>
            </a:ln>
            <a:effectLst>
              <a:outerShdw blurRad="1270000" dist="1117600" dir="5400000" sx="80000" sy="80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a:extLst>
                <a:ext uri="{FF2B5EF4-FFF2-40B4-BE49-F238E27FC236}">
                  <a16:creationId xmlns:a16="http://schemas.microsoft.com/office/drawing/2014/main" id="{F3233DA1-870C-442D-96FD-8D782FAC9E4B}"/>
                </a:ext>
              </a:extLst>
            </p:cNvPr>
            <p:cNvSpPr/>
            <p:nvPr/>
          </p:nvSpPr>
          <p:spPr>
            <a:xfrm>
              <a:off x="1867800" y="1342102"/>
              <a:ext cx="8456400" cy="72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7" name="TextBox 16">
            <a:extLst>
              <a:ext uri="{FF2B5EF4-FFF2-40B4-BE49-F238E27FC236}">
                <a16:creationId xmlns:a16="http://schemas.microsoft.com/office/drawing/2014/main" id="{95CA5599-8A8F-4109-B463-60931AEE4AD7}"/>
              </a:ext>
            </a:extLst>
          </p:cNvPr>
          <p:cNvSpPr txBox="1"/>
          <p:nvPr/>
        </p:nvSpPr>
        <p:spPr>
          <a:xfrm>
            <a:off x="5838415" y="2419708"/>
            <a:ext cx="4617501" cy="4062651"/>
          </a:xfrm>
          <a:prstGeom prst="rect">
            <a:avLst/>
          </a:prstGeom>
        </p:spPr>
        <p:txBody>
          <a:bodyPr wrap="square">
            <a:spAutoFit/>
          </a:bodyPr>
          <a:lstStyle>
            <a:defPPr>
              <a:defRPr lang="en-US"/>
            </a:defPPr>
            <a:lvl1pPr lvl="0" algn="ctr">
              <a:defRPr sz="1600">
                <a:solidFill>
                  <a:schemeClr val="tx1">
                    <a:lumMod val="50000"/>
                    <a:lumOff val="50000"/>
                  </a:schemeClr>
                </a:solidFill>
                <a:latin typeface="+mj-lt"/>
                <a:cs typeface="Segoe UI" panose="020B0502040204020203" pitchFamily="34" charset="0"/>
              </a:defRPr>
            </a:lvl1pPr>
          </a:lstStyle>
          <a:p>
            <a:pPr marL="285750" indent="-285750" algn="l">
              <a:buFont typeface="Courier New" panose="02070309020205020404" pitchFamily="49" charset="0"/>
              <a:buChar char="o"/>
            </a:pPr>
            <a:r>
              <a:rPr lang="en-US" sz="2200">
                <a:solidFill>
                  <a:schemeClr val="bg2">
                    <a:lumMod val="25000"/>
                  </a:schemeClr>
                </a:solidFill>
                <a:latin typeface="Avenir Next LT Pro" panose="020B0504020202020204" pitchFamily="34" charset="0"/>
              </a:rPr>
              <a:t>Surveys should be sent to providers and CBC contract or placement teams no later than 90 days prior to license expiration</a:t>
            </a:r>
          </a:p>
          <a:p>
            <a:pPr marL="285750" indent="-285750" algn="l">
              <a:buFont typeface="Courier New" panose="02070309020205020404" pitchFamily="49" charset="0"/>
              <a:buChar char="o"/>
            </a:pPr>
            <a:endParaRPr lang="en-US" sz="2200">
              <a:solidFill>
                <a:schemeClr val="bg2">
                  <a:lumMod val="25000"/>
                </a:schemeClr>
              </a:solidFill>
              <a:latin typeface="Avenir Next LT Pro" panose="020B0504020202020204" pitchFamily="34" charset="0"/>
            </a:endParaRPr>
          </a:p>
          <a:p>
            <a:pPr marL="285750" indent="-285750" algn="l">
              <a:buFont typeface="Courier New" panose="02070309020205020404" pitchFamily="49" charset="0"/>
              <a:buChar char="o"/>
            </a:pPr>
            <a:r>
              <a:rPr lang="en-US" sz="2200">
                <a:solidFill>
                  <a:schemeClr val="bg2">
                    <a:lumMod val="25000"/>
                  </a:schemeClr>
                </a:solidFill>
                <a:latin typeface="Avenir Next LT Pro" panose="020B0504020202020204" pitchFamily="34" charset="0"/>
              </a:rPr>
              <a:t>Results of the assessment should be shared with the CBC and CCA when there is an indication to enhance the quality of the CCA</a:t>
            </a:r>
          </a:p>
          <a:p>
            <a:pPr algn="l"/>
            <a:endParaRPr lang="en-US" b="1">
              <a:solidFill>
                <a:schemeClr val="bg2">
                  <a:lumMod val="25000"/>
                </a:schemeClr>
              </a:solidFill>
              <a:latin typeface="Avenir Next LT Pro" panose="020B0504020202020204" pitchFamily="34" charset="0"/>
            </a:endParaRPr>
          </a:p>
        </p:txBody>
      </p:sp>
      <p:pic>
        <p:nvPicPr>
          <p:cNvPr id="18" name="Picture 17" descr="Icon&#10;&#10;Description automatically generated">
            <a:extLst>
              <a:ext uri="{FF2B5EF4-FFF2-40B4-BE49-F238E27FC236}">
                <a16:creationId xmlns:a16="http://schemas.microsoft.com/office/drawing/2014/main" id="{D8DB703E-8F6F-431F-A592-2B111EF71D3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868"/>
          <a:stretch/>
        </p:blipFill>
        <p:spPr>
          <a:xfrm>
            <a:off x="1732710" y="2412013"/>
            <a:ext cx="4156934" cy="3984205"/>
          </a:xfrm>
          <a:prstGeom prst="rect">
            <a:avLst/>
          </a:prstGeom>
        </p:spPr>
      </p:pic>
    </p:spTree>
    <p:extLst>
      <p:ext uri="{BB962C8B-B14F-4D97-AF65-F5344CB8AC3E}">
        <p14:creationId xmlns:p14="http://schemas.microsoft.com/office/powerpoint/2010/main" val="17016323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67EEE4-6354-4F1C-9484-951F0EB92F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0E5A83F9-E6B8-40BD-9C0D-9A6F156507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31663F">
              <a:alpha val="85000"/>
            </a:srgbClr>
          </a:solidFill>
          <a:ln>
            <a:noFill/>
          </a:ln>
          <a:effectLst/>
        </p:spPr>
        <p:style>
          <a:lnRef idx="1">
            <a:schemeClr val="accent1"/>
          </a:lnRef>
          <a:fillRef idx="3">
            <a:schemeClr val="accent1"/>
          </a:fillRef>
          <a:effectRef idx="2">
            <a:schemeClr val="accent1"/>
          </a:effectRef>
          <a:fontRef idx="minor">
            <a:schemeClr val="lt1"/>
          </a:fontRef>
        </p:style>
      </p:sp>
      <p:sp>
        <p:nvSpPr>
          <p:cNvPr id="19" name="Right Triangle 18">
            <a:extLst>
              <a:ext uri="{FF2B5EF4-FFF2-40B4-BE49-F238E27FC236}">
                <a16:creationId xmlns:a16="http://schemas.microsoft.com/office/drawing/2014/main" id="{B94BFF4F-E457-48E1-8331-8324223EE97F}"/>
              </a:ext>
            </a:extLst>
          </p:cNvPr>
          <p:cNvSpPr/>
          <p:nvPr/>
        </p:nvSpPr>
        <p:spPr>
          <a:xfrm flipH="1">
            <a:off x="10531222" y="4120444"/>
            <a:ext cx="1678868" cy="2737556"/>
          </a:xfrm>
          <a:prstGeom prst="r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A14D87BC-BDD5-405A-B2ED-2F805CAE5800}"/>
              </a:ext>
            </a:extLst>
          </p:cNvPr>
          <p:cNvSpPr/>
          <p:nvPr/>
        </p:nvSpPr>
        <p:spPr>
          <a:xfrm rot="10800000">
            <a:off x="10462140" y="0"/>
            <a:ext cx="1747949" cy="412044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8727888-917E-4119-9389-11A8302C665E}"/>
              </a:ext>
            </a:extLst>
          </p:cNvPr>
          <p:cNvSpPr txBox="1"/>
          <p:nvPr/>
        </p:nvSpPr>
        <p:spPr>
          <a:xfrm>
            <a:off x="719329" y="377071"/>
            <a:ext cx="10034016" cy="919401"/>
          </a:xfrm>
          <a:prstGeom prst="roundRect">
            <a:avLst/>
          </a:prstGeom>
          <a:noFill/>
          <a:ln w="38100">
            <a:noFill/>
          </a:ln>
        </p:spPr>
        <p:txBody>
          <a:bodyPr wrap="square">
            <a:spAutoFit/>
          </a:bodyPr>
          <a:lstStyle/>
          <a:p>
            <a:pPr algn="ctr"/>
            <a:r>
              <a:rPr lang="en-US" sz="48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rPr>
              <a:t>Background Screening Requirements</a:t>
            </a:r>
            <a:endParaRPr lang="en-US" sz="4800"/>
          </a:p>
        </p:txBody>
      </p:sp>
      <p:sp>
        <p:nvSpPr>
          <p:cNvPr id="17" name="TextBox 16">
            <a:extLst>
              <a:ext uri="{FF2B5EF4-FFF2-40B4-BE49-F238E27FC236}">
                <a16:creationId xmlns:a16="http://schemas.microsoft.com/office/drawing/2014/main" id="{A84090EF-9F57-4208-B621-ABE624C5AF9D}"/>
              </a:ext>
            </a:extLst>
          </p:cNvPr>
          <p:cNvSpPr txBox="1"/>
          <p:nvPr/>
        </p:nvSpPr>
        <p:spPr>
          <a:xfrm>
            <a:off x="2658937" y="1409005"/>
            <a:ext cx="6874126" cy="707886"/>
          </a:xfrm>
          <a:prstGeom prst="rect">
            <a:avLst/>
          </a:prstGeom>
          <a:noFill/>
        </p:spPr>
        <p:txBody>
          <a:bodyPr wrap="square">
            <a:spAutoFit/>
          </a:bodyPr>
          <a:lstStyle/>
          <a:p>
            <a:pPr marL="0" indent="0" algn="ctr">
              <a:buNone/>
            </a:pPr>
            <a:r>
              <a:rPr lang="en-US" sz="2000" b="1">
                <a:latin typeface="+mj-lt"/>
              </a:rPr>
              <a:t>A Child Welfare Professional providing care or supervision to children at a Child Caring Agency</a:t>
            </a:r>
          </a:p>
        </p:txBody>
      </p:sp>
      <p:sp>
        <p:nvSpPr>
          <p:cNvPr id="21" name="Google Shape;255;p20">
            <a:extLst>
              <a:ext uri="{FF2B5EF4-FFF2-40B4-BE49-F238E27FC236}">
                <a16:creationId xmlns:a16="http://schemas.microsoft.com/office/drawing/2014/main" id="{E2D9EFDF-88E9-44A6-A2C4-6381903A1F90}"/>
              </a:ext>
            </a:extLst>
          </p:cNvPr>
          <p:cNvSpPr/>
          <p:nvPr/>
        </p:nvSpPr>
        <p:spPr>
          <a:xfrm>
            <a:off x="5791539" y="2906895"/>
            <a:ext cx="2041687" cy="2921191"/>
          </a:xfrm>
          <a:custGeom>
            <a:avLst/>
            <a:gdLst/>
            <a:ahLst/>
            <a:cxnLst/>
            <a:rect l="l" t="t" r="r" b="b"/>
            <a:pathLst>
              <a:path w="32957" h="44422" extrusionOk="0">
                <a:moveTo>
                  <a:pt x="27132" y="0"/>
                </a:moveTo>
                <a:lnTo>
                  <a:pt x="23455" y="6717"/>
                </a:lnTo>
                <a:lnTo>
                  <a:pt x="22881" y="10732"/>
                </a:lnTo>
                <a:lnTo>
                  <a:pt x="15591" y="16755"/>
                </a:lnTo>
                <a:lnTo>
                  <a:pt x="0" y="19893"/>
                </a:lnTo>
                <a:lnTo>
                  <a:pt x="4789" y="39126"/>
                </a:lnTo>
                <a:lnTo>
                  <a:pt x="32957" y="44421"/>
                </a:lnTo>
                <a:lnTo>
                  <a:pt x="27132" y="0"/>
                </a:lnTo>
                <a:close/>
              </a:path>
            </a:pathLst>
          </a:custGeom>
          <a:solidFill>
            <a:srgbClr val="0F576B">
              <a:alpha val="46880"/>
            </a:srgbClr>
          </a:solidFill>
          <a:ln>
            <a:noFill/>
          </a:ln>
        </p:spPr>
        <p:txBody>
          <a:bodyPr spcFirstLastPara="1" wrap="square" lIns="121900" tIns="121900" rIns="121900" bIns="121900" anchor="ctr" anchorCtr="0">
            <a:noAutofit/>
          </a:bodyPr>
          <a:lstStyle/>
          <a:p>
            <a:endParaRPr sz="2400"/>
          </a:p>
        </p:txBody>
      </p:sp>
      <p:sp>
        <p:nvSpPr>
          <p:cNvPr id="22" name="Google Shape;256;p20">
            <a:extLst>
              <a:ext uri="{FF2B5EF4-FFF2-40B4-BE49-F238E27FC236}">
                <a16:creationId xmlns:a16="http://schemas.microsoft.com/office/drawing/2014/main" id="{2C607B12-5B0E-408B-A443-D2E7A70E4540}"/>
              </a:ext>
            </a:extLst>
          </p:cNvPr>
          <p:cNvSpPr/>
          <p:nvPr/>
        </p:nvSpPr>
        <p:spPr>
          <a:xfrm>
            <a:off x="4593847" y="4197263"/>
            <a:ext cx="1301828" cy="677985"/>
          </a:xfrm>
          <a:custGeom>
            <a:avLst/>
            <a:gdLst/>
            <a:ahLst/>
            <a:cxnLst/>
            <a:rect l="l" t="t" r="r" b="b"/>
            <a:pathLst>
              <a:path w="19438" h="10310" extrusionOk="0">
                <a:moveTo>
                  <a:pt x="2344" y="0"/>
                </a:moveTo>
                <a:lnTo>
                  <a:pt x="1" y="10310"/>
                </a:lnTo>
                <a:lnTo>
                  <a:pt x="1" y="10310"/>
                </a:lnTo>
                <a:lnTo>
                  <a:pt x="19437" y="7448"/>
                </a:lnTo>
                <a:lnTo>
                  <a:pt x="19437" y="3156"/>
                </a:lnTo>
                <a:lnTo>
                  <a:pt x="2344" y="0"/>
                </a:lnTo>
                <a:close/>
              </a:path>
            </a:pathLst>
          </a:custGeom>
          <a:solidFill>
            <a:srgbClr val="0F576B">
              <a:alpha val="74330"/>
            </a:srgbClr>
          </a:solidFill>
          <a:ln>
            <a:noFill/>
          </a:ln>
        </p:spPr>
        <p:txBody>
          <a:bodyPr spcFirstLastPara="1" wrap="square" lIns="121900" tIns="121900" rIns="121900" bIns="121900" anchor="ctr" anchorCtr="0">
            <a:noAutofit/>
          </a:bodyPr>
          <a:lstStyle/>
          <a:p>
            <a:endParaRPr sz="2400"/>
          </a:p>
        </p:txBody>
      </p:sp>
      <p:sp>
        <p:nvSpPr>
          <p:cNvPr id="23" name="Google Shape;257;p20">
            <a:extLst>
              <a:ext uri="{FF2B5EF4-FFF2-40B4-BE49-F238E27FC236}">
                <a16:creationId xmlns:a16="http://schemas.microsoft.com/office/drawing/2014/main" id="{2BE8D706-7B77-4800-9A81-3484B7329488}"/>
              </a:ext>
            </a:extLst>
          </p:cNvPr>
          <p:cNvSpPr/>
          <p:nvPr/>
        </p:nvSpPr>
        <p:spPr>
          <a:xfrm>
            <a:off x="6590837" y="6207718"/>
            <a:ext cx="1791604" cy="641949"/>
          </a:xfrm>
          <a:custGeom>
            <a:avLst/>
            <a:gdLst/>
            <a:ahLst/>
            <a:cxnLst/>
            <a:rect l="l" t="t" r="r" b="b"/>
            <a:pathLst>
              <a:path w="26751" h="9762" extrusionOk="0">
                <a:moveTo>
                  <a:pt x="25914" y="0"/>
                </a:moveTo>
                <a:lnTo>
                  <a:pt x="73" y="8392"/>
                </a:lnTo>
                <a:lnTo>
                  <a:pt x="1" y="9761"/>
                </a:lnTo>
                <a:lnTo>
                  <a:pt x="26751" y="9761"/>
                </a:lnTo>
                <a:lnTo>
                  <a:pt x="25914"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4" name="Google Shape;258;p20">
            <a:extLst>
              <a:ext uri="{FF2B5EF4-FFF2-40B4-BE49-F238E27FC236}">
                <a16:creationId xmlns:a16="http://schemas.microsoft.com/office/drawing/2014/main" id="{23439562-9ED2-449A-B82E-7C1F6057F519}"/>
              </a:ext>
            </a:extLst>
          </p:cNvPr>
          <p:cNvSpPr/>
          <p:nvPr/>
        </p:nvSpPr>
        <p:spPr>
          <a:xfrm>
            <a:off x="3393055" y="5101481"/>
            <a:ext cx="3333932" cy="1807348"/>
          </a:xfrm>
          <a:custGeom>
            <a:avLst/>
            <a:gdLst/>
            <a:ahLst/>
            <a:cxnLst/>
            <a:rect l="l" t="t" r="r" b="b"/>
            <a:pathLst>
              <a:path w="49780" h="27484" extrusionOk="0">
                <a:moveTo>
                  <a:pt x="10019" y="1"/>
                </a:moveTo>
                <a:lnTo>
                  <a:pt x="1" y="27484"/>
                </a:lnTo>
                <a:lnTo>
                  <a:pt x="1" y="27484"/>
                </a:lnTo>
                <a:lnTo>
                  <a:pt x="49780" y="20499"/>
                </a:lnTo>
                <a:lnTo>
                  <a:pt x="42421" y="7410"/>
                </a:lnTo>
                <a:lnTo>
                  <a:pt x="10019" y="1"/>
                </a:lnTo>
                <a:close/>
              </a:path>
            </a:pathLst>
          </a:custGeom>
          <a:solidFill>
            <a:srgbClr val="0F576B">
              <a:alpha val="46880"/>
            </a:srgbClr>
          </a:solidFill>
          <a:ln>
            <a:noFill/>
          </a:ln>
        </p:spPr>
        <p:txBody>
          <a:bodyPr spcFirstLastPara="1" wrap="square" lIns="121900" tIns="121900" rIns="121900" bIns="121900" anchor="ctr" anchorCtr="0">
            <a:noAutofit/>
          </a:bodyPr>
          <a:lstStyle/>
          <a:p>
            <a:endParaRPr sz="2400"/>
          </a:p>
        </p:txBody>
      </p:sp>
      <p:sp>
        <p:nvSpPr>
          <p:cNvPr id="25" name="Google Shape;259;p20">
            <a:extLst>
              <a:ext uri="{FF2B5EF4-FFF2-40B4-BE49-F238E27FC236}">
                <a16:creationId xmlns:a16="http://schemas.microsoft.com/office/drawing/2014/main" id="{29653929-5A17-41EF-8481-0742A0D70E67}"/>
              </a:ext>
            </a:extLst>
          </p:cNvPr>
          <p:cNvSpPr/>
          <p:nvPr/>
        </p:nvSpPr>
        <p:spPr>
          <a:xfrm>
            <a:off x="3393055" y="2387707"/>
            <a:ext cx="5451696" cy="4521065"/>
          </a:xfrm>
          <a:custGeom>
            <a:avLst/>
            <a:gdLst/>
            <a:ahLst/>
            <a:cxnLst/>
            <a:rect l="l" t="t" r="r" b="b"/>
            <a:pathLst>
              <a:path w="81401" h="68751" extrusionOk="0">
                <a:moveTo>
                  <a:pt x="58361" y="1"/>
                </a:moveTo>
                <a:lnTo>
                  <a:pt x="51774" y="10070"/>
                </a:lnTo>
                <a:lnTo>
                  <a:pt x="56713" y="8971"/>
                </a:lnTo>
                <a:lnTo>
                  <a:pt x="56713" y="8971"/>
                </a:lnTo>
                <a:cubicBezTo>
                  <a:pt x="56102" y="19664"/>
                  <a:pt x="53453" y="23526"/>
                  <a:pt x="26413" y="25400"/>
                </a:cubicBezTo>
                <a:cubicBezTo>
                  <a:pt x="19394" y="25886"/>
                  <a:pt x="19321" y="27774"/>
                  <a:pt x="21465" y="28939"/>
                </a:cubicBezTo>
                <a:cubicBezTo>
                  <a:pt x="24512" y="30596"/>
                  <a:pt x="32308" y="31550"/>
                  <a:pt x="33338" y="31739"/>
                </a:cubicBezTo>
                <a:cubicBezTo>
                  <a:pt x="34908" y="32026"/>
                  <a:pt x="38977" y="32624"/>
                  <a:pt x="28046" y="33947"/>
                </a:cubicBezTo>
                <a:cubicBezTo>
                  <a:pt x="19536" y="35184"/>
                  <a:pt x="14764" y="36547"/>
                  <a:pt x="12193" y="37836"/>
                </a:cubicBezTo>
                <a:cubicBezTo>
                  <a:pt x="9460" y="39205"/>
                  <a:pt x="9212" y="43141"/>
                  <a:pt x="11962" y="44637"/>
                </a:cubicBezTo>
                <a:cubicBezTo>
                  <a:pt x="21207" y="49668"/>
                  <a:pt x="43323" y="48435"/>
                  <a:pt x="41579" y="54713"/>
                </a:cubicBezTo>
                <a:cubicBezTo>
                  <a:pt x="39565" y="61955"/>
                  <a:pt x="1" y="68751"/>
                  <a:pt x="1" y="68751"/>
                </a:cubicBezTo>
                <a:lnTo>
                  <a:pt x="47747" y="67850"/>
                </a:lnTo>
                <a:lnTo>
                  <a:pt x="60158" y="67850"/>
                </a:lnTo>
                <a:cubicBezTo>
                  <a:pt x="60158" y="67850"/>
                  <a:pt x="81400" y="64296"/>
                  <a:pt x="70596" y="53164"/>
                </a:cubicBezTo>
                <a:cubicBezTo>
                  <a:pt x="59793" y="42033"/>
                  <a:pt x="33144" y="42794"/>
                  <a:pt x="27761" y="41339"/>
                </a:cubicBezTo>
                <a:cubicBezTo>
                  <a:pt x="22648" y="39958"/>
                  <a:pt x="39736" y="38264"/>
                  <a:pt x="47520" y="35109"/>
                </a:cubicBezTo>
                <a:cubicBezTo>
                  <a:pt x="60704" y="29766"/>
                  <a:pt x="36219" y="28430"/>
                  <a:pt x="36219" y="28429"/>
                </a:cubicBezTo>
                <a:cubicBezTo>
                  <a:pt x="36044" y="28374"/>
                  <a:pt x="36080" y="28109"/>
                  <a:pt x="36263" y="28109"/>
                </a:cubicBezTo>
                <a:cubicBezTo>
                  <a:pt x="36264" y="28109"/>
                  <a:pt x="36264" y="28109"/>
                  <a:pt x="36264" y="28109"/>
                </a:cubicBezTo>
                <a:cubicBezTo>
                  <a:pt x="36362" y="28109"/>
                  <a:pt x="36459" y="28109"/>
                  <a:pt x="36556" y="28109"/>
                </a:cubicBezTo>
                <a:cubicBezTo>
                  <a:pt x="62582" y="28109"/>
                  <a:pt x="60460" y="8971"/>
                  <a:pt x="60460" y="8971"/>
                </a:cubicBezTo>
                <a:lnTo>
                  <a:pt x="60460" y="8971"/>
                </a:lnTo>
                <a:lnTo>
                  <a:pt x="65178" y="10070"/>
                </a:lnTo>
                <a:lnTo>
                  <a:pt x="58361"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6" name="Google Shape;260;p20">
            <a:extLst>
              <a:ext uri="{FF2B5EF4-FFF2-40B4-BE49-F238E27FC236}">
                <a16:creationId xmlns:a16="http://schemas.microsoft.com/office/drawing/2014/main" id="{730F2618-6709-4092-882F-42BF85E4576C}"/>
              </a:ext>
            </a:extLst>
          </p:cNvPr>
          <p:cNvSpPr/>
          <p:nvPr/>
        </p:nvSpPr>
        <p:spPr>
          <a:xfrm>
            <a:off x="4395803" y="3178750"/>
            <a:ext cx="587959" cy="250085"/>
          </a:xfrm>
          <a:custGeom>
            <a:avLst/>
            <a:gdLst/>
            <a:ahLst/>
            <a:cxnLst/>
            <a:rect l="l" t="t" r="r" b="b"/>
            <a:pathLst>
              <a:path w="8779" h="3803" extrusionOk="0">
                <a:moveTo>
                  <a:pt x="4312" y="0"/>
                </a:moveTo>
                <a:cubicBezTo>
                  <a:pt x="3064" y="0"/>
                  <a:pt x="2052" y="1011"/>
                  <a:pt x="2052" y="2259"/>
                </a:cubicBezTo>
                <a:lnTo>
                  <a:pt x="2052" y="2379"/>
                </a:lnTo>
                <a:cubicBezTo>
                  <a:pt x="1848" y="2091"/>
                  <a:pt x="1512" y="1901"/>
                  <a:pt x="1131" y="1901"/>
                </a:cubicBezTo>
                <a:cubicBezTo>
                  <a:pt x="507" y="1901"/>
                  <a:pt x="1" y="2407"/>
                  <a:pt x="1" y="3031"/>
                </a:cubicBezTo>
                <a:cubicBezTo>
                  <a:pt x="1" y="3457"/>
                  <a:pt x="347" y="3802"/>
                  <a:pt x="773" y="3802"/>
                </a:cubicBezTo>
                <a:lnTo>
                  <a:pt x="8007" y="3802"/>
                </a:lnTo>
                <a:cubicBezTo>
                  <a:pt x="8433" y="3802"/>
                  <a:pt x="8779" y="3457"/>
                  <a:pt x="8779" y="3031"/>
                </a:cubicBezTo>
                <a:lnTo>
                  <a:pt x="8779" y="2831"/>
                </a:lnTo>
                <a:cubicBezTo>
                  <a:pt x="8779" y="2064"/>
                  <a:pt x="8209" y="1395"/>
                  <a:pt x="7445" y="1323"/>
                </a:cubicBezTo>
                <a:cubicBezTo>
                  <a:pt x="7396" y="1319"/>
                  <a:pt x="7348" y="1316"/>
                  <a:pt x="7301" y="1316"/>
                </a:cubicBezTo>
                <a:cubicBezTo>
                  <a:pt x="6991" y="1316"/>
                  <a:pt x="6703" y="1413"/>
                  <a:pt x="6465" y="1576"/>
                </a:cubicBezTo>
                <a:cubicBezTo>
                  <a:pt x="6176" y="662"/>
                  <a:pt x="5321" y="0"/>
                  <a:pt x="4312" y="0"/>
                </a:cubicBezTo>
                <a:close/>
              </a:path>
            </a:pathLst>
          </a:custGeom>
          <a:solidFill>
            <a:srgbClr val="FDFFFE"/>
          </a:solidFill>
          <a:ln>
            <a:noFill/>
          </a:ln>
        </p:spPr>
        <p:txBody>
          <a:bodyPr spcFirstLastPara="1" wrap="square" lIns="121900" tIns="121900" rIns="121900" bIns="121900" anchor="ctr" anchorCtr="0">
            <a:noAutofit/>
          </a:bodyPr>
          <a:lstStyle/>
          <a:p>
            <a:endParaRPr sz="2400"/>
          </a:p>
        </p:txBody>
      </p:sp>
      <p:sp>
        <p:nvSpPr>
          <p:cNvPr id="27" name="Google Shape;261;p20">
            <a:extLst>
              <a:ext uri="{FF2B5EF4-FFF2-40B4-BE49-F238E27FC236}">
                <a16:creationId xmlns:a16="http://schemas.microsoft.com/office/drawing/2014/main" id="{A1874E93-9DF0-4D56-9958-1FEB67722428}"/>
              </a:ext>
            </a:extLst>
          </p:cNvPr>
          <p:cNvSpPr/>
          <p:nvPr/>
        </p:nvSpPr>
        <p:spPr>
          <a:xfrm>
            <a:off x="4955243" y="4508445"/>
            <a:ext cx="2085148" cy="1001656"/>
          </a:xfrm>
          <a:custGeom>
            <a:avLst/>
            <a:gdLst/>
            <a:ahLst/>
            <a:cxnLst/>
            <a:rect l="l" t="t" r="r" b="b"/>
            <a:pathLst>
              <a:path w="31134" h="15232" extrusionOk="0">
                <a:moveTo>
                  <a:pt x="28083" y="0"/>
                </a:moveTo>
                <a:lnTo>
                  <a:pt x="4721" y="4447"/>
                </a:lnTo>
                <a:lnTo>
                  <a:pt x="0" y="11331"/>
                </a:lnTo>
                <a:lnTo>
                  <a:pt x="31134" y="15232"/>
                </a:lnTo>
                <a:lnTo>
                  <a:pt x="28083"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8" name="Google Shape;262;p20">
            <a:extLst>
              <a:ext uri="{FF2B5EF4-FFF2-40B4-BE49-F238E27FC236}">
                <a16:creationId xmlns:a16="http://schemas.microsoft.com/office/drawing/2014/main" id="{DF1A5FC5-87B5-4DE4-BD4B-BA82E7D9FA3A}"/>
              </a:ext>
            </a:extLst>
          </p:cNvPr>
          <p:cNvSpPr/>
          <p:nvPr/>
        </p:nvSpPr>
        <p:spPr>
          <a:xfrm>
            <a:off x="3370152" y="2412295"/>
            <a:ext cx="5451696" cy="4521065"/>
          </a:xfrm>
          <a:custGeom>
            <a:avLst/>
            <a:gdLst/>
            <a:ahLst/>
            <a:cxnLst/>
            <a:rect l="l" t="t" r="r" b="b"/>
            <a:pathLst>
              <a:path w="81401" h="68751" extrusionOk="0">
                <a:moveTo>
                  <a:pt x="58361" y="1"/>
                </a:moveTo>
                <a:lnTo>
                  <a:pt x="51774" y="10070"/>
                </a:lnTo>
                <a:lnTo>
                  <a:pt x="56713" y="8971"/>
                </a:lnTo>
                <a:lnTo>
                  <a:pt x="56713" y="8971"/>
                </a:lnTo>
                <a:cubicBezTo>
                  <a:pt x="56102" y="19664"/>
                  <a:pt x="53453" y="23526"/>
                  <a:pt x="26413" y="25400"/>
                </a:cubicBezTo>
                <a:cubicBezTo>
                  <a:pt x="19394" y="25886"/>
                  <a:pt x="19321" y="27774"/>
                  <a:pt x="21465" y="28939"/>
                </a:cubicBezTo>
                <a:cubicBezTo>
                  <a:pt x="24512" y="30596"/>
                  <a:pt x="32308" y="31550"/>
                  <a:pt x="33338" y="31739"/>
                </a:cubicBezTo>
                <a:cubicBezTo>
                  <a:pt x="34908" y="32026"/>
                  <a:pt x="38977" y="32624"/>
                  <a:pt x="28046" y="33947"/>
                </a:cubicBezTo>
                <a:cubicBezTo>
                  <a:pt x="19536" y="35184"/>
                  <a:pt x="14764" y="36547"/>
                  <a:pt x="12193" y="37836"/>
                </a:cubicBezTo>
                <a:cubicBezTo>
                  <a:pt x="9460" y="39205"/>
                  <a:pt x="9212" y="43141"/>
                  <a:pt x="11962" y="44637"/>
                </a:cubicBezTo>
                <a:cubicBezTo>
                  <a:pt x="21207" y="49668"/>
                  <a:pt x="43323" y="48435"/>
                  <a:pt x="41579" y="54713"/>
                </a:cubicBezTo>
                <a:cubicBezTo>
                  <a:pt x="39565" y="61955"/>
                  <a:pt x="1" y="68751"/>
                  <a:pt x="1" y="68751"/>
                </a:cubicBezTo>
                <a:lnTo>
                  <a:pt x="47747" y="67850"/>
                </a:lnTo>
                <a:lnTo>
                  <a:pt x="60158" y="67850"/>
                </a:lnTo>
                <a:cubicBezTo>
                  <a:pt x="60158" y="67850"/>
                  <a:pt x="81400" y="64296"/>
                  <a:pt x="70596" y="53164"/>
                </a:cubicBezTo>
                <a:cubicBezTo>
                  <a:pt x="59793" y="42033"/>
                  <a:pt x="33144" y="42794"/>
                  <a:pt x="27761" y="41339"/>
                </a:cubicBezTo>
                <a:cubicBezTo>
                  <a:pt x="22648" y="39958"/>
                  <a:pt x="39736" y="38264"/>
                  <a:pt x="47520" y="35109"/>
                </a:cubicBezTo>
                <a:cubicBezTo>
                  <a:pt x="60704" y="29766"/>
                  <a:pt x="36219" y="28430"/>
                  <a:pt x="36219" y="28429"/>
                </a:cubicBezTo>
                <a:cubicBezTo>
                  <a:pt x="36044" y="28374"/>
                  <a:pt x="36080" y="28109"/>
                  <a:pt x="36263" y="28109"/>
                </a:cubicBezTo>
                <a:cubicBezTo>
                  <a:pt x="36264" y="28109"/>
                  <a:pt x="36264" y="28109"/>
                  <a:pt x="36264" y="28109"/>
                </a:cubicBezTo>
                <a:cubicBezTo>
                  <a:pt x="36362" y="28109"/>
                  <a:pt x="36459" y="28109"/>
                  <a:pt x="36556" y="28109"/>
                </a:cubicBezTo>
                <a:cubicBezTo>
                  <a:pt x="62582" y="28109"/>
                  <a:pt x="60460" y="8971"/>
                  <a:pt x="60460" y="8971"/>
                </a:cubicBezTo>
                <a:lnTo>
                  <a:pt x="60460" y="8971"/>
                </a:lnTo>
                <a:lnTo>
                  <a:pt x="65178" y="10070"/>
                </a:lnTo>
                <a:lnTo>
                  <a:pt x="58361" y="1"/>
                </a:lnTo>
                <a:close/>
              </a:path>
            </a:pathLst>
          </a:custGeom>
          <a:solidFill>
            <a:srgbClr val="000000">
              <a:alpha val="37050"/>
            </a:srgbClr>
          </a:solidFill>
          <a:ln>
            <a:noFill/>
          </a:ln>
        </p:spPr>
        <p:txBody>
          <a:bodyPr spcFirstLastPara="1" wrap="square" lIns="121900" tIns="121900" rIns="121900" bIns="121900" anchor="ctr" anchorCtr="0">
            <a:noAutofit/>
          </a:bodyPr>
          <a:lstStyle/>
          <a:p>
            <a:endParaRPr sz="2400"/>
          </a:p>
        </p:txBody>
      </p:sp>
      <p:sp>
        <p:nvSpPr>
          <p:cNvPr id="29" name="Google Shape;263;p20">
            <a:extLst>
              <a:ext uri="{FF2B5EF4-FFF2-40B4-BE49-F238E27FC236}">
                <a16:creationId xmlns:a16="http://schemas.microsoft.com/office/drawing/2014/main" id="{83E89147-9400-41BA-88C4-7BB3AB49B54B}"/>
              </a:ext>
            </a:extLst>
          </p:cNvPr>
          <p:cNvSpPr/>
          <p:nvPr/>
        </p:nvSpPr>
        <p:spPr>
          <a:xfrm>
            <a:off x="4458319" y="4142057"/>
            <a:ext cx="757951" cy="1228760"/>
          </a:xfrm>
          <a:custGeom>
            <a:avLst/>
            <a:gdLst/>
            <a:ahLst/>
            <a:cxnLst/>
            <a:rect l="l" t="t" r="r" b="b"/>
            <a:pathLst>
              <a:path w="10922" h="18032" extrusionOk="0">
                <a:moveTo>
                  <a:pt x="5461" y="1"/>
                </a:moveTo>
                <a:cubicBezTo>
                  <a:pt x="2445" y="1"/>
                  <a:pt x="0" y="2445"/>
                  <a:pt x="0" y="5461"/>
                </a:cubicBezTo>
                <a:cubicBezTo>
                  <a:pt x="0" y="8381"/>
                  <a:pt x="2292" y="10767"/>
                  <a:pt x="5177" y="10915"/>
                </a:cubicBezTo>
                <a:lnTo>
                  <a:pt x="5177" y="16091"/>
                </a:lnTo>
                <a:cubicBezTo>
                  <a:pt x="4767" y="16214"/>
                  <a:pt x="4470" y="16592"/>
                  <a:pt x="4470" y="17040"/>
                </a:cubicBezTo>
                <a:cubicBezTo>
                  <a:pt x="4470" y="17587"/>
                  <a:pt x="4914" y="18031"/>
                  <a:pt x="5461" y="18031"/>
                </a:cubicBezTo>
                <a:cubicBezTo>
                  <a:pt x="6007" y="18031"/>
                  <a:pt x="6452" y="17587"/>
                  <a:pt x="6452" y="17040"/>
                </a:cubicBezTo>
                <a:cubicBezTo>
                  <a:pt x="6452" y="16592"/>
                  <a:pt x="6154" y="16214"/>
                  <a:pt x="5746" y="16091"/>
                </a:cubicBezTo>
                <a:lnTo>
                  <a:pt x="5746" y="10915"/>
                </a:lnTo>
                <a:cubicBezTo>
                  <a:pt x="8629" y="10767"/>
                  <a:pt x="10922" y="8381"/>
                  <a:pt x="10922" y="5461"/>
                </a:cubicBezTo>
                <a:cubicBezTo>
                  <a:pt x="10922" y="2445"/>
                  <a:pt x="8476" y="1"/>
                  <a:pt x="5461" y="1"/>
                </a:cubicBezTo>
                <a:close/>
              </a:path>
            </a:pathLst>
          </a:custGeom>
          <a:solidFill>
            <a:schemeClr val="accent6">
              <a:lumMod val="75000"/>
            </a:schemeClr>
          </a:solidFill>
          <a:ln>
            <a:noFill/>
          </a:ln>
        </p:spPr>
        <p:txBody>
          <a:bodyPr spcFirstLastPara="1" wrap="square" lIns="121900" tIns="121900" rIns="121900" bIns="121900" anchor="ctr" anchorCtr="0">
            <a:noAutofit/>
          </a:bodyPr>
          <a:lstStyle/>
          <a:p>
            <a:endParaRPr sz="2400"/>
          </a:p>
        </p:txBody>
      </p:sp>
      <p:sp>
        <p:nvSpPr>
          <p:cNvPr id="30" name="Google Shape;264;p20">
            <a:extLst>
              <a:ext uri="{FF2B5EF4-FFF2-40B4-BE49-F238E27FC236}">
                <a16:creationId xmlns:a16="http://schemas.microsoft.com/office/drawing/2014/main" id="{F476103E-8B68-40A3-BC09-54128880ABC8}"/>
              </a:ext>
            </a:extLst>
          </p:cNvPr>
          <p:cNvSpPr/>
          <p:nvPr/>
        </p:nvSpPr>
        <p:spPr>
          <a:xfrm>
            <a:off x="4547775" y="4229961"/>
            <a:ext cx="578976" cy="568452"/>
          </a:xfrm>
          <a:custGeom>
            <a:avLst/>
            <a:gdLst/>
            <a:ahLst/>
            <a:cxnLst/>
            <a:rect l="l" t="t" r="r" b="b"/>
            <a:pathLst>
              <a:path w="8343" h="8342" extrusionOk="0">
                <a:moveTo>
                  <a:pt x="4172" y="1"/>
                </a:moveTo>
                <a:cubicBezTo>
                  <a:pt x="1868" y="1"/>
                  <a:pt x="1" y="1868"/>
                  <a:pt x="1" y="4171"/>
                </a:cubicBezTo>
                <a:cubicBezTo>
                  <a:pt x="1" y="6474"/>
                  <a:pt x="1868" y="8342"/>
                  <a:pt x="4172" y="8342"/>
                </a:cubicBezTo>
                <a:cubicBezTo>
                  <a:pt x="6475" y="8342"/>
                  <a:pt x="8343" y="6474"/>
                  <a:pt x="8343" y="4171"/>
                </a:cubicBezTo>
                <a:cubicBezTo>
                  <a:pt x="8343" y="1868"/>
                  <a:pt x="6475" y="1"/>
                  <a:pt x="4172"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1" name="Google Shape;265;p20">
            <a:extLst>
              <a:ext uri="{FF2B5EF4-FFF2-40B4-BE49-F238E27FC236}">
                <a16:creationId xmlns:a16="http://schemas.microsoft.com/office/drawing/2014/main" id="{42C31EFF-CA9D-4066-B329-B4C9FBC843C3}"/>
              </a:ext>
            </a:extLst>
          </p:cNvPr>
          <p:cNvSpPr/>
          <p:nvPr/>
        </p:nvSpPr>
        <p:spPr>
          <a:xfrm>
            <a:off x="5139202" y="3210149"/>
            <a:ext cx="652325" cy="1057547"/>
          </a:xfrm>
          <a:custGeom>
            <a:avLst/>
            <a:gdLst/>
            <a:ahLst/>
            <a:cxnLst/>
            <a:rect l="l" t="t" r="r" b="b"/>
            <a:pathLst>
              <a:path w="8618" h="14229" extrusionOk="0">
                <a:moveTo>
                  <a:pt x="4309" y="1"/>
                </a:moveTo>
                <a:cubicBezTo>
                  <a:pt x="1929" y="1"/>
                  <a:pt x="1" y="1929"/>
                  <a:pt x="1" y="4309"/>
                </a:cubicBezTo>
                <a:cubicBezTo>
                  <a:pt x="1" y="6614"/>
                  <a:pt x="1810" y="8496"/>
                  <a:pt x="4085" y="8613"/>
                </a:cubicBezTo>
                <a:lnTo>
                  <a:pt x="4085" y="12697"/>
                </a:lnTo>
                <a:cubicBezTo>
                  <a:pt x="3763" y="12794"/>
                  <a:pt x="3527" y="13092"/>
                  <a:pt x="3527" y="13446"/>
                </a:cubicBezTo>
                <a:cubicBezTo>
                  <a:pt x="3527" y="13878"/>
                  <a:pt x="3877" y="14228"/>
                  <a:pt x="4309" y="14228"/>
                </a:cubicBezTo>
                <a:cubicBezTo>
                  <a:pt x="4741" y="14228"/>
                  <a:pt x="5091" y="13878"/>
                  <a:pt x="5091" y="13446"/>
                </a:cubicBezTo>
                <a:cubicBezTo>
                  <a:pt x="5091" y="13092"/>
                  <a:pt x="4857" y="12795"/>
                  <a:pt x="4534" y="12697"/>
                </a:cubicBezTo>
                <a:lnTo>
                  <a:pt x="4534" y="8613"/>
                </a:lnTo>
                <a:cubicBezTo>
                  <a:pt x="6809" y="8496"/>
                  <a:pt x="8618" y="6614"/>
                  <a:pt x="8618" y="4309"/>
                </a:cubicBezTo>
                <a:cubicBezTo>
                  <a:pt x="8618" y="1929"/>
                  <a:pt x="6689" y="1"/>
                  <a:pt x="4309" y="1"/>
                </a:cubicBezTo>
                <a:close/>
              </a:path>
            </a:pathLst>
          </a:custGeom>
          <a:solidFill>
            <a:schemeClr val="accent1">
              <a:lumMod val="60000"/>
              <a:lumOff val="40000"/>
            </a:schemeClr>
          </a:solidFill>
          <a:ln>
            <a:noFill/>
          </a:ln>
        </p:spPr>
        <p:txBody>
          <a:bodyPr spcFirstLastPara="1" wrap="square" lIns="121900" tIns="121900" rIns="121900" bIns="121900" anchor="ctr" anchorCtr="0">
            <a:noAutofit/>
          </a:bodyPr>
          <a:lstStyle/>
          <a:p>
            <a:endParaRPr sz="2400"/>
          </a:p>
        </p:txBody>
      </p:sp>
      <p:sp>
        <p:nvSpPr>
          <p:cNvPr id="32" name="Google Shape;266;p20">
            <a:extLst>
              <a:ext uri="{FF2B5EF4-FFF2-40B4-BE49-F238E27FC236}">
                <a16:creationId xmlns:a16="http://schemas.microsoft.com/office/drawing/2014/main" id="{98B880D7-BB4F-4F05-8945-21DE12BEA7D8}"/>
              </a:ext>
            </a:extLst>
          </p:cNvPr>
          <p:cNvSpPr/>
          <p:nvPr/>
        </p:nvSpPr>
        <p:spPr>
          <a:xfrm>
            <a:off x="5216260" y="3285809"/>
            <a:ext cx="498213" cy="489196"/>
          </a:xfrm>
          <a:custGeom>
            <a:avLst/>
            <a:gdLst/>
            <a:ahLst/>
            <a:cxnLst/>
            <a:rect l="l" t="t" r="r" b="b"/>
            <a:pathLst>
              <a:path w="6582" h="6582" extrusionOk="0">
                <a:moveTo>
                  <a:pt x="3291" y="1"/>
                </a:moveTo>
                <a:cubicBezTo>
                  <a:pt x="1474" y="1"/>
                  <a:pt x="1" y="1474"/>
                  <a:pt x="1" y="3291"/>
                </a:cubicBezTo>
                <a:cubicBezTo>
                  <a:pt x="1" y="5108"/>
                  <a:pt x="1474" y="6582"/>
                  <a:pt x="3291" y="6582"/>
                </a:cubicBezTo>
                <a:cubicBezTo>
                  <a:pt x="5108" y="6582"/>
                  <a:pt x="6582" y="5108"/>
                  <a:pt x="6582" y="3291"/>
                </a:cubicBezTo>
                <a:cubicBezTo>
                  <a:pt x="6582" y="1474"/>
                  <a:pt x="5108" y="1"/>
                  <a:pt x="3291"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3" name="Google Shape;267;p20">
            <a:extLst>
              <a:ext uri="{FF2B5EF4-FFF2-40B4-BE49-F238E27FC236}">
                <a16:creationId xmlns:a16="http://schemas.microsoft.com/office/drawing/2014/main" id="{120A67CF-53E6-405F-B67E-F7095F5CF85B}"/>
              </a:ext>
            </a:extLst>
          </p:cNvPr>
          <p:cNvSpPr/>
          <p:nvPr/>
        </p:nvSpPr>
        <p:spPr>
          <a:xfrm>
            <a:off x="6739671" y="4992795"/>
            <a:ext cx="1021567" cy="1655895"/>
          </a:xfrm>
          <a:custGeom>
            <a:avLst/>
            <a:gdLst/>
            <a:ahLst/>
            <a:cxnLst/>
            <a:rect l="l" t="t" r="r" b="b"/>
            <a:pathLst>
              <a:path w="17594" h="29044" extrusionOk="0">
                <a:moveTo>
                  <a:pt x="8797" y="0"/>
                </a:moveTo>
                <a:cubicBezTo>
                  <a:pt x="3939" y="0"/>
                  <a:pt x="1" y="3938"/>
                  <a:pt x="1" y="8797"/>
                </a:cubicBezTo>
                <a:cubicBezTo>
                  <a:pt x="1" y="13500"/>
                  <a:pt x="3694" y="17342"/>
                  <a:pt x="8339" y="17581"/>
                </a:cubicBezTo>
                <a:lnTo>
                  <a:pt x="8339" y="25920"/>
                </a:lnTo>
                <a:cubicBezTo>
                  <a:pt x="7681" y="26117"/>
                  <a:pt x="7201" y="26726"/>
                  <a:pt x="7201" y="27448"/>
                </a:cubicBezTo>
                <a:cubicBezTo>
                  <a:pt x="7201" y="28329"/>
                  <a:pt x="7915" y="29043"/>
                  <a:pt x="8797" y="29043"/>
                </a:cubicBezTo>
                <a:cubicBezTo>
                  <a:pt x="9678" y="29043"/>
                  <a:pt x="10392" y="28329"/>
                  <a:pt x="10392" y="27448"/>
                </a:cubicBezTo>
                <a:cubicBezTo>
                  <a:pt x="10392" y="26726"/>
                  <a:pt x="9912" y="26117"/>
                  <a:pt x="9255" y="25920"/>
                </a:cubicBezTo>
                <a:lnTo>
                  <a:pt x="9255" y="17581"/>
                </a:lnTo>
                <a:cubicBezTo>
                  <a:pt x="13900" y="17342"/>
                  <a:pt x="17594" y="13500"/>
                  <a:pt x="17594" y="8797"/>
                </a:cubicBezTo>
                <a:cubicBezTo>
                  <a:pt x="17594" y="3938"/>
                  <a:pt x="13655" y="0"/>
                  <a:pt x="879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4" name="Google Shape;268;p20">
            <a:extLst>
              <a:ext uri="{FF2B5EF4-FFF2-40B4-BE49-F238E27FC236}">
                <a16:creationId xmlns:a16="http://schemas.microsoft.com/office/drawing/2014/main" id="{D6B442F2-B4AA-45E2-AB49-829A9EE543AD}"/>
              </a:ext>
            </a:extLst>
          </p:cNvPr>
          <p:cNvSpPr/>
          <p:nvPr/>
        </p:nvSpPr>
        <p:spPr>
          <a:xfrm>
            <a:off x="6860278" y="5111273"/>
            <a:ext cx="780255" cy="766031"/>
          </a:xfrm>
          <a:custGeom>
            <a:avLst/>
            <a:gdLst/>
            <a:ahLst/>
            <a:cxnLst/>
            <a:rect l="l" t="t" r="r" b="b"/>
            <a:pathLst>
              <a:path w="13438" h="13436" extrusionOk="0">
                <a:moveTo>
                  <a:pt x="6719" y="0"/>
                </a:moveTo>
                <a:cubicBezTo>
                  <a:pt x="4938" y="0"/>
                  <a:pt x="3229" y="707"/>
                  <a:pt x="1968" y="1968"/>
                </a:cubicBezTo>
                <a:cubicBezTo>
                  <a:pt x="709" y="3227"/>
                  <a:pt x="1" y="4936"/>
                  <a:pt x="1" y="6717"/>
                </a:cubicBezTo>
                <a:cubicBezTo>
                  <a:pt x="1" y="8500"/>
                  <a:pt x="709" y="10209"/>
                  <a:pt x="1968" y="11468"/>
                </a:cubicBezTo>
                <a:cubicBezTo>
                  <a:pt x="3229" y="12728"/>
                  <a:pt x="4938" y="13436"/>
                  <a:pt x="6719" y="13436"/>
                </a:cubicBezTo>
                <a:cubicBezTo>
                  <a:pt x="8501" y="13436"/>
                  <a:pt x="10209" y="12728"/>
                  <a:pt x="11470" y="11468"/>
                </a:cubicBezTo>
                <a:cubicBezTo>
                  <a:pt x="12729" y="10209"/>
                  <a:pt x="13437" y="8500"/>
                  <a:pt x="13437" y="6717"/>
                </a:cubicBezTo>
                <a:cubicBezTo>
                  <a:pt x="13437" y="4936"/>
                  <a:pt x="12729" y="3227"/>
                  <a:pt x="11470" y="1968"/>
                </a:cubicBezTo>
                <a:cubicBezTo>
                  <a:pt x="10209" y="707"/>
                  <a:pt x="8501" y="0"/>
                  <a:pt x="6719"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5" name="Google Shape;269;p20">
            <a:extLst>
              <a:ext uri="{FF2B5EF4-FFF2-40B4-BE49-F238E27FC236}">
                <a16:creationId xmlns:a16="http://schemas.microsoft.com/office/drawing/2014/main" id="{BEF37A0F-A1BB-490D-B82F-4FDE7C1497E8}"/>
              </a:ext>
            </a:extLst>
          </p:cNvPr>
          <p:cNvSpPr/>
          <p:nvPr/>
        </p:nvSpPr>
        <p:spPr>
          <a:xfrm>
            <a:off x="7001057" y="2606824"/>
            <a:ext cx="498751" cy="808388"/>
          </a:xfrm>
          <a:custGeom>
            <a:avLst/>
            <a:gdLst/>
            <a:ahLst/>
            <a:cxnLst/>
            <a:rect l="l" t="t" r="r" b="b"/>
            <a:pathLst>
              <a:path w="7447" h="12293" extrusionOk="0">
                <a:moveTo>
                  <a:pt x="3724" y="0"/>
                </a:moveTo>
                <a:cubicBezTo>
                  <a:pt x="1667" y="0"/>
                  <a:pt x="0" y="1667"/>
                  <a:pt x="0" y="3723"/>
                </a:cubicBezTo>
                <a:cubicBezTo>
                  <a:pt x="0" y="5715"/>
                  <a:pt x="1564" y="7340"/>
                  <a:pt x="3529" y="7441"/>
                </a:cubicBezTo>
                <a:lnTo>
                  <a:pt x="3529" y="10971"/>
                </a:lnTo>
                <a:cubicBezTo>
                  <a:pt x="3251" y="11054"/>
                  <a:pt x="3048" y="11311"/>
                  <a:pt x="3048" y="11617"/>
                </a:cubicBezTo>
                <a:cubicBezTo>
                  <a:pt x="3048" y="11991"/>
                  <a:pt x="3350" y="12293"/>
                  <a:pt x="3724" y="12293"/>
                </a:cubicBezTo>
                <a:cubicBezTo>
                  <a:pt x="4096" y="12293"/>
                  <a:pt x="4399" y="11991"/>
                  <a:pt x="4399" y="11617"/>
                </a:cubicBezTo>
                <a:cubicBezTo>
                  <a:pt x="4399" y="11311"/>
                  <a:pt x="4196" y="11054"/>
                  <a:pt x="3918" y="10971"/>
                </a:cubicBezTo>
                <a:lnTo>
                  <a:pt x="3918" y="7441"/>
                </a:lnTo>
                <a:cubicBezTo>
                  <a:pt x="5884" y="7340"/>
                  <a:pt x="7446" y="5715"/>
                  <a:pt x="7446" y="3723"/>
                </a:cubicBezTo>
                <a:cubicBezTo>
                  <a:pt x="7446" y="1667"/>
                  <a:pt x="5779" y="0"/>
                  <a:pt x="3724" y="0"/>
                </a:cubicBezTo>
                <a:close/>
              </a:path>
            </a:pathLst>
          </a:custGeom>
          <a:solidFill>
            <a:schemeClr val="accent5">
              <a:lumMod val="75000"/>
            </a:schemeClr>
          </a:solidFill>
          <a:ln>
            <a:noFill/>
          </a:ln>
        </p:spPr>
        <p:txBody>
          <a:bodyPr spcFirstLastPara="1" wrap="square" lIns="121900" tIns="121900" rIns="121900" bIns="121900" anchor="ctr" anchorCtr="0">
            <a:noAutofit/>
          </a:bodyPr>
          <a:lstStyle/>
          <a:p>
            <a:endParaRPr sz="2400"/>
          </a:p>
        </p:txBody>
      </p:sp>
      <p:sp>
        <p:nvSpPr>
          <p:cNvPr id="36" name="Google Shape;270;p20">
            <a:extLst>
              <a:ext uri="{FF2B5EF4-FFF2-40B4-BE49-F238E27FC236}">
                <a16:creationId xmlns:a16="http://schemas.microsoft.com/office/drawing/2014/main" id="{6BF08ED5-138E-4978-87D4-82BF1A754288}"/>
              </a:ext>
            </a:extLst>
          </p:cNvPr>
          <p:cNvSpPr/>
          <p:nvPr/>
        </p:nvSpPr>
        <p:spPr>
          <a:xfrm>
            <a:off x="7059995" y="2664694"/>
            <a:ext cx="380944" cy="373977"/>
          </a:xfrm>
          <a:custGeom>
            <a:avLst/>
            <a:gdLst/>
            <a:ahLst/>
            <a:cxnLst/>
            <a:rect l="l" t="t" r="r" b="b"/>
            <a:pathLst>
              <a:path w="5688" h="5687" extrusionOk="0">
                <a:moveTo>
                  <a:pt x="2844" y="0"/>
                </a:moveTo>
                <a:cubicBezTo>
                  <a:pt x="1273" y="0"/>
                  <a:pt x="0" y="1273"/>
                  <a:pt x="0" y="2843"/>
                </a:cubicBezTo>
                <a:cubicBezTo>
                  <a:pt x="0" y="4413"/>
                  <a:pt x="1273" y="5687"/>
                  <a:pt x="2844" y="5687"/>
                </a:cubicBezTo>
                <a:cubicBezTo>
                  <a:pt x="4414" y="5687"/>
                  <a:pt x="5687" y="4413"/>
                  <a:pt x="5687" y="2843"/>
                </a:cubicBezTo>
                <a:cubicBezTo>
                  <a:pt x="5687" y="1273"/>
                  <a:pt x="4414" y="0"/>
                  <a:pt x="2844"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nvGrpSpPr>
          <p:cNvPr id="58" name="Google Shape;292;p20">
            <a:extLst>
              <a:ext uri="{FF2B5EF4-FFF2-40B4-BE49-F238E27FC236}">
                <a16:creationId xmlns:a16="http://schemas.microsoft.com/office/drawing/2014/main" id="{03FD2E34-C6A1-419D-A471-F428B4B7794C}"/>
              </a:ext>
            </a:extLst>
          </p:cNvPr>
          <p:cNvGrpSpPr/>
          <p:nvPr/>
        </p:nvGrpSpPr>
        <p:grpSpPr>
          <a:xfrm>
            <a:off x="7166815" y="2737219"/>
            <a:ext cx="167469" cy="228480"/>
            <a:chOff x="-64001300" y="4093650"/>
            <a:chExt cx="228450" cy="317450"/>
          </a:xfrm>
          <a:solidFill>
            <a:schemeClr val="accent4"/>
          </a:solidFill>
        </p:grpSpPr>
        <p:sp>
          <p:nvSpPr>
            <p:cNvPr id="59" name="Google Shape;293;p20">
              <a:extLst>
                <a:ext uri="{FF2B5EF4-FFF2-40B4-BE49-F238E27FC236}">
                  <a16:creationId xmlns:a16="http://schemas.microsoft.com/office/drawing/2014/main" id="{708F1FFE-1A79-43B4-8493-59DB8AD1C9E1}"/>
                </a:ext>
              </a:extLst>
            </p:cNvPr>
            <p:cNvSpPr/>
            <p:nvPr/>
          </p:nvSpPr>
          <p:spPr>
            <a:xfrm>
              <a:off x="-63933550" y="4328375"/>
              <a:ext cx="93750" cy="40975"/>
            </a:xfrm>
            <a:custGeom>
              <a:avLst/>
              <a:gdLst/>
              <a:ahLst/>
              <a:cxnLst/>
              <a:rect l="l" t="t" r="r" b="b"/>
              <a:pathLst>
                <a:path w="3750" h="1639" extrusionOk="0">
                  <a:moveTo>
                    <a:pt x="1859" y="0"/>
                  </a:moveTo>
                  <a:cubicBezTo>
                    <a:pt x="1009" y="0"/>
                    <a:pt x="315" y="662"/>
                    <a:pt x="0" y="1638"/>
                  </a:cubicBezTo>
                  <a:lnTo>
                    <a:pt x="3749" y="1638"/>
                  </a:lnTo>
                  <a:cubicBezTo>
                    <a:pt x="3434" y="662"/>
                    <a:pt x="2710" y="0"/>
                    <a:pt x="1859" y="0"/>
                  </a:cubicBezTo>
                  <a:close/>
                </a:path>
              </a:pathLst>
            </a:custGeom>
            <a:grpFill/>
            <a:ln>
              <a:noFill/>
            </a:ln>
          </p:spPr>
          <p:txBody>
            <a:bodyPr spcFirstLastPara="1" wrap="square" lIns="121900" tIns="121900" rIns="121900" bIns="121900" anchor="ctr" anchorCtr="0">
              <a:noAutofit/>
            </a:bodyPr>
            <a:lstStyle/>
            <a:p>
              <a:endParaRPr sz="2400"/>
            </a:p>
          </p:txBody>
        </p:sp>
        <p:sp>
          <p:nvSpPr>
            <p:cNvPr id="60" name="Google Shape;294;p20">
              <a:extLst>
                <a:ext uri="{FF2B5EF4-FFF2-40B4-BE49-F238E27FC236}">
                  <a16:creationId xmlns:a16="http://schemas.microsoft.com/office/drawing/2014/main" id="{7C6D40EB-50EC-4C82-BB01-E14F4B08670E}"/>
                </a:ext>
              </a:extLst>
            </p:cNvPr>
            <p:cNvSpPr/>
            <p:nvPr/>
          </p:nvSpPr>
          <p:spPr>
            <a:xfrm>
              <a:off x="-63980025" y="4135400"/>
              <a:ext cx="185900" cy="234725"/>
            </a:xfrm>
            <a:custGeom>
              <a:avLst/>
              <a:gdLst/>
              <a:ahLst/>
              <a:cxnLst/>
              <a:rect l="l" t="t" r="r" b="b"/>
              <a:pathLst>
                <a:path w="7436" h="9389" extrusionOk="0">
                  <a:moveTo>
                    <a:pt x="6617" y="1"/>
                  </a:moveTo>
                  <a:lnTo>
                    <a:pt x="6617" y="725"/>
                  </a:lnTo>
                  <a:cubicBezTo>
                    <a:pt x="6196" y="593"/>
                    <a:pt x="5771" y="530"/>
                    <a:pt x="5358" y="530"/>
                  </a:cubicBezTo>
                  <a:cubicBezTo>
                    <a:pt x="4686" y="530"/>
                    <a:pt x="4044" y="697"/>
                    <a:pt x="3498" y="1009"/>
                  </a:cubicBezTo>
                  <a:cubicBezTo>
                    <a:pt x="3103" y="1242"/>
                    <a:pt x="2617" y="1373"/>
                    <a:pt x="2085" y="1373"/>
                  </a:cubicBezTo>
                  <a:cubicBezTo>
                    <a:pt x="1683" y="1373"/>
                    <a:pt x="1254" y="1298"/>
                    <a:pt x="820" y="1135"/>
                  </a:cubicBezTo>
                  <a:lnTo>
                    <a:pt x="820" y="32"/>
                  </a:lnTo>
                  <a:lnTo>
                    <a:pt x="1" y="32"/>
                  </a:lnTo>
                  <a:lnTo>
                    <a:pt x="1" y="1418"/>
                  </a:lnTo>
                  <a:cubicBezTo>
                    <a:pt x="1" y="2867"/>
                    <a:pt x="820" y="4096"/>
                    <a:pt x="2017" y="4726"/>
                  </a:cubicBezTo>
                  <a:cubicBezTo>
                    <a:pt x="820" y="5356"/>
                    <a:pt x="1" y="6554"/>
                    <a:pt x="1" y="8034"/>
                  </a:cubicBezTo>
                  <a:lnTo>
                    <a:pt x="1" y="9389"/>
                  </a:lnTo>
                  <a:lnTo>
                    <a:pt x="820" y="9389"/>
                  </a:lnTo>
                  <a:lnTo>
                    <a:pt x="820" y="8034"/>
                  </a:lnTo>
                  <a:cubicBezTo>
                    <a:pt x="820" y="6396"/>
                    <a:pt x="2143" y="5104"/>
                    <a:pt x="3750" y="5104"/>
                  </a:cubicBezTo>
                  <a:cubicBezTo>
                    <a:pt x="5356" y="5104"/>
                    <a:pt x="6617" y="6396"/>
                    <a:pt x="6617" y="8034"/>
                  </a:cubicBezTo>
                  <a:lnTo>
                    <a:pt x="6617" y="9389"/>
                  </a:lnTo>
                  <a:lnTo>
                    <a:pt x="7436" y="9389"/>
                  </a:lnTo>
                  <a:lnTo>
                    <a:pt x="7436" y="9357"/>
                  </a:lnTo>
                  <a:lnTo>
                    <a:pt x="7436" y="7971"/>
                  </a:lnTo>
                  <a:cubicBezTo>
                    <a:pt x="7436" y="6522"/>
                    <a:pt x="6617" y="5293"/>
                    <a:pt x="5451" y="4663"/>
                  </a:cubicBezTo>
                  <a:cubicBezTo>
                    <a:pt x="6617" y="4033"/>
                    <a:pt x="7436" y="2836"/>
                    <a:pt x="7436" y="1355"/>
                  </a:cubicBezTo>
                  <a:lnTo>
                    <a:pt x="7436" y="1"/>
                  </a:lnTo>
                  <a:close/>
                </a:path>
              </a:pathLst>
            </a:custGeom>
            <a:grpFill/>
            <a:ln>
              <a:noFill/>
            </a:ln>
          </p:spPr>
          <p:txBody>
            <a:bodyPr spcFirstLastPara="1" wrap="square" lIns="121900" tIns="121900" rIns="121900" bIns="121900" anchor="ctr" anchorCtr="0">
              <a:noAutofit/>
            </a:bodyPr>
            <a:lstStyle/>
            <a:p>
              <a:endParaRPr sz="2400"/>
            </a:p>
          </p:txBody>
        </p:sp>
        <p:sp>
          <p:nvSpPr>
            <p:cNvPr id="61" name="Google Shape;295;p20">
              <a:extLst>
                <a:ext uri="{FF2B5EF4-FFF2-40B4-BE49-F238E27FC236}">
                  <a16:creationId xmlns:a16="http://schemas.microsoft.com/office/drawing/2014/main" id="{8B80B72E-6FA3-4AD9-A0A2-6BE9633337FE}"/>
                </a:ext>
              </a:extLst>
            </p:cNvPr>
            <p:cNvSpPr/>
            <p:nvPr/>
          </p:nvSpPr>
          <p:spPr>
            <a:xfrm>
              <a:off x="-64001300" y="4389800"/>
              <a:ext cx="228450" cy="21300"/>
            </a:xfrm>
            <a:custGeom>
              <a:avLst/>
              <a:gdLst/>
              <a:ahLst/>
              <a:cxnLst/>
              <a:rect l="l" t="t" r="r" b="b"/>
              <a:pathLst>
                <a:path w="9138" h="852" extrusionOk="0">
                  <a:moveTo>
                    <a:pt x="411" y="1"/>
                  </a:moveTo>
                  <a:cubicBezTo>
                    <a:pt x="190" y="1"/>
                    <a:pt x="1" y="221"/>
                    <a:pt x="1" y="410"/>
                  </a:cubicBezTo>
                  <a:cubicBezTo>
                    <a:pt x="1" y="631"/>
                    <a:pt x="190" y="851"/>
                    <a:pt x="411" y="851"/>
                  </a:cubicBezTo>
                  <a:lnTo>
                    <a:pt x="8696" y="851"/>
                  </a:lnTo>
                  <a:cubicBezTo>
                    <a:pt x="8917" y="851"/>
                    <a:pt x="9074" y="631"/>
                    <a:pt x="9074" y="410"/>
                  </a:cubicBezTo>
                  <a:cubicBezTo>
                    <a:pt x="9137" y="221"/>
                    <a:pt x="8917" y="1"/>
                    <a:pt x="8696" y="1"/>
                  </a:cubicBezTo>
                  <a:close/>
                </a:path>
              </a:pathLst>
            </a:custGeom>
            <a:grpFill/>
            <a:ln>
              <a:noFill/>
            </a:ln>
          </p:spPr>
          <p:txBody>
            <a:bodyPr spcFirstLastPara="1" wrap="square" lIns="121900" tIns="121900" rIns="121900" bIns="121900" anchor="ctr" anchorCtr="0">
              <a:noAutofit/>
            </a:bodyPr>
            <a:lstStyle/>
            <a:p>
              <a:endParaRPr sz="2400"/>
            </a:p>
          </p:txBody>
        </p:sp>
        <p:sp>
          <p:nvSpPr>
            <p:cNvPr id="62" name="Google Shape;296;p20">
              <a:extLst>
                <a:ext uri="{FF2B5EF4-FFF2-40B4-BE49-F238E27FC236}">
                  <a16:creationId xmlns:a16="http://schemas.microsoft.com/office/drawing/2014/main" id="{7C909A76-1323-4450-B0A7-153BB367F0DD}"/>
                </a:ext>
              </a:extLst>
            </p:cNvPr>
            <p:cNvSpPr/>
            <p:nvPr/>
          </p:nvSpPr>
          <p:spPr>
            <a:xfrm>
              <a:off x="-64001300" y="4093650"/>
              <a:ext cx="226875" cy="20500"/>
            </a:xfrm>
            <a:custGeom>
              <a:avLst/>
              <a:gdLst/>
              <a:ahLst/>
              <a:cxnLst/>
              <a:rect l="l" t="t" r="r" b="b"/>
              <a:pathLst>
                <a:path w="9075" h="820" extrusionOk="0">
                  <a:moveTo>
                    <a:pt x="411" y="1"/>
                  </a:moveTo>
                  <a:cubicBezTo>
                    <a:pt x="190" y="1"/>
                    <a:pt x="1" y="190"/>
                    <a:pt x="1" y="410"/>
                  </a:cubicBezTo>
                  <a:cubicBezTo>
                    <a:pt x="32" y="631"/>
                    <a:pt x="190" y="820"/>
                    <a:pt x="411" y="820"/>
                  </a:cubicBezTo>
                  <a:lnTo>
                    <a:pt x="8696" y="820"/>
                  </a:lnTo>
                  <a:cubicBezTo>
                    <a:pt x="8917" y="820"/>
                    <a:pt x="9074" y="631"/>
                    <a:pt x="9074" y="410"/>
                  </a:cubicBezTo>
                  <a:cubicBezTo>
                    <a:pt x="9074" y="158"/>
                    <a:pt x="8885" y="1"/>
                    <a:pt x="8696" y="1"/>
                  </a:cubicBezTo>
                  <a:close/>
                </a:path>
              </a:pathLst>
            </a:custGeom>
            <a:grpFill/>
            <a:ln>
              <a:noFill/>
            </a:ln>
          </p:spPr>
          <p:txBody>
            <a:bodyPr spcFirstLastPara="1" wrap="square" lIns="121900" tIns="121900" rIns="121900" bIns="121900" anchor="ctr" anchorCtr="0">
              <a:noAutofit/>
            </a:bodyPr>
            <a:lstStyle/>
            <a:p>
              <a:endParaRPr sz="2400"/>
            </a:p>
          </p:txBody>
        </p:sp>
      </p:grpSp>
      <p:sp>
        <p:nvSpPr>
          <p:cNvPr id="67" name="Google Shape;302;p20">
            <a:extLst>
              <a:ext uri="{FF2B5EF4-FFF2-40B4-BE49-F238E27FC236}">
                <a16:creationId xmlns:a16="http://schemas.microsoft.com/office/drawing/2014/main" id="{750BC9C6-0840-4FF5-9B90-F304039F825B}"/>
              </a:ext>
            </a:extLst>
          </p:cNvPr>
          <p:cNvSpPr txBox="1"/>
          <p:nvPr/>
        </p:nvSpPr>
        <p:spPr>
          <a:xfrm>
            <a:off x="7610467" y="4142057"/>
            <a:ext cx="3538353" cy="1623913"/>
          </a:xfrm>
          <a:prstGeom prst="rect">
            <a:avLst/>
          </a:prstGeom>
          <a:noFill/>
          <a:ln>
            <a:noFill/>
          </a:ln>
        </p:spPr>
        <p:txBody>
          <a:bodyPr spcFirstLastPara="1" wrap="square" lIns="121900" tIns="121900" rIns="121900" bIns="121900" anchor="t" anchorCtr="0">
            <a:noAutofit/>
          </a:bodyPr>
          <a:lstStyle/>
          <a:p>
            <a:pPr algn="r">
              <a:lnSpc>
                <a:spcPct val="115000"/>
              </a:lnSpc>
              <a:spcAft>
                <a:spcPts val="2133"/>
              </a:spcAft>
            </a:pPr>
            <a:r>
              <a:rPr lang="en-US">
                <a:solidFill>
                  <a:schemeClr val="accent2"/>
                </a:solidFill>
                <a:latin typeface="Avenir Next LT Pro" panose="020B0504020202020204" pitchFamily="34" charset="0"/>
              </a:rPr>
              <a:t>A copy of the background screening results must be provided to the regional licensing teams and uploaded into the provider file cabinet </a:t>
            </a:r>
            <a:endParaRPr b="1">
              <a:solidFill>
                <a:schemeClr val="accent2"/>
              </a:solidFill>
              <a:latin typeface="Fira Sans"/>
              <a:ea typeface="Fira Sans"/>
              <a:cs typeface="Fira Sans"/>
              <a:sym typeface="Fira Sans"/>
            </a:endParaRPr>
          </a:p>
        </p:txBody>
      </p:sp>
      <p:sp>
        <p:nvSpPr>
          <p:cNvPr id="68" name="Google Shape;303;p20">
            <a:extLst>
              <a:ext uri="{FF2B5EF4-FFF2-40B4-BE49-F238E27FC236}">
                <a16:creationId xmlns:a16="http://schemas.microsoft.com/office/drawing/2014/main" id="{D8955771-2D64-4F60-AE47-ABACF19E71FD}"/>
              </a:ext>
            </a:extLst>
          </p:cNvPr>
          <p:cNvSpPr txBox="1"/>
          <p:nvPr/>
        </p:nvSpPr>
        <p:spPr>
          <a:xfrm>
            <a:off x="7311464" y="2547290"/>
            <a:ext cx="3482590" cy="1159527"/>
          </a:xfrm>
          <a:prstGeom prst="rect">
            <a:avLst/>
          </a:prstGeom>
          <a:noFill/>
          <a:ln>
            <a:noFill/>
          </a:ln>
        </p:spPr>
        <p:txBody>
          <a:bodyPr spcFirstLastPara="1" wrap="square" lIns="121900" tIns="121900" rIns="121900" bIns="121900" anchor="t" anchorCtr="0">
            <a:noAutofit/>
          </a:bodyPr>
          <a:lstStyle/>
          <a:p>
            <a:pPr algn="r">
              <a:lnSpc>
                <a:spcPct val="115000"/>
              </a:lnSpc>
              <a:spcAft>
                <a:spcPts val="2133"/>
              </a:spcAft>
            </a:pPr>
            <a:r>
              <a:rPr lang="en-US">
                <a:solidFill>
                  <a:schemeClr val="accent5">
                    <a:lumMod val="50000"/>
                  </a:schemeClr>
                </a:solidFill>
                <a:latin typeface="Avenir Next LT Pro" panose="020B0504020202020204" pitchFamily="34" charset="0"/>
              </a:rPr>
              <a:t>All background screenings must be approved before the 30 calendar days</a:t>
            </a:r>
            <a:endParaRPr lang="en-US" b="1">
              <a:solidFill>
                <a:schemeClr val="accent5">
                  <a:lumMod val="50000"/>
                </a:schemeClr>
              </a:solidFill>
              <a:latin typeface="Fira Sans"/>
              <a:ea typeface="Fira Sans"/>
              <a:cs typeface="Fira Sans"/>
              <a:sym typeface="Fira Sans"/>
            </a:endParaRPr>
          </a:p>
        </p:txBody>
      </p:sp>
      <p:sp>
        <p:nvSpPr>
          <p:cNvPr id="69" name="Google Shape;304;p20">
            <a:extLst>
              <a:ext uri="{FF2B5EF4-FFF2-40B4-BE49-F238E27FC236}">
                <a16:creationId xmlns:a16="http://schemas.microsoft.com/office/drawing/2014/main" id="{E330BB4F-702B-4E70-A0EA-2EBEC0F5D01C}"/>
              </a:ext>
            </a:extLst>
          </p:cNvPr>
          <p:cNvSpPr txBox="1"/>
          <p:nvPr/>
        </p:nvSpPr>
        <p:spPr>
          <a:xfrm>
            <a:off x="2769212" y="2449822"/>
            <a:ext cx="3157009" cy="745545"/>
          </a:xfrm>
          <a:prstGeom prst="rect">
            <a:avLst/>
          </a:prstGeom>
          <a:noFill/>
          <a:ln>
            <a:noFill/>
          </a:ln>
        </p:spPr>
        <p:txBody>
          <a:bodyPr spcFirstLastPara="1" wrap="square" lIns="121900" tIns="121900" rIns="121900" bIns="121900" anchor="t" anchorCtr="0">
            <a:noAutofit/>
          </a:bodyPr>
          <a:lstStyle/>
          <a:p>
            <a:r>
              <a:rPr lang="en-US">
                <a:solidFill>
                  <a:schemeClr val="accent1">
                    <a:lumMod val="75000"/>
                  </a:schemeClr>
                </a:solidFill>
                <a:latin typeface="Avenir Next LT Pro" panose="020B0504020202020204" pitchFamily="34" charset="0"/>
              </a:rPr>
              <a:t>Requires approval from the RMD or DCF designee. </a:t>
            </a:r>
          </a:p>
        </p:txBody>
      </p:sp>
      <p:sp>
        <p:nvSpPr>
          <p:cNvPr id="70" name="Google Shape;305;p20">
            <a:extLst>
              <a:ext uri="{FF2B5EF4-FFF2-40B4-BE49-F238E27FC236}">
                <a16:creationId xmlns:a16="http://schemas.microsoft.com/office/drawing/2014/main" id="{3C4E1CBB-14F1-4239-B1F8-03572682D57E}"/>
              </a:ext>
            </a:extLst>
          </p:cNvPr>
          <p:cNvSpPr txBox="1"/>
          <p:nvPr/>
        </p:nvSpPr>
        <p:spPr>
          <a:xfrm>
            <a:off x="415143" y="3248323"/>
            <a:ext cx="4098091" cy="1362502"/>
          </a:xfrm>
          <a:prstGeom prst="rect">
            <a:avLst/>
          </a:prstGeom>
          <a:noFill/>
          <a:ln>
            <a:noFill/>
          </a:ln>
        </p:spPr>
        <p:txBody>
          <a:bodyPr spcFirstLastPara="1" wrap="square" lIns="121900" tIns="121900" rIns="121900" bIns="121900" anchor="t" anchorCtr="0">
            <a:noAutofit/>
          </a:bodyPr>
          <a:lstStyle/>
          <a:p>
            <a:r>
              <a:rPr lang="en-US">
                <a:solidFill>
                  <a:schemeClr val="accent6">
                    <a:lumMod val="50000"/>
                  </a:schemeClr>
                </a:solidFill>
                <a:latin typeface="Avenir Next LT Pro" panose="020B0504020202020204" pitchFamily="34" charset="0"/>
              </a:rPr>
              <a:t>If providing care or supervision to children for more than 30 calendar days, or in the case of multiple child welfare professionals alternating shifts for more than 30 calendar days:</a:t>
            </a:r>
          </a:p>
        </p:txBody>
      </p:sp>
      <p:sp>
        <p:nvSpPr>
          <p:cNvPr id="71" name="TextBox 70">
            <a:extLst>
              <a:ext uri="{FF2B5EF4-FFF2-40B4-BE49-F238E27FC236}">
                <a16:creationId xmlns:a16="http://schemas.microsoft.com/office/drawing/2014/main" id="{300EE1FF-E305-4B0B-8095-CE74D3EB6070}"/>
              </a:ext>
            </a:extLst>
          </p:cNvPr>
          <p:cNvSpPr txBox="1"/>
          <p:nvPr/>
        </p:nvSpPr>
        <p:spPr>
          <a:xfrm>
            <a:off x="259022" y="5076950"/>
            <a:ext cx="3863130" cy="1169551"/>
          </a:xfrm>
          <a:prstGeom prst="rect">
            <a:avLst/>
          </a:prstGeom>
          <a:noFill/>
        </p:spPr>
        <p:txBody>
          <a:bodyPr wrap="square">
            <a:spAutoFit/>
          </a:bodyPr>
          <a:lstStyle/>
          <a:p>
            <a:pPr marL="171450" indent="-171450">
              <a:buFont typeface="Arial" panose="020B0604020202020204" pitchFamily="34" charset="0"/>
              <a:buChar char="•"/>
            </a:pPr>
            <a:r>
              <a:rPr lang="en-US" sz="1400">
                <a:latin typeface="Avenir Next LT Pro" panose="020B0504020202020204" pitchFamily="34" charset="0"/>
              </a:rPr>
              <a:t>Approved background screening through fingerprint submission under Chapter 435 and Chapter 39.0138 of Florida Statute </a:t>
            </a:r>
          </a:p>
          <a:p>
            <a:pPr marL="171450" indent="-171450">
              <a:buFont typeface="Arial" panose="020B0604020202020204" pitchFamily="34" charset="0"/>
              <a:buChar char="•"/>
            </a:pPr>
            <a:r>
              <a:rPr lang="en-US" sz="1400">
                <a:latin typeface="Avenir Next LT Pro" panose="020B0504020202020204" pitchFamily="34" charset="0"/>
              </a:rPr>
              <a:t>Florida abuse history check</a:t>
            </a:r>
          </a:p>
          <a:p>
            <a:pPr marL="171450" indent="-171450">
              <a:buFont typeface="Arial" panose="020B0604020202020204" pitchFamily="34" charset="0"/>
              <a:buChar char="•"/>
            </a:pPr>
            <a:r>
              <a:rPr lang="en-US" sz="1400">
                <a:latin typeface="Avenir Next LT Pro" panose="020B0504020202020204" pitchFamily="34" charset="0"/>
              </a:rPr>
              <a:t>Out of state abuse history check </a:t>
            </a:r>
          </a:p>
        </p:txBody>
      </p:sp>
      <p:pic>
        <p:nvPicPr>
          <p:cNvPr id="8" name="Graphic 7" descr="Inbox Check outline">
            <a:extLst>
              <a:ext uri="{FF2B5EF4-FFF2-40B4-BE49-F238E27FC236}">
                <a16:creationId xmlns:a16="http://schemas.microsoft.com/office/drawing/2014/main" id="{2200527A-500D-42D4-9474-9C34A5A9BD8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229896" y="3276029"/>
            <a:ext cx="457200" cy="457200"/>
          </a:xfrm>
          <a:prstGeom prst="rect">
            <a:avLst/>
          </a:prstGeom>
        </p:spPr>
      </p:pic>
      <p:pic>
        <p:nvPicPr>
          <p:cNvPr id="73" name="Picture 72" descr="Background pattern&#10;&#10;Description automatically generated">
            <a:extLst>
              <a:ext uri="{FF2B5EF4-FFF2-40B4-BE49-F238E27FC236}">
                <a16:creationId xmlns:a16="http://schemas.microsoft.com/office/drawing/2014/main" id="{B6BECE30-9FC8-42B3-BF03-223967AF7D46}"/>
              </a:ext>
            </a:extLst>
          </p:cNvPr>
          <p:cNvPicPr>
            <a:picLocks noChangeAspect="1"/>
          </p:cNvPicPr>
          <p:nvPr/>
        </p:nvPicPr>
        <p:blipFill rotWithShape="1">
          <a:blip r:embed="rId5" cstate="hqprint">
            <a:duotone>
              <a:schemeClr val="accent2">
                <a:shade val="45000"/>
                <a:satMod val="135000"/>
              </a:schemeClr>
              <a:prstClr val="white"/>
            </a:duotone>
            <a:extLst>
              <a:ext uri="{28A0092B-C50C-407E-A947-70E740481C1C}">
                <a14:useLocalDpi xmlns:a14="http://schemas.microsoft.com/office/drawing/2010/main" val="0"/>
              </a:ext>
            </a:extLst>
          </a:blip>
          <a:srcRect l="26308" t="70503" r="49728" b="-1371"/>
          <a:stretch/>
        </p:blipFill>
        <p:spPr>
          <a:xfrm>
            <a:off x="7008740" y="5152308"/>
            <a:ext cx="633379" cy="616981"/>
          </a:xfrm>
          <a:prstGeom prst="rect">
            <a:avLst/>
          </a:prstGeom>
        </p:spPr>
      </p:pic>
      <p:pic>
        <p:nvPicPr>
          <p:cNvPr id="74" name="Picture 73" descr="Background pattern&#10;&#10;Description automatically generated">
            <a:extLst>
              <a:ext uri="{FF2B5EF4-FFF2-40B4-BE49-F238E27FC236}">
                <a16:creationId xmlns:a16="http://schemas.microsoft.com/office/drawing/2014/main" id="{3E56625A-8E24-452C-BC32-4E494D88E1EE}"/>
              </a:ext>
            </a:extLst>
          </p:cNvPr>
          <p:cNvPicPr>
            <a:picLocks noChangeAspect="1"/>
          </p:cNvPicPr>
          <p:nvPr/>
        </p:nvPicPr>
        <p:blipFill rotWithShape="1">
          <a:blip r:embed="rId6" cstate="hqprint">
            <a:duotone>
              <a:schemeClr val="accent6">
                <a:shade val="45000"/>
                <a:satMod val="135000"/>
              </a:schemeClr>
              <a:prstClr val="white"/>
            </a:duotone>
            <a:extLst>
              <a:ext uri="{28A0092B-C50C-407E-A947-70E740481C1C}">
                <a14:useLocalDpi xmlns:a14="http://schemas.microsoft.com/office/drawing/2010/main" val="0"/>
              </a:ext>
            </a:extLst>
          </a:blip>
          <a:srcRect l="55245" t="-1099" r="20791" b="70231"/>
          <a:stretch/>
        </p:blipFill>
        <p:spPr>
          <a:xfrm>
            <a:off x="4634124" y="4300854"/>
            <a:ext cx="417937" cy="407117"/>
          </a:xfrm>
          <a:prstGeom prst="rect">
            <a:avLst/>
          </a:prstGeom>
        </p:spPr>
      </p:pic>
    </p:spTree>
    <p:extLst>
      <p:ext uri="{BB962C8B-B14F-4D97-AF65-F5344CB8AC3E}">
        <p14:creationId xmlns:p14="http://schemas.microsoft.com/office/powerpoint/2010/main" val="41443234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ight Triangle 18">
            <a:extLst>
              <a:ext uri="{FF2B5EF4-FFF2-40B4-BE49-F238E27FC236}">
                <a16:creationId xmlns:a16="http://schemas.microsoft.com/office/drawing/2014/main" id="{B94BFF4F-E457-48E1-8331-8324223EE97F}"/>
              </a:ext>
            </a:extLst>
          </p:cNvPr>
          <p:cNvSpPr/>
          <p:nvPr/>
        </p:nvSpPr>
        <p:spPr>
          <a:xfrm flipH="1">
            <a:off x="10531222" y="4120444"/>
            <a:ext cx="1678868" cy="2737556"/>
          </a:xfrm>
          <a:prstGeom prst="r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A14D87BC-BDD5-405A-B2ED-2F805CAE5800}"/>
              </a:ext>
            </a:extLst>
          </p:cNvPr>
          <p:cNvSpPr/>
          <p:nvPr/>
        </p:nvSpPr>
        <p:spPr>
          <a:xfrm rot="10800000">
            <a:off x="10462140" y="0"/>
            <a:ext cx="1747949" cy="412044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260;p20">
            <a:extLst>
              <a:ext uri="{FF2B5EF4-FFF2-40B4-BE49-F238E27FC236}">
                <a16:creationId xmlns:a16="http://schemas.microsoft.com/office/drawing/2014/main" id="{730F2618-6709-4092-882F-42BF85E4576C}"/>
              </a:ext>
            </a:extLst>
          </p:cNvPr>
          <p:cNvSpPr/>
          <p:nvPr/>
        </p:nvSpPr>
        <p:spPr>
          <a:xfrm>
            <a:off x="4395803" y="3178750"/>
            <a:ext cx="587959" cy="250085"/>
          </a:xfrm>
          <a:custGeom>
            <a:avLst/>
            <a:gdLst/>
            <a:ahLst/>
            <a:cxnLst/>
            <a:rect l="l" t="t" r="r" b="b"/>
            <a:pathLst>
              <a:path w="8779" h="3803" extrusionOk="0">
                <a:moveTo>
                  <a:pt x="4312" y="0"/>
                </a:moveTo>
                <a:cubicBezTo>
                  <a:pt x="3064" y="0"/>
                  <a:pt x="2052" y="1011"/>
                  <a:pt x="2052" y="2259"/>
                </a:cubicBezTo>
                <a:lnTo>
                  <a:pt x="2052" y="2379"/>
                </a:lnTo>
                <a:cubicBezTo>
                  <a:pt x="1848" y="2091"/>
                  <a:pt x="1512" y="1901"/>
                  <a:pt x="1131" y="1901"/>
                </a:cubicBezTo>
                <a:cubicBezTo>
                  <a:pt x="507" y="1901"/>
                  <a:pt x="1" y="2407"/>
                  <a:pt x="1" y="3031"/>
                </a:cubicBezTo>
                <a:cubicBezTo>
                  <a:pt x="1" y="3457"/>
                  <a:pt x="347" y="3802"/>
                  <a:pt x="773" y="3802"/>
                </a:cubicBezTo>
                <a:lnTo>
                  <a:pt x="8007" y="3802"/>
                </a:lnTo>
                <a:cubicBezTo>
                  <a:pt x="8433" y="3802"/>
                  <a:pt x="8779" y="3457"/>
                  <a:pt x="8779" y="3031"/>
                </a:cubicBezTo>
                <a:lnTo>
                  <a:pt x="8779" y="2831"/>
                </a:lnTo>
                <a:cubicBezTo>
                  <a:pt x="8779" y="2064"/>
                  <a:pt x="8209" y="1395"/>
                  <a:pt x="7445" y="1323"/>
                </a:cubicBezTo>
                <a:cubicBezTo>
                  <a:pt x="7396" y="1319"/>
                  <a:pt x="7348" y="1316"/>
                  <a:pt x="7301" y="1316"/>
                </a:cubicBezTo>
                <a:cubicBezTo>
                  <a:pt x="6991" y="1316"/>
                  <a:pt x="6703" y="1413"/>
                  <a:pt x="6465" y="1576"/>
                </a:cubicBezTo>
                <a:cubicBezTo>
                  <a:pt x="6176" y="662"/>
                  <a:pt x="5321" y="0"/>
                  <a:pt x="4312" y="0"/>
                </a:cubicBezTo>
                <a:close/>
              </a:path>
            </a:pathLst>
          </a:custGeom>
          <a:solidFill>
            <a:srgbClr val="FDFFFE"/>
          </a:solidFill>
          <a:ln>
            <a:noFill/>
          </a:ln>
        </p:spPr>
        <p:txBody>
          <a:bodyPr spcFirstLastPara="1" wrap="square" lIns="121900" tIns="121900" rIns="121900" bIns="121900" anchor="ctr" anchorCtr="0">
            <a:noAutofit/>
          </a:bodyPr>
          <a:lstStyle/>
          <a:p>
            <a:endParaRPr sz="2400"/>
          </a:p>
        </p:txBody>
      </p:sp>
      <p:sp>
        <p:nvSpPr>
          <p:cNvPr id="30" name="Google Shape;264;p20">
            <a:extLst>
              <a:ext uri="{FF2B5EF4-FFF2-40B4-BE49-F238E27FC236}">
                <a16:creationId xmlns:a16="http://schemas.microsoft.com/office/drawing/2014/main" id="{F476103E-8B68-40A3-BC09-54128880ABC8}"/>
              </a:ext>
            </a:extLst>
          </p:cNvPr>
          <p:cNvSpPr/>
          <p:nvPr/>
        </p:nvSpPr>
        <p:spPr>
          <a:xfrm>
            <a:off x="4547775" y="4229961"/>
            <a:ext cx="578976" cy="568452"/>
          </a:xfrm>
          <a:custGeom>
            <a:avLst/>
            <a:gdLst/>
            <a:ahLst/>
            <a:cxnLst/>
            <a:rect l="l" t="t" r="r" b="b"/>
            <a:pathLst>
              <a:path w="8343" h="8342" extrusionOk="0">
                <a:moveTo>
                  <a:pt x="4172" y="1"/>
                </a:moveTo>
                <a:cubicBezTo>
                  <a:pt x="1868" y="1"/>
                  <a:pt x="1" y="1868"/>
                  <a:pt x="1" y="4171"/>
                </a:cubicBezTo>
                <a:cubicBezTo>
                  <a:pt x="1" y="6474"/>
                  <a:pt x="1868" y="8342"/>
                  <a:pt x="4172" y="8342"/>
                </a:cubicBezTo>
                <a:cubicBezTo>
                  <a:pt x="6475" y="8342"/>
                  <a:pt x="8343" y="6474"/>
                  <a:pt x="8343" y="4171"/>
                </a:cubicBezTo>
                <a:cubicBezTo>
                  <a:pt x="8343" y="1868"/>
                  <a:pt x="6475" y="1"/>
                  <a:pt x="4172"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4" name="Google Shape;268;p20">
            <a:extLst>
              <a:ext uri="{FF2B5EF4-FFF2-40B4-BE49-F238E27FC236}">
                <a16:creationId xmlns:a16="http://schemas.microsoft.com/office/drawing/2014/main" id="{D6B442F2-B4AA-45E2-AB49-829A9EE543AD}"/>
              </a:ext>
            </a:extLst>
          </p:cNvPr>
          <p:cNvSpPr/>
          <p:nvPr/>
        </p:nvSpPr>
        <p:spPr>
          <a:xfrm>
            <a:off x="6860278" y="5111273"/>
            <a:ext cx="780255" cy="766031"/>
          </a:xfrm>
          <a:custGeom>
            <a:avLst/>
            <a:gdLst/>
            <a:ahLst/>
            <a:cxnLst/>
            <a:rect l="l" t="t" r="r" b="b"/>
            <a:pathLst>
              <a:path w="13438" h="13436" extrusionOk="0">
                <a:moveTo>
                  <a:pt x="6719" y="0"/>
                </a:moveTo>
                <a:cubicBezTo>
                  <a:pt x="4938" y="0"/>
                  <a:pt x="3229" y="707"/>
                  <a:pt x="1968" y="1968"/>
                </a:cubicBezTo>
                <a:cubicBezTo>
                  <a:pt x="709" y="3227"/>
                  <a:pt x="1" y="4936"/>
                  <a:pt x="1" y="6717"/>
                </a:cubicBezTo>
                <a:cubicBezTo>
                  <a:pt x="1" y="8500"/>
                  <a:pt x="709" y="10209"/>
                  <a:pt x="1968" y="11468"/>
                </a:cubicBezTo>
                <a:cubicBezTo>
                  <a:pt x="3229" y="12728"/>
                  <a:pt x="4938" y="13436"/>
                  <a:pt x="6719" y="13436"/>
                </a:cubicBezTo>
                <a:cubicBezTo>
                  <a:pt x="8501" y="13436"/>
                  <a:pt x="10209" y="12728"/>
                  <a:pt x="11470" y="11468"/>
                </a:cubicBezTo>
                <a:cubicBezTo>
                  <a:pt x="12729" y="10209"/>
                  <a:pt x="13437" y="8500"/>
                  <a:pt x="13437" y="6717"/>
                </a:cubicBezTo>
                <a:cubicBezTo>
                  <a:pt x="13437" y="4936"/>
                  <a:pt x="12729" y="3227"/>
                  <a:pt x="11470" y="1968"/>
                </a:cubicBezTo>
                <a:cubicBezTo>
                  <a:pt x="10209" y="707"/>
                  <a:pt x="8501" y="0"/>
                  <a:pt x="6719"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8" name="TextBox 37">
            <a:extLst>
              <a:ext uri="{FF2B5EF4-FFF2-40B4-BE49-F238E27FC236}">
                <a16:creationId xmlns:a16="http://schemas.microsoft.com/office/drawing/2014/main" id="{E7CF79E2-3274-45EF-AD22-6CD53762833C}"/>
              </a:ext>
            </a:extLst>
          </p:cNvPr>
          <p:cNvSpPr txBox="1"/>
          <p:nvPr/>
        </p:nvSpPr>
        <p:spPr>
          <a:xfrm>
            <a:off x="719329" y="377071"/>
            <a:ext cx="10034016" cy="919401"/>
          </a:xfrm>
          <a:prstGeom prst="roundRect">
            <a:avLst/>
          </a:prstGeom>
          <a:noFill/>
          <a:ln w="38100">
            <a:noFill/>
          </a:ln>
        </p:spPr>
        <p:txBody>
          <a:bodyPr wrap="square">
            <a:spAutoFit/>
          </a:bodyPr>
          <a:lstStyle/>
          <a:p>
            <a:pPr algn="ctr"/>
            <a:r>
              <a:rPr lang="en-US" sz="48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rPr>
              <a:t>Background Screening Requirements</a:t>
            </a:r>
            <a:endParaRPr lang="en-US" sz="4800"/>
          </a:p>
        </p:txBody>
      </p:sp>
      <p:sp>
        <p:nvSpPr>
          <p:cNvPr id="5" name="TextBox 4">
            <a:extLst>
              <a:ext uri="{FF2B5EF4-FFF2-40B4-BE49-F238E27FC236}">
                <a16:creationId xmlns:a16="http://schemas.microsoft.com/office/drawing/2014/main" id="{101638AA-B79C-439A-8630-C9EE3D0677A9}"/>
              </a:ext>
            </a:extLst>
          </p:cNvPr>
          <p:cNvSpPr txBox="1"/>
          <p:nvPr/>
        </p:nvSpPr>
        <p:spPr>
          <a:xfrm>
            <a:off x="882573" y="2060222"/>
            <a:ext cx="9545026" cy="4401205"/>
          </a:xfrm>
          <a:prstGeom prst="rect">
            <a:avLst/>
          </a:prstGeom>
          <a:noFill/>
        </p:spPr>
        <p:txBody>
          <a:bodyPr wrap="square" rtlCol="0">
            <a:spAutoFit/>
          </a:bodyPr>
          <a:lstStyle/>
          <a:p>
            <a:r>
              <a:rPr lang="en-US" sz="2000" dirty="0"/>
              <a:t>All young adults age 18 and older residing in a licensed child-caring agency setting serving children under the age of 18:</a:t>
            </a:r>
          </a:p>
          <a:p>
            <a:pPr marL="800100" lvl="1" indent="-342900">
              <a:buFont typeface="Arial" panose="020B0604020202020204" pitchFamily="34" charset="0"/>
              <a:buChar char="•"/>
            </a:pPr>
            <a:r>
              <a:rPr lang="en-US" sz="2000" dirty="0"/>
              <a:t>Fingerprint screenings </a:t>
            </a:r>
          </a:p>
          <a:p>
            <a:pPr marL="800100" lvl="1" indent="-342900">
              <a:buFont typeface="Arial" panose="020B0604020202020204" pitchFamily="34" charset="0"/>
              <a:buChar char="•"/>
            </a:pPr>
            <a:r>
              <a:rPr lang="en-US" sz="2000" dirty="0"/>
              <a:t>Abuse and neglect records check </a:t>
            </a:r>
          </a:p>
          <a:p>
            <a:pPr marL="800100" lvl="1" indent="-342900">
              <a:buFont typeface="Arial" panose="020B0604020202020204" pitchFamily="34" charset="0"/>
              <a:buChar char="•"/>
            </a:pPr>
            <a:r>
              <a:rPr lang="en-US" sz="2000" dirty="0"/>
              <a:t>Out of state abuse and neglect check</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r>
              <a:rPr lang="en-US" sz="2000" dirty="0"/>
              <a:t>When a child is initially placed or remains with a relative or non-relative, all household members age 12 or older:</a:t>
            </a:r>
          </a:p>
          <a:p>
            <a:pPr lvl="1"/>
            <a:r>
              <a:rPr lang="en-US" sz="2000" dirty="0"/>
              <a:t>•	Abuse and neglect records check – </a:t>
            </a:r>
          </a:p>
          <a:p>
            <a:pPr marL="1257300" lvl="2" indent="-342900">
              <a:buFont typeface="Courier New" panose="02070309020205020404" pitchFamily="49" charset="0"/>
              <a:buChar char="o"/>
            </a:pPr>
            <a:r>
              <a:rPr lang="en-US" sz="2000" dirty="0"/>
              <a:t>When the applicant or any other household member was named as caregiver responsible in a report verified for sexual abuse, this shall be an automatic disqualifier for placement</a:t>
            </a:r>
          </a:p>
          <a:p>
            <a:endParaRPr lang="en-US" sz="2000" dirty="0"/>
          </a:p>
        </p:txBody>
      </p:sp>
    </p:spTree>
    <p:extLst>
      <p:ext uri="{BB962C8B-B14F-4D97-AF65-F5344CB8AC3E}">
        <p14:creationId xmlns:p14="http://schemas.microsoft.com/office/powerpoint/2010/main" val="8146438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262B60-871B-485B-8CE9-9931ECCAC56D}"/>
              </a:ext>
            </a:extLst>
          </p:cNvPr>
          <p:cNvSpPr>
            <a:spLocks noGrp="1"/>
          </p:cNvSpPr>
          <p:nvPr>
            <p:ph idx="1"/>
          </p:nvPr>
        </p:nvSpPr>
        <p:spPr>
          <a:xfrm>
            <a:off x="5209563" y="2160589"/>
            <a:ext cx="4064439" cy="3880773"/>
          </a:xfrm>
        </p:spPr>
        <p:txBody>
          <a:bodyPr>
            <a:normAutofit/>
          </a:bodyPr>
          <a:lstStyle/>
          <a:p>
            <a:pPr marL="0" indent="0">
              <a:buNone/>
            </a:pPr>
            <a:r>
              <a:rPr lang="en-US" sz="6000" b="1">
                <a:ln>
                  <a:solidFill>
                    <a:schemeClr val="tx1"/>
                  </a:solidFill>
                </a:ln>
                <a:solidFill>
                  <a:schemeClr val="accent6">
                    <a:lumMod val="20000"/>
                    <a:lumOff val="80000"/>
                  </a:schemeClr>
                </a:solidFill>
                <a:effectLst>
                  <a:outerShdw blurRad="38100" dist="38100" dir="2700000" algn="tl">
                    <a:srgbClr val="000000">
                      <a:alpha val="43137"/>
                    </a:srgbClr>
                  </a:outerShdw>
                </a:effectLst>
              </a:rPr>
              <a:t>Case Planning &amp; Petition</a:t>
            </a:r>
          </a:p>
        </p:txBody>
      </p:sp>
      <p:pic>
        <p:nvPicPr>
          <p:cNvPr id="51" name="Picture 50">
            <a:extLst>
              <a:ext uri="{FF2B5EF4-FFF2-40B4-BE49-F238E27FC236}">
                <a16:creationId xmlns:a16="http://schemas.microsoft.com/office/drawing/2014/main" id="{71E5CF39-D9C5-4517-831C-69DB5A659A58}"/>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24270" r="24270"/>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5" name="Isosceles Triangle 54">
            <a:extLst>
              <a:ext uri="{FF2B5EF4-FFF2-40B4-BE49-F238E27FC236}">
                <a16:creationId xmlns:a16="http://schemas.microsoft.com/office/drawing/2014/main" id="{3BCB5F6A-9EB0-40B0-9D13-3023E9A205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44067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76A9F62-E27B-D14A-B53B-35715936C8B9}"/>
              </a:ext>
            </a:extLst>
          </p:cNvPr>
          <p:cNvSpPr>
            <a:spLocks noGrp="1"/>
          </p:cNvSpPr>
          <p:nvPr>
            <p:ph type="title"/>
          </p:nvPr>
        </p:nvSpPr>
        <p:spPr>
          <a:xfrm>
            <a:off x="492370" y="605896"/>
            <a:ext cx="3084844" cy="5646208"/>
          </a:xfrm>
        </p:spPr>
        <p:txBody>
          <a:bodyPr anchor="ctr">
            <a:normAutofit/>
          </a:bodyPr>
          <a:lstStyle/>
          <a:p>
            <a:r>
              <a:rPr lang="en-US" sz="3600" b="1">
                <a:solidFill>
                  <a:srgbClr val="FFFFFF"/>
                </a:solidFill>
              </a:rPr>
              <a:t>FFPSA—</a:t>
            </a:r>
            <a:br>
              <a:rPr lang="en-US" sz="3600" b="1">
                <a:solidFill>
                  <a:srgbClr val="FFFFFF"/>
                </a:solidFill>
              </a:rPr>
            </a:br>
            <a:r>
              <a:rPr lang="en-US" sz="3600" b="1">
                <a:solidFill>
                  <a:srgbClr val="FFFFFF"/>
                </a:solidFill>
              </a:rPr>
              <a:t>End Goals</a:t>
            </a:r>
            <a:endParaRPr lang="en-US" sz="3600">
              <a:solidFill>
                <a:srgbClr val="FFFFFF"/>
              </a:solidFill>
            </a:endParaRPr>
          </a:p>
        </p:txBody>
      </p:sp>
      <p:sp>
        <p:nvSpPr>
          <p:cNvPr id="30" name="Rectangle 29">
            <a:extLst>
              <a:ext uri="{FF2B5EF4-FFF2-40B4-BE49-F238E27FC236}">
                <a16:creationId xmlns:a16="http://schemas.microsoft.com/office/drawing/2014/main"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F52BD309-55D0-6F47-AEDE-C407367CFFA8}"/>
              </a:ext>
            </a:extLst>
          </p:cNvPr>
          <p:cNvSpPr>
            <a:spLocks noGrp="1"/>
          </p:cNvSpPr>
          <p:nvPr>
            <p:ph idx="1"/>
          </p:nvPr>
        </p:nvSpPr>
        <p:spPr>
          <a:xfrm>
            <a:off x="4742016" y="605896"/>
            <a:ext cx="6413663" cy="5646208"/>
          </a:xfrm>
        </p:spPr>
        <p:txBody>
          <a:bodyPr anchor="ctr">
            <a:normAutofit/>
          </a:bodyPr>
          <a:lstStyle/>
          <a:p>
            <a:r>
              <a:rPr lang="en-US" sz="2400"/>
              <a:t>•Safely Reduce Out-of-Home Placement</a:t>
            </a:r>
          </a:p>
          <a:p>
            <a:r>
              <a:rPr lang="en-US" sz="2400"/>
              <a:t>•Improve Resiliency of Families</a:t>
            </a:r>
          </a:p>
          <a:p>
            <a:r>
              <a:rPr lang="en-US" sz="2400"/>
              <a:t>•Reduce Foster Care Reentry</a:t>
            </a:r>
          </a:p>
          <a:p>
            <a:r>
              <a:rPr lang="en-US" sz="2400"/>
              <a:t>•Involve Families in Prevention Services</a:t>
            </a:r>
          </a:p>
          <a:p>
            <a:r>
              <a:rPr lang="en-US" sz="2400"/>
              <a:t>•Reduce Reliance on Congregate Care</a:t>
            </a:r>
          </a:p>
          <a:p>
            <a:r>
              <a:rPr lang="en-US" sz="2400"/>
              <a:t>•Provide Care in the Least Restrictive Environment</a:t>
            </a:r>
          </a:p>
          <a:p>
            <a:pPr>
              <a:buFont typeface="Arial" panose="020B0604020202020204" pitchFamily="34" charset="0"/>
              <a:buChar char="•"/>
            </a:pPr>
            <a:endParaRPr lang="en-US" sz="2400"/>
          </a:p>
        </p:txBody>
      </p:sp>
    </p:spTree>
    <p:extLst>
      <p:ext uri="{BB962C8B-B14F-4D97-AF65-F5344CB8AC3E}">
        <p14:creationId xmlns:p14="http://schemas.microsoft.com/office/powerpoint/2010/main" val="25896916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16" name="Content Placeholder 2">
            <a:extLst>
              <a:ext uri="{FF2B5EF4-FFF2-40B4-BE49-F238E27FC236}">
                <a16:creationId xmlns:a16="http://schemas.microsoft.com/office/drawing/2014/main" id="{A8187A95-F37F-41A4-9CA6-C510B1955326}"/>
              </a:ext>
            </a:extLst>
          </p:cNvPr>
          <p:cNvGraphicFramePr>
            <a:graphicFrameLocks/>
          </p:cNvGraphicFramePr>
          <p:nvPr>
            <p:extLst>
              <p:ext uri="{D42A27DB-BD31-4B8C-83A1-F6EECF244321}">
                <p14:modId xmlns:p14="http://schemas.microsoft.com/office/powerpoint/2010/main" val="3996298779"/>
              </p:ext>
            </p:extLst>
          </p:nvPr>
        </p:nvGraphicFramePr>
        <p:xfrm>
          <a:off x="4967803" y="423082"/>
          <a:ext cx="6449584" cy="5942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a:extLst>
              <a:ext uri="{FF2B5EF4-FFF2-40B4-BE49-F238E27FC236}">
                <a16:creationId xmlns:a16="http://schemas.microsoft.com/office/drawing/2014/main" id="{750A7232-6731-4D09-9575-114F6B2EBAE3}"/>
              </a:ext>
            </a:extLst>
          </p:cNvPr>
          <p:cNvSpPr txBox="1">
            <a:spLocks/>
          </p:cNvSpPr>
          <p:nvPr/>
        </p:nvSpPr>
        <p:spPr>
          <a:xfrm>
            <a:off x="14741" y="362246"/>
            <a:ext cx="4641927" cy="299437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solidFill>
                    <a:schemeClr val="tx1"/>
                  </a:solidFill>
                </a:ln>
                <a:solidFill>
                  <a:schemeClr val="accent5">
                    <a:lumMod val="40000"/>
                    <a:lumOff val="60000"/>
                  </a:schemeClr>
                </a:solidFill>
                <a:effectLst/>
                <a:uLnTx/>
                <a:uFillTx/>
                <a:latin typeface="Trebuchet MS"/>
                <a:ea typeface="+mj-ea"/>
                <a:cs typeface="+mj-cs"/>
              </a:rPr>
              <a:t>Co-Constructing a Case Plan with Parents/Legal Guardians and Children</a:t>
            </a:r>
          </a:p>
        </p:txBody>
      </p:sp>
      <p:sp>
        <p:nvSpPr>
          <p:cNvPr id="21" name="TextBox 20">
            <a:extLst>
              <a:ext uri="{FF2B5EF4-FFF2-40B4-BE49-F238E27FC236}">
                <a16:creationId xmlns:a16="http://schemas.microsoft.com/office/drawing/2014/main" id="{498DB4A5-0049-4835-B594-0E40B8F03786}"/>
              </a:ext>
            </a:extLst>
          </p:cNvPr>
          <p:cNvSpPr txBox="1"/>
          <p:nvPr/>
        </p:nvSpPr>
        <p:spPr>
          <a:xfrm>
            <a:off x="-29467" y="3256029"/>
            <a:ext cx="4671402" cy="369332"/>
          </a:xfrm>
          <a:prstGeom prst="rect">
            <a:avLst/>
          </a:prstGeom>
          <a:noFill/>
        </p:spPr>
        <p:txBody>
          <a:bodyPr wrap="square">
            <a:spAutoFit/>
          </a:bodyPr>
          <a:lstStyle/>
          <a:p>
            <a:pPr algn="ctr"/>
            <a:r>
              <a:rPr lang="en-US">
                <a:solidFill>
                  <a:prstClr val="black"/>
                </a:solidFill>
                <a:latin typeface="Avenir Next LT Pro" panose="020B0504020202020204" pitchFamily="34" charset="0"/>
              </a:rPr>
              <a:t>CFOP 170-9 Chapter 5-3</a:t>
            </a:r>
            <a:endParaRPr lang="en-US">
              <a:solidFill>
                <a:prstClr val="white"/>
              </a:solidFill>
              <a:latin typeface="Avenir Next LT Pro" panose="020B0504020202020204" pitchFamily="34" charset="0"/>
            </a:endParaRPr>
          </a:p>
        </p:txBody>
      </p:sp>
      <p:pic>
        <p:nvPicPr>
          <p:cNvPr id="7" name="Picture 6" descr="Graphical user interface, application&#10;&#10;Description automatically generated">
            <a:extLst>
              <a:ext uri="{FF2B5EF4-FFF2-40B4-BE49-F238E27FC236}">
                <a16:creationId xmlns:a16="http://schemas.microsoft.com/office/drawing/2014/main" id="{4B5C8FEA-B2FF-4379-81CA-8291473A5B00}"/>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8224" t="7475" r="16166" b="5773"/>
          <a:stretch/>
        </p:blipFill>
        <p:spPr>
          <a:xfrm>
            <a:off x="774613" y="3926447"/>
            <a:ext cx="3006913" cy="223231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5046117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16" name="Content Placeholder 2">
            <a:extLst>
              <a:ext uri="{FF2B5EF4-FFF2-40B4-BE49-F238E27FC236}">
                <a16:creationId xmlns:a16="http://schemas.microsoft.com/office/drawing/2014/main" id="{A8187A95-F37F-41A4-9CA6-C510B1955326}"/>
              </a:ext>
            </a:extLst>
          </p:cNvPr>
          <p:cNvGraphicFramePr>
            <a:graphicFrameLocks/>
          </p:cNvGraphicFramePr>
          <p:nvPr>
            <p:extLst>
              <p:ext uri="{D42A27DB-BD31-4B8C-83A1-F6EECF244321}">
                <p14:modId xmlns:p14="http://schemas.microsoft.com/office/powerpoint/2010/main" val="3816822760"/>
              </p:ext>
            </p:extLst>
          </p:nvPr>
        </p:nvGraphicFramePr>
        <p:xfrm>
          <a:off x="5108578" y="704355"/>
          <a:ext cx="5511296" cy="5736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a:extLst>
              <a:ext uri="{FF2B5EF4-FFF2-40B4-BE49-F238E27FC236}">
                <a16:creationId xmlns:a16="http://schemas.microsoft.com/office/drawing/2014/main" id="{750A7232-6731-4D09-9575-114F6B2EBAE3}"/>
              </a:ext>
            </a:extLst>
          </p:cNvPr>
          <p:cNvSpPr txBox="1">
            <a:spLocks/>
          </p:cNvSpPr>
          <p:nvPr/>
        </p:nvSpPr>
        <p:spPr>
          <a:xfrm>
            <a:off x="4" y="276117"/>
            <a:ext cx="4656666" cy="35056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solidFill>
                    <a:schemeClr val="tx1"/>
                  </a:solidFill>
                </a:ln>
                <a:solidFill>
                  <a:schemeClr val="accent2">
                    <a:lumMod val="40000"/>
                    <a:lumOff val="60000"/>
                  </a:schemeClr>
                </a:solidFill>
                <a:effectLst/>
                <a:uLnTx/>
                <a:uFillTx/>
                <a:latin typeface="Trebuchet MS"/>
                <a:ea typeface="+mj-ea"/>
                <a:cs typeface="+mj-cs"/>
              </a:rPr>
              <a:t>Case Planning and Child Welfare Professional Responsibilities to Parents </a:t>
            </a:r>
          </a:p>
        </p:txBody>
      </p:sp>
      <p:sp>
        <p:nvSpPr>
          <p:cNvPr id="11" name="TextBox 10">
            <a:extLst>
              <a:ext uri="{FF2B5EF4-FFF2-40B4-BE49-F238E27FC236}">
                <a16:creationId xmlns:a16="http://schemas.microsoft.com/office/drawing/2014/main" id="{AED84024-591C-4AF2-B695-C19322D8CFFC}"/>
              </a:ext>
            </a:extLst>
          </p:cNvPr>
          <p:cNvSpPr txBox="1"/>
          <p:nvPr/>
        </p:nvSpPr>
        <p:spPr>
          <a:xfrm>
            <a:off x="76605" y="3507330"/>
            <a:ext cx="4656666" cy="369332"/>
          </a:xfrm>
          <a:prstGeom prst="rect">
            <a:avLst/>
          </a:prstGeom>
          <a:noFill/>
        </p:spPr>
        <p:txBody>
          <a:bodyPr wrap="square">
            <a:spAutoFit/>
          </a:bodyPr>
          <a:lstStyle/>
          <a:p>
            <a:pPr algn="ctr"/>
            <a:r>
              <a:rPr lang="en-US">
                <a:solidFill>
                  <a:prstClr val="black"/>
                </a:solidFill>
                <a:latin typeface="Avenir Next LT Pro" panose="020B0504020202020204" pitchFamily="34" charset="0"/>
              </a:rPr>
              <a:t>65C-30.006 and 65C-30.008</a:t>
            </a:r>
            <a:endParaRPr lang="en-US">
              <a:solidFill>
                <a:prstClr val="white"/>
              </a:solidFill>
              <a:latin typeface="Avenir Next LT Pro" panose="020B0504020202020204" pitchFamily="34" charset="0"/>
            </a:endParaRPr>
          </a:p>
        </p:txBody>
      </p:sp>
      <p:graphicFrame>
        <p:nvGraphicFramePr>
          <p:cNvPr id="2" name="Content Placeholder 1">
            <a:extLst>
              <a:ext uri="{FF2B5EF4-FFF2-40B4-BE49-F238E27FC236}">
                <a16:creationId xmlns:a16="http://schemas.microsoft.com/office/drawing/2014/main" id="{524483EA-9F88-4756-A9E8-E7904AE77FF3}"/>
              </a:ext>
            </a:extLst>
          </p:cNvPr>
          <p:cNvGraphicFramePr>
            <a:graphicFrameLocks noGrp="1"/>
          </p:cNvGraphicFramePr>
          <p:nvPr>
            <p:ph idx="1"/>
            <p:extLst>
              <p:ext uri="{D42A27DB-BD31-4B8C-83A1-F6EECF244321}">
                <p14:modId xmlns:p14="http://schemas.microsoft.com/office/powerpoint/2010/main" val="2107862488"/>
              </p:ext>
            </p:extLst>
          </p:nvPr>
        </p:nvGraphicFramePr>
        <p:xfrm>
          <a:off x="4846890" y="887035"/>
          <a:ext cx="6620151" cy="57366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Picture 3" descr="A picture containing toy, vector graphics&#10;&#10;Description automatically generated">
            <a:extLst>
              <a:ext uri="{FF2B5EF4-FFF2-40B4-BE49-F238E27FC236}">
                <a16:creationId xmlns:a16="http://schemas.microsoft.com/office/drawing/2014/main" id="{1DDCF67B-9E5A-45A8-AD4C-79683C0BEC50}"/>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14064" t="13649" r="10248" b="9010"/>
          <a:stretch/>
        </p:blipFill>
        <p:spPr>
          <a:xfrm>
            <a:off x="638952" y="4057849"/>
            <a:ext cx="3342283" cy="227686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5904545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FF8E1919-D288-42E8-8823-F661ACD4DF94}"/>
              </a:ext>
            </a:extLst>
          </p:cNvPr>
          <p:cNvSpPr/>
          <p:nvPr/>
        </p:nvSpPr>
        <p:spPr>
          <a:xfrm>
            <a:off x="3368842" y="1106905"/>
            <a:ext cx="5678905" cy="474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5871C809-1AA1-4EAB-9FC2-4A28920AB0FE}"/>
              </a:ext>
            </a:extLst>
          </p:cNvPr>
          <p:cNvSpPr>
            <a:spLocks noGrp="1"/>
          </p:cNvSpPr>
          <p:nvPr>
            <p:ph type="title"/>
          </p:nvPr>
        </p:nvSpPr>
        <p:spPr>
          <a:xfrm>
            <a:off x="128831" y="737140"/>
            <a:ext cx="11472421" cy="1482530"/>
          </a:xfrm>
        </p:spPr>
        <p:txBody>
          <a:bodyPr anchor="ctr">
            <a:normAutofit fontScale="90000"/>
          </a:bodyPr>
          <a:lstStyle/>
          <a:p>
            <a:pPr algn="ctr"/>
            <a:r>
              <a:rPr lang="en-US" sz="49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SemiBold" panose="00000700000000000000" pitchFamily="2" charset="0"/>
              </a:rPr>
              <a:t>Case Plan Template Updates</a:t>
            </a:r>
            <a:br>
              <a:rPr lang="en-US" sz="4900" b="1" spc="-188">
                <a:ln>
                  <a:solidFill>
                    <a:schemeClr val="tx2"/>
                  </a:solidFill>
                </a:ln>
                <a:gradFill>
                  <a:gsLst>
                    <a:gs pos="0">
                      <a:schemeClr val="accent3"/>
                    </a:gs>
                    <a:gs pos="82000">
                      <a:schemeClr val="accent1">
                        <a:lumMod val="75000"/>
                      </a:schemeClr>
                    </a:gs>
                  </a:gsLst>
                  <a:lin ang="2700000" scaled="1"/>
                </a:gradFill>
                <a:effectLst>
                  <a:outerShdw blurRad="38100" dist="38100" dir="2700000" algn="tl">
                    <a:srgbClr val="000000">
                      <a:alpha val="43137"/>
                    </a:srgbClr>
                  </a:outerShdw>
                </a:effectLst>
                <a:cs typeface="Poppins SemiBold" panose="00000700000000000000" pitchFamily="2" charset="0"/>
              </a:rPr>
            </a:br>
            <a:endParaRPr lang="en-US" sz="4900"/>
          </a:p>
        </p:txBody>
      </p:sp>
      <p:sp>
        <p:nvSpPr>
          <p:cNvPr id="7" name="TextBox 6">
            <a:extLst>
              <a:ext uri="{FF2B5EF4-FFF2-40B4-BE49-F238E27FC236}">
                <a16:creationId xmlns:a16="http://schemas.microsoft.com/office/drawing/2014/main" id="{DEBAFFD3-2D43-4A34-813E-15DBFADD7E72}"/>
              </a:ext>
            </a:extLst>
          </p:cNvPr>
          <p:cNvSpPr txBox="1"/>
          <p:nvPr/>
        </p:nvSpPr>
        <p:spPr>
          <a:xfrm>
            <a:off x="806268" y="1703778"/>
            <a:ext cx="10695919" cy="4801314"/>
          </a:xfrm>
          <a:prstGeom prst="rect">
            <a:avLst/>
          </a:prstGeom>
          <a:noFill/>
        </p:spPr>
        <p:txBody>
          <a:bodyPr wrap="square" rtlCol="0">
            <a:spAutoFit/>
          </a:bodyPr>
          <a:lstStyle/>
          <a:p>
            <a:r>
              <a:rPr lang="en-US" b="1"/>
              <a:t>Case Manager's Responsibilities:</a:t>
            </a:r>
          </a:p>
          <a:p>
            <a:pPr marL="573088"/>
            <a:r>
              <a:rPr lang="en-US"/>
              <a:t>(17) The Case Manager will assist the parents and caregivers in developing a productive home environment, including meaningful communication and mutual support. </a:t>
            </a:r>
          </a:p>
          <a:p>
            <a:endParaRPr lang="en-US"/>
          </a:p>
          <a:p>
            <a:endParaRPr lang="en-US"/>
          </a:p>
          <a:p>
            <a:r>
              <a:rPr lang="en-US" b="1"/>
              <a:t>NOTICE TO PARENTS section:</a:t>
            </a:r>
          </a:p>
          <a:p>
            <a:pPr marL="858838" indent="-285750">
              <a:buFont typeface="Arial" panose="020B0604020202020204" pitchFamily="34" charset="0"/>
              <a:buChar char="•"/>
            </a:pPr>
            <a:r>
              <a:rPr lang="en-US"/>
              <a:t>The parents will work together with the caregivers to successfully implement the case plan.</a:t>
            </a:r>
          </a:p>
          <a:p>
            <a:pPr marL="858838" indent="-285750">
              <a:buFont typeface="Arial" panose="020B0604020202020204" pitchFamily="34" charset="0"/>
              <a:buChar char="•"/>
            </a:pPr>
            <a:r>
              <a:rPr lang="en-US"/>
              <a:t>The parents will notify the case manager if ineffective communication takes place that negatively impacts the child.</a:t>
            </a:r>
          </a:p>
          <a:p>
            <a:pPr marL="573088"/>
            <a:endParaRPr lang="en-US"/>
          </a:p>
          <a:p>
            <a:pPr marL="573088"/>
            <a:endParaRPr lang="en-US"/>
          </a:p>
          <a:p>
            <a:r>
              <a:rPr lang="en-US" b="1"/>
              <a:t>In addition to the above, the following was added to the Court Involved Case Plan Template:</a:t>
            </a:r>
          </a:p>
          <a:p>
            <a:r>
              <a:rPr lang="en-US" b="1"/>
              <a:t>Substitute Caregiver Responsibilities:</a:t>
            </a:r>
          </a:p>
          <a:p>
            <a:pPr marL="573088"/>
            <a:r>
              <a:rPr lang="en-US"/>
              <a:t>(13) The caregiver will work together with the parents to successfully implement the case plan. </a:t>
            </a:r>
          </a:p>
          <a:p>
            <a:pPr marL="573088"/>
            <a:r>
              <a:rPr lang="en-US"/>
              <a:t>(14) The caregivers will notify the court or the case manager if ineffective communication takes place that negatively impacts the child. </a:t>
            </a:r>
          </a:p>
          <a:p>
            <a:endParaRPr lang="en-US"/>
          </a:p>
        </p:txBody>
      </p:sp>
    </p:spTree>
    <p:extLst>
      <p:ext uri="{BB962C8B-B14F-4D97-AF65-F5344CB8AC3E}">
        <p14:creationId xmlns:p14="http://schemas.microsoft.com/office/powerpoint/2010/main" val="9783535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1BDFE7-BC08-460F-99DA-D8E22D01CC98}"/>
              </a:ext>
            </a:extLst>
          </p:cNvPr>
          <p:cNvSpPr/>
          <p:nvPr/>
        </p:nvSpPr>
        <p:spPr>
          <a:xfrm>
            <a:off x="4257966" y="-1"/>
            <a:ext cx="6387153"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267DDE9-15A7-41F8-B00E-914299D11520}"/>
              </a:ext>
            </a:extLst>
          </p:cNvPr>
          <p:cNvSpPr>
            <a:spLocks noGrp="1"/>
          </p:cNvSpPr>
          <p:nvPr>
            <p:ph idx="1"/>
          </p:nvPr>
        </p:nvSpPr>
        <p:spPr>
          <a:xfrm>
            <a:off x="5517769" y="633646"/>
            <a:ext cx="4780598" cy="5718307"/>
          </a:xfrm>
        </p:spPr>
        <p:txBody>
          <a:bodyPr>
            <a:normAutofit fontScale="92500" lnSpcReduction="10000"/>
          </a:bodyPr>
          <a:lstStyle/>
          <a:p>
            <a:pPr>
              <a:lnSpc>
                <a:spcPct val="90000"/>
              </a:lnSpc>
            </a:pPr>
            <a:r>
              <a:rPr lang="en-US" sz="2400">
                <a:latin typeface="Avenir Next LT Pro" panose="020B0504020202020204" pitchFamily="34" charset="0"/>
              </a:rPr>
              <a:t>The Department may file a petition for shelter or dependency without a new child protective investigation or in concurrence with the CPI if the child is unsafe or for the use of a safety plan and the parent or caregiver has not sufficiently increased caregiver capacities within 90 days after the transfer of the safety plan to the lead agency. </a:t>
            </a:r>
          </a:p>
          <a:p>
            <a:pPr marL="0" indent="0">
              <a:lnSpc>
                <a:spcPct val="90000"/>
              </a:lnSpc>
              <a:buNone/>
            </a:pPr>
            <a:endParaRPr lang="en-US" sz="2400">
              <a:latin typeface="Avenir Next LT Pro" panose="020B0504020202020204" pitchFamily="34" charset="0"/>
            </a:endParaRPr>
          </a:p>
          <a:p>
            <a:pPr>
              <a:lnSpc>
                <a:spcPct val="90000"/>
              </a:lnSpc>
            </a:pPr>
            <a:r>
              <a:rPr lang="en-US" sz="2400">
                <a:latin typeface="Avenir Next LT Pro" panose="020B0504020202020204" pitchFamily="34" charset="0"/>
              </a:rPr>
              <a:t>While the CPI is not required for concurrence, Case management must ensure that the CPI is the one to conduct the removal from the home. </a:t>
            </a:r>
          </a:p>
        </p:txBody>
      </p:sp>
      <p:pic>
        <p:nvPicPr>
          <p:cNvPr id="6" name="Picture 5" descr="A picture containing diagram&#10;&#10;Description automatically generated">
            <a:extLst>
              <a:ext uri="{FF2B5EF4-FFF2-40B4-BE49-F238E27FC236}">
                <a16:creationId xmlns:a16="http://schemas.microsoft.com/office/drawing/2014/main" id="{2869BBA8-A0FB-4C1C-ADC9-E9D68B38D87A}"/>
              </a:ext>
            </a:extLst>
          </p:cNvPr>
          <p:cNvPicPr>
            <a:picLocks noChangeAspect="1"/>
          </p:cNvPicPr>
          <p:nvPr/>
        </p:nvPicPr>
        <p:blipFill rotWithShape="1">
          <a:blip r:embed="rId3">
            <a:extLst>
              <a:ext uri="{28A0092B-C50C-407E-A947-70E740481C1C}">
                <a14:useLocalDpi xmlns:a14="http://schemas.microsoft.com/office/drawing/2010/main" val="0"/>
              </a:ext>
            </a:extLst>
          </a:blip>
          <a:srcRect l="8976" r="12358"/>
          <a:stretch/>
        </p:blipFill>
        <p:spPr>
          <a:xfrm>
            <a:off x="-1"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9B3EFFF9-ACAC-4C22-A015-CF0DA2BED6B2}"/>
              </a:ext>
            </a:extLst>
          </p:cNvPr>
          <p:cNvSpPr txBox="1"/>
          <p:nvPr/>
        </p:nvSpPr>
        <p:spPr>
          <a:xfrm>
            <a:off x="72380" y="5666154"/>
            <a:ext cx="4335848" cy="685800"/>
          </a:xfrm>
          <a:prstGeom prst="rect">
            <a:avLst/>
          </a:prstGeom>
          <a:noFill/>
          <a:ln>
            <a:noFill/>
          </a:ln>
        </p:spPr>
        <p:txBody>
          <a:bodyPr wrap="square">
            <a:noAutofit/>
          </a:bodyPr>
          <a:lstStyle/>
          <a:p>
            <a:pPr>
              <a:spcAft>
                <a:spcPts val="600"/>
              </a:spcAft>
            </a:pPr>
            <a:r>
              <a:rPr lang="en-US" sz="1600">
                <a:solidFill>
                  <a:sysClr val="windowText" lastClr="000000"/>
                </a:solidFill>
                <a:latin typeface="Avenir Next LT Pro" panose="020B0504020202020204" pitchFamily="34" charset="0"/>
              </a:rPr>
              <a:t>(Reference CFOP 170-1 Chapter 11) </a:t>
            </a:r>
          </a:p>
          <a:p>
            <a:pPr>
              <a:spcAft>
                <a:spcPts val="600"/>
              </a:spcAft>
            </a:pPr>
            <a:r>
              <a:rPr lang="en-US" sz="1600">
                <a:solidFill>
                  <a:sysClr val="windowText" lastClr="000000"/>
                </a:solidFill>
                <a:latin typeface="Avenir Next LT Pro" panose="020B0504020202020204" pitchFamily="34" charset="0"/>
              </a:rPr>
              <a:t>Section 11-2 Safety plan </a:t>
            </a:r>
          </a:p>
        </p:txBody>
      </p:sp>
    </p:spTree>
    <p:extLst>
      <p:ext uri="{BB962C8B-B14F-4D97-AF65-F5344CB8AC3E}">
        <p14:creationId xmlns:p14="http://schemas.microsoft.com/office/powerpoint/2010/main" val="16077607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hidden="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0" name="Title 3">
            <a:extLst>
              <a:ext uri="{FF2B5EF4-FFF2-40B4-BE49-F238E27FC236}">
                <a16:creationId xmlns:a16="http://schemas.microsoft.com/office/drawing/2014/main" id="{750A7232-6731-4D09-9575-114F6B2EBAE3}"/>
              </a:ext>
            </a:extLst>
          </p:cNvPr>
          <p:cNvSpPr txBox="1">
            <a:spLocks/>
          </p:cNvSpPr>
          <p:nvPr/>
        </p:nvSpPr>
        <p:spPr>
          <a:xfrm>
            <a:off x="4" y="276117"/>
            <a:ext cx="4656666" cy="35056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solidFill>
                    <a:schemeClr val="tx1"/>
                  </a:solidFill>
                </a:ln>
                <a:solidFill>
                  <a:schemeClr val="accent6">
                    <a:lumMod val="40000"/>
                    <a:lumOff val="60000"/>
                  </a:schemeClr>
                </a:solidFill>
                <a:effectLst>
                  <a:outerShdw blurRad="38100" dist="38100" dir="2700000" algn="tl">
                    <a:srgbClr val="000000">
                      <a:alpha val="43137"/>
                    </a:srgbClr>
                  </a:outerShdw>
                </a:effectLst>
                <a:uLnTx/>
                <a:uFillTx/>
                <a:latin typeface="Trebuchet MS"/>
                <a:ea typeface="+mj-ea"/>
                <a:cs typeface="+mj-cs"/>
              </a:rPr>
              <a:t>Completing a Diligent Search For Parent or Diligent Efforts to Locate Relatives</a:t>
            </a:r>
            <a:endParaRPr kumimoji="0" lang="en-US" sz="3600" b="1" i="0" u="none" strike="noStrike" kern="1200" cap="none" spc="0" normalizeH="0" baseline="0" noProof="0">
              <a:ln>
                <a:solidFill>
                  <a:schemeClr val="tx1"/>
                </a:solidFill>
              </a:ln>
              <a:solidFill>
                <a:schemeClr val="accent6">
                  <a:lumMod val="40000"/>
                  <a:lumOff val="60000"/>
                </a:schemeClr>
              </a:solidFill>
              <a:effectLst>
                <a:outerShdw blurRad="38100" dist="38100" dir="2700000" algn="tl">
                  <a:srgbClr val="000000">
                    <a:alpha val="43137"/>
                  </a:srgbClr>
                </a:outerShdw>
              </a:effectLst>
              <a:uLnTx/>
              <a:uFillTx/>
              <a:latin typeface="Trebuchet MS"/>
              <a:ea typeface="+mj-ea"/>
              <a:cs typeface="+mj-cs"/>
            </a:endParaRPr>
          </a:p>
        </p:txBody>
      </p:sp>
      <p:sp>
        <p:nvSpPr>
          <p:cNvPr id="11" name="TextBox 10">
            <a:extLst>
              <a:ext uri="{FF2B5EF4-FFF2-40B4-BE49-F238E27FC236}">
                <a16:creationId xmlns:a16="http://schemas.microsoft.com/office/drawing/2014/main" id="{AED84024-591C-4AF2-B695-C19322D8CFFC}"/>
              </a:ext>
            </a:extLst>
          </p:cNvPr>
          <p:cNvSpPr txBox="1"/>
          <p:nvPr/>
        </p:nvSpPr>
        <p:spPr>
          <a:xfrm>
            <a:off x="88437" y="3107237"/>
            <a:ext cx="4656666" cy="369332"/>
          </a:xfrm>
          <a:prstGeom prst="rect">
            <a:avLst/>
          </a:prstGeom>
          <a:noFill/>
        </p:spPr>
        <p:txBody>
          <a:bodyPr wrap="square">
            <a:spAutoFit/>
          </a:bodyPr>
          <a:lstStyle/>
          <a:p>
            <a:pPr algn="ctr"/>
            <a:r>
              <a:rPr lang="en-US">
                <a:solidFill>
                  <a:prstClr val="black"/>
                </a:solidFill>
                <a:latin typeface="Avenir Next LT Pro" panose="020B0504020202020204" pitchFamily="34" charset="0"/>
              </a:rPr>
              <a:t>CFOP 170-1 Chapter 14</a:t>
            </a:r>
            <a:endParaRPr lang="en-US">
              <a:solidFill>
                <a:prstClr val="white"/>
              </a:solidFill>
              <a:latin typeface="Avenir Next LT Pro" panose="020B0504020202020204" pitchFamily="34" charset="0"/>
            </a:endParaRPr>
          </a:p>
        </p:txBody>
      </p:sp>
      <p:graphicFrame>
        <p:nvGraphicFramePr>
          <p:cNvPr id="2" name="Content Placeholder 1">
            <a:extLst>
              <a:ext uri="{FF2B5EF4-FFF2-40B4-BE49-F238E27FC236}">
                <a16:creationId xmlns:a16="http://schemas.microsoft.com/office/drawing/2014/main" id="{524483EA-9F88-4756-A9E8-E7904AE77FF3}"/>
              </a:ext>
            </a:extLst>
          </p:cNvPr>
          <p:cNvGraphicFramePr>
            <a:graphicFrameLocks noGrp="1"/>
          </p:cNvGraphicFramePr>
          <p:nvPr>
            <p:ph idx="1"/>
            <p:extLst>
              <p:ext uri="{D42A27DB-BD31-4B8C-83A1-F6EECF244321}">
                <p14:modId xmlns:p14="http://schemas.microsoft.com/office/powerpoint/2010/main" val="3592043834"/>
              </p:ext>
            </p:extLst>
          </p:nvPr>
        </p:nvGraphicFramePr>
        <p:xfrm>
          <a:off x="4577944" y="608264"/>
          <a:ext cx="6776489" cy="5736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1DDCF67B-9E5A-45A8-AD4C-79683C0BEC50}"/>
              </a:ext>
            </a:extLst>
          </p:cNvPr>
          <p:cNvPicPr>
            <a:picLocks noChangeAspect="1"/>
          </p:cNvPicPr>
          <p:nvPr/>
        </p:nvPicPr>
        <p:blipFill>
          <a:blip r:embed="rId8" cstate="hqprint">
            <a:extLst>
              <a:ext uri="{28A0092B-C50C-407E-A947-70E740481C1C}">
                <a14:useLocalDpi xmlns:a14="http://schemas.microsoft.com/office/drawing/2010/main" val="0"/>
              </a:ext>
            </a:extLst>
          </a:blip>
          <a:srcRect t="15939" b="15939"/>
          <a:stretch/>
        </p:blipFill>
        <p:spPr>
          <a:xfrm>
            <a:off x="688504" y="3781732"/>
            <a:ext cx="3342283" cy="227686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452117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hidden="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0" name="Title 3">
            <a:extLst>
              <a:ext uri="{FF2B5EF4-FFF2-40B4-BE49-F238E27FC236}">
                <a16:creationId xmlns:a16="http://schemas.microsoft.com/office/drawing/2014/main" id="{750A7232-6731-4D09-9575-114F6B2EBAE3}"/>
              </a:ext>
            </a:extLst>
          </p:cNvPr>
          <p:cNvSpPr txBox="1">
            <a:spLocks/>
          </p:cNvSpPr>
          <p:nvPr/>
        </p:nvSpPr>
        <p:spPr>
          <a:xfrm>
            <a:off x="4" y="405659"/>
            <a:ext cx="4656666" cy="298348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solidFill>
                    <a:schemeClr val="tx1"/>
                  </a:solidFill>
                </a:ln>
                <a:solidFill>
                  <a:schemeClr val="accent6">
                    <a:lumMod val="40000"/>
                    <a:lumOff val="60000"/>
                  </a:schemeClr>
                </a:solidFill>
                <a:effectLst>
                  <a:outerShdw blurRad="38100" dist="38100" dir="2700000" algn="tl">
                    <a:srgbClr val="000000">
                      <a:alpha val="43137"/>
                    </a:srgbClr>
                  </a:outerShdw>
                </a:effectLst>
                <a:uLnTx/>
                <a:uFillTx/>
                <a:latin typeface="Trebuchet MS"/>
                <a:ea typeface="+mj-ea"/>
                <a:cs typeface="+mj-cs"/>
              </a:rPr>
              <a:t>Completing a Diligent Search For Parent or Diligent Efforts to Locate Relatives</a:t>
            </a:r>
            <a:endParaRPr kumimoji="0" lang="en-US" sz="3600" b="1" i="0" u="none" strike="noStrike" kern="1200" cap="none" spc="0" normalizeH="0" baseline="0" noProof="0">
              <a:ln>
                <a:solidFill>
                  <a:schemeClr val="tx1"/>
                </a:solidFill>
              </a:ln>
              <a:solidFill>
                <a:schemeClr val="accent6">
                  <a:lumMod val="40000"/>
                  <a:lumOff val="60000"/>
                </a:schemeClr>
              </a:solidFill>
              <a:effectLst>
                <a:outerShdw blurRad="38100" dist="38100" dir="2700000" algn="tl">
                  <a:srgbClr val="000000">
                    <a:alpha val="43137"/>
                  </a:srgbClr>
                </a:outerShdw>
              </a:effectLst>
              <a:uLnTx/>
              <a:uFillTx/>
              <a:latin typeface="Trebuchet MS"/>
              <a:ea typeface="+mj-ea"/>
              <a:cs typeface="+mj-cs"/>
            </a:endParaRPr>
          </a:p>
        </p:txBody>
      </p:sp>
      <p:sp>
        <p:nvSpPr>
          <p:cNvPr id="11" name="TextBox 10">
            <a:extLst>
              <a:ext uri="{FF2B5EF4-FFF2-40B4-BE49-F238E27FC236}">
                <a16:creationId xmlns:a16="http://schemas.microsoft.com/office/drawing/2014/main" id="{AED84024-591C-4AF2-B695-C19322D8CFFC}"/>
              </a:ext>
            </a:extLst>
          </p:cNvPr>
          <p:cNvSpPr txBox="1"/>
          <p:nvPr/>
        </p:nvSpPr>
        <p:spPr>
          <a:xfrm>
            <a:off x="7372" y="3019815"/>
            <a:ext cx="4656666" cy="369332"/>
          </a:xfrm>
          <a:prstGeom prst="rect">
            <a:avLst/>
          </a:prstGeom>
          <a:noFill/>
        </p:spPr>
        <p:txBody>
          <a:bodyPr wrap="square">
            <a:spAutoFit/>
          </a:bodyPr>
          <a:lstStyle/>
          <a:p>
            <a:pPr algn="ctr"/>
            <a:r>
              <a:rPr lang="en-US">
                <a:solidFill>
                  <a:prstClr val="black"/>
                </a:solidFill>
                <a:latin typeface="Avenir Next LT Pro" panose="020B0504020202020204" pitchFamily="34" charset="0"/>
              </a:rPr>
              <a:t>CFOP 170-1 Chapter 14</a:t>
            </a:r>
            <a:endParaRPr lang="en-US">
              <a:solidFill>
                <a:prstClr val="white"/>
              </a:solidFill>
              <a:latin typeface="Avenir Next LT Pro" panose="020B0504020202020204" pitchFamily="34" charset="0"/>
            </a:endParaRPr>
          </a:p>
        </p:txBody>
      </p:sp>
      <p:sp>
        <p:nvSpPr>
          <p:cNvPr id="3" name="Content Placeholder 2">
            <a:extLst>
              <a:ext uri="{FF2B5EF4-FFF2-40B4-BE49-F238E27FC236}">
                <a16:creationId xmlns:a16="http://schemas.microsoft.com/office/drawing/2014/main" id="{6A0A7A32-F0CC-4F03-9FEC-73D832EFEC5D}"/>
              </a:ext>
            </a:extLst>
          </p:cNvPr>
          <p:cNvSpPr>
            <a:spLocks noGrp="1"/>
          </p:cNvSpPr>
          <p:nvPr>
            <p:ph idx="1"/>
          </p:nvPr>
        </p:nvSpPr>
        <p:spPr>
          <a:xfrm>
            <a:off x="4959387" y="1488728"/>
            <a:ext cx="6094666" cy="4376430"/>
          </a:xfrm>
        </p:spPr>
        <p:txBody>
          <a:bodyPr>
            <a:normAutofit/>
          </a:bodyPr>
          <a:lstStyle/>
          <a:p>
            <a:pPr marL="0" lvl="0" indent="0">
              <a:buNone/>
            </a:pPr>
            <a:r>
              <a:rPr lang="en-US" sz="2400">
                <a:latin typeface="Avenir Next LT Pro" panose="020B0504020202020204" pitchFamily="34" charset="0"/>
              </a:rPr>
              <a:t>Locating parents, relatives, and fictive kin is important for maintaining and strengthening the child’s long-term or permanent family connections and developing a visitation plan.</a:t>
            </a:r>
          </a:p>
          <a:p>
            <a:r>
              <a:rPr lang="en-US" sz="2000">
                <a:latin typeface="Avenir Next LT Pro" panose="020B0504020202020204" pitchFamily="34" charset="0"/>
              </a:rPr>
              <a:t>These persons are possible placement resources for concurrent planning.  </a:t>
            </a:r>
          </a:p>
          <a:p>
            <a:r>
              <a:rPr lang="en-US" sz="2000">
                <a:latin typeface="Avenir Next LT Pro" panose="020B0504020202020204" pitchFamily="34" charset="0"/>
              </a:rPr>
              <a:t>They also have specific rights for notice and participation in the child’s dependency case.   </a:t>
            </a:r>
          </a:p>
        </p:txBody>
      </p:sp>
      <p:pic>
        <p:nvPicPr>
          <p:cNvPr id="18" name="Picture 17" descr="A picture containing icon&#10;&#10;Description automatically generated">
            <a:extLst>
              <a:ext uri="{FF2B5EF4-FFF2-40B4-BE49-F238E27FC236}">
                <a16:creationId xmlns:a16="http://schemas.microsoft.com/office/drawing/2014/main" id="{49E737D3-B452-4F3A-BD00-C8CCC01DEE73}"/>
              </a:ext>
            </a:extLst>
          </p:cNvPr>
          <p:cNvPicPr>
            <a:picLocks noChangeAspect="1"/>
          </p:cNvPicPr>
          <p:nvPr/>
        </p:nvPicPr>
        <p:blipFill>
          <a:blip r:embed="rId3" cstate="hqprint">
            <a:duotone>
              <a:prstClr val="black"/>
              <a:srgbClr val="D9C3A5">
                <a:tint val="50000"/>
                <a:satMod val="180000"/>
              </a:srgbClr>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96686" y="3676943"/>
            <a:ext cx="3406525" cy="2578847"/>
          </a:xfrm>
          <a:prstGeom prst="rect">
            <a:avLst/>
          </a:prstGeom>
        </p:spPr>
      </p:pic>
    </p:spTree>
    <p:extLst>
      <p:ext uri="{BB962C8B-B14F-4D97-AF65-F5344CB8AC3E}">
        <p14:creationId xmlns:p14="http://schemas.microsoft.com/office/powerpoint/2010/main" val="17692807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hidden="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0" name="Title 3">
            <a:extLst>
              <a:ext uri="{FF2B5EF4-FFF2-40B4-BE49-F238E27FC236}">
                <a16:creationId xmlns:a16="http://schemas.microsoft.com/office/drawing/2014/main" id="{750A7232-6731-4D09-9575-114F6B2EBAE3}"/>
              </a:ext>
            </a:extLst>
          </p:cNvPr>
          <p:cNvSpPr txBox="1">
            <a:spLocks/>
          </p:cNvSpPr>
          <p:nvPr/>
        </p:nvSpPr>
        <p:spPr>
          <a:xfrm>
            <a:off x="81542" y="1110674"/>
            <a:ext cx="4656666" cy="35056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solidFill>
                    <a:schemeClr val="tx1"/>
                  </a:solidFill>
                </a:ln>
                <a:solidFill>
                  <a:schemeClr val="accent6">
                    <a:lumMod val="40000"/>
                    <a:lumOff val="60000"/>
                  </a:schemeClr>
                </a:solidFill>
                <a:effectLst>
                  <a:outerShdw blurRad="38100" dist="38100" dir="2700000" algn="tl">
                    <a:srgbClr val="000000">
                      <a:alpha val="43137"/>
                    </a:srgbClr>
                  </a:outerShdw>
                </a:effectLst>
                <a:uLnTx/>
                <a:uFillTx/>
                <a:latin typeface="Trebuchet MS"/>
                <a:ea typeface="+mj-ea"/>
                <a:cs typeface="+mj-cs"/>
              </a:rPr>
              <a:t>Completing a Diligent Search For Parent or Diligent Efforts to Locate Relatives</a:t>
            </a:r>
            <a:endParaRPr kumimoji="0" lang="en-US" sz="3600" b="1" i="0" u="none" strike="noStrike" kern="1200" cap="none" spc="0" normalizeH="0" baseline="0" noProof="0">
              <a:ln>
                <a:solidFill>
                  <a:schemeClr val="tx1"/>
                </a:solidFill>
              </a:ln>
              <a:solidFill>
                <a:schemeClr val="accent6">
                  <a:lumMod val="40000"/>
                  <a:lumOff val="60000"/>
                </a:schemeClr>
              </a:solidFill>
              <a:effectLst>
                <a:outerShdw blurRad="38100" dist="38100" dir="2700000" algn="tl">
                  <a:srgbClr val="000000">
                    <a:alpha val="43137"/>
                  </a:srgbClr>
                </a:outerShdw>
              </a:effectLst>
              <a:uLnTx/>
              <a:uFillTx/>
              <a:latin typeface="Trebuchet MS"/>
              <a:ea typeface="+mj-ea"/>
              <a:cs typeface="+mj-cs"/>
            </a:endParaRPr>
          </a:p>
        </p:txBody>
      </p:sp>
      <p:sp>
        <p:nvSpPr>
          <p:cNvPr id="11" name="TextBox 10">
            <a:extLst>
              <a:ext uri="{FF2B5EF4-FFF2-40B4-BE49-F238E27FC236}">
                <a16:creationId xmlns:a16="http://schemas.microsoft.com/office/drawing/2014/main" id="{AED84024-591C-4AF2-B695-C19322D8CFFC}"/>
              </a:ext>
            </a:extLst>
          </p:cNvPr>
          <p:cNvSpPr txBox="1"/>
          <p:nvPr/>
        </p:nvSpPr>
        <p:spPr>
          <a:xfrm>
            <a:off x="106315" y="4079060"/>
            <a:ext cx="4656666" cy="369332"/>
          </a:xfrm>
          <a:prstGeom prst="rect">
            <a:avLst/>
          </a:prstGeom>
          <a:noFill/>
        </p:spPr>
        <p:txBody>
          <a:bodyPr wrap="square">
            <a:spAutoFit/>
          </a:bodyPr>
          <a:lstStyle/>
          <a:p>
            <a:pPr algn="ctr"/>
            <a:r>
              <a:rPr lang="en-US">
                <a:solidFill>
                  <a:prstClr val="black"/>
                </a:solidFill>
                <a:latin typeface="Avenir Next LT Pro" panose="020B0504020202020204" pitchFamily="34" charset="0"/>
              </a:rPr>
              <a:t>CFOP 170-1 Chapter 14</a:t>
            </a:r>
            <a:endParaRPr lang="en-US">
              <a:solidFill>
                <a:prstClr val="white"/>
              </a:solidFill>
              <a:latin typeface="Avenir Next LT Pro" panose="020B0504020202020204" pitchFamily="34" charset="0"/>
            </a:endParaRPr>
          </a:p>
        </p:txBody>
      </p:sp>
      <p:pic>
        <p:nvPicPr>
          <p:cNvPr id="18" name="Picture 17" descr="A picture containing toy, vector graphics&#10;&#10;Description automatically generated">
            <a:extLst>
              <a:ext uri="{FF2B5EF4-FFF2-40B4-BE49-F238E27FC236}">
                <a16:creationId xmlns:a16="http://schemas.microsoft.com/office/drawing/2014/main" id="{15D77002-6EBE-41CC-8672-C2F7BF46B513}"/>
              </a:ext>
            </a:extLst>
          </p:cNvPr>
          <p:cNvPicPr>
            <a:picLocks noChangeAspect="1"/>
          </p:cNvPicPr>
          <p:nvPr/>
        </p:nvPicPr>
        <p:blipFill rotWithShape="1">
          <a:blip r:embed="rId3">
            <a:extLst>
              <a:ext uri="{28A0092B-C50C-407E-A947-70E740481C1C}">
                <a14:useLocalDpi xmlns:a14="http://schemas.microsoft.com/office/drawing/2010/main" val="0"/>
              </a:ext>
            </a:extLst>
          </a:blip>
          <a:srcRect l="21747" t="10072" r="20451" b="21380"/>
          <a:stretch/>
        </p:blipFill>
        <p:spPr>
          <a:xfrm>
            <a:off x="6096000" y="3288741"/>
            <a:ext cx="4243976" cy="3355234"/>
          </a:xfrm>
          <a:prstGeom prst="rect">
            <a:avLst/>
          </a:prstGeom>
        </p:spPr>
      </p:pic>
      <p:sp>
        <p:nvSpPr>
          <p:cNvPr id="3" name="Content Placeholder 2">
            <a:extLst>
              <a:ext uri="{FF2B5EF4-FFF2-40B4-BE49-F238E27FC236}">
                <a16:creationId xmlns:a16="http://schemas.microsoft.com/office/drawing/2014/main" id="{76CE7583-5583-46E4-9829-60D35E451E36}"/>
              </a:ext>
            </a:extLst>
          </p:cNvPr>
          <p:cNvSpPr>
            <a:spLocks noGrp="1"/>
          </p:cNvSpPr>
          <p:nvPr>
            <p:ph idx="1"/>
          </p:nvPr>
        </p:nvSpPr>
        <p:spPr>
          <a:xfrm>
            <a:off x="4797482" y="1215281"/>
            <a:ext cx="6054576" cy="2863779"/>
          </a:xfrm>
        </p:spPr>
        <p:txBody>
          <a:bodyPr>
            <a:normAutofit/>
          </a:bodyPr>
          <a:lstStyle/>
          <a:p>
            <a:pPr marL="0" lvl="0" indent="0">
              <a:buNone/>
            </a:pPr>
            <a:r>
              <a:rPr lang="en-US" sz="2400">
                <a:latin typeface="Avenir Next LT Pro" panose="020B0504020202020204" pitchFamily="34" charset="0"/>
              </a:rPr>
              <a:t>Family connections should not only be used for placement purposes but to also </a:t>
            </a:r>
            <a:r>
              <a:rPr lang="en-US" sz="2400" b="1">
                <a:latin typeface="Avenir Next LT Pro" panose="020B0504020202020204" pitchFamily="34" charset="0"/>
              </a:rPr>
              <a:t>establish long-term emotional support networks</a:t>
            </a:r>
            <a:r>
              <a:rPr lang="en-US" sz="2400">
                <a:latin typeface="Avenir Next LT Pro" panose="020B0504020202020204" pitchFamily="34" charset="0"/>
              </a:rPr>
              <a:t> with other adults who may not be able to have the child placed into their home </a:t>
            </a:r>
            <a:r>
              <a:rPr lang="en-US" sz="2400" b="1">
                <a:latin typeface="Avenir Next LT Pro" panose="020B0504020202020204" pitchFamily="34" charset="0"/>
              </a:rPr>
              <a:t>but want to remain connected to the child.</a:t>
            </a:r>
          </a:p>
        </p:txBody>
      </p:sp>
    </p:spTree>
    <p:extLst>
      <p:ext uri="{BB962C8B-B14F-4D97-AF65-F5344CB8AC3E}">
        <p14:creationId xmlns:p14="http://schemas.microsoft.com/office/powerpoint/2010/main" val="27038497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hidden="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0" name="Title 3">
            <a:extLst>
              <a:ext uri="{FF2B5EF4-FFF2-40B4-BE49-F238E27FC236}">
                <a16:creationId xmlns:a16="http://schemas.microsoft.com/office/drawing/2014/main" id="{750A7232-6731-4D09-9575-114F6B2EBAE3}"/>
              </a:ext>
            </a:extLst>
          </p:cNvPr>
          <p:cNvSpPr txBox="1">
            <a:spLocks/>
          </p:cNvSpPr>
          <p:nvPr/>
        </p:nvSpPr>
        <p:spPr>
          <a:xfrm>
            <a:off x="59401" y="1091992"/>
            <a:ext cx="4656666" cy="35056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solidFill>
                    <a:schemeClr val="tx1"/>
                  </a:solidFill>
                </a:ln>
                <a:solidFill>
                  <a:schemeClr val="accent6">
                    <a:lumMod val="40000"/>
                    <a:lumOff val="60000"/>
                  </a:schemeClr>
                </a:solidFill>
                <a:effectLst>
                  <a:outerShdw blurRad="38100" dist="38100" dir="2700000" algn="tl">
                    <a:srgbClr val="000000">
                      <a:alpha val="43137"/>
                    </a:srgbClr>
                  </a:outerShdw>
                </a:effectLst>
                <a:uLnTx/>
                <a:uFillTx/>
                <a:latin typeface="Trebuchet MS"/>
                <a:ea typeface="+mj-ea"/>
                <a:cs typeface="+mj-cs"/>
              </a:rPr>
              <a:t>Completing a Diligent Search For Parent or Diligent Efforts to Locate Relatives</a:t>
            </a:r>
            <a:endParaRPr kumimoji="0" lang="en-US" sz="3600" b="1" i="0" u="none" strike="noStrike" kern="1200" cap="none" spc="0" normalizeH="0" baseline="0" noProof="0">
              <a:ln>
                <a:solidFill>
                  <a:schemeClr val="tx1"/>
                </a:solidFill>
              </a:ln>
              <a:solidFill>
                <a:schemeClr val="accent6">
                  <a:lumMod val="40000"/>
                  <a:lumOff val="60000"/>
                </a:schemeClr>
              </a:solidFill>
              <a:effectLst>
                <a:outerShdw blurRad="38100" dist="38100" dir="2700000" algn="tl">
                  <a:srgbClr val="000000">
                    <a:alpha val="43137"/>
                  </a:srgbClr>
                </a:outerShdw>
              </a:effectLst>
              <a:uLnTx/>
              <a:uFillTx/>
              <a:latin typeface="Trebuchet MS"/>
              <a:ea typeface="+mj-ea"/>
              <a:cs typeface="+mj-cs"/>
            </a:endParaRPr>
          </a:p>
        </p:txBody>
      </p:sp>
      <p:sp>
        <p:nvSpPr>
          <p:cNvPr id="11" name="TextBox 10">
            <a:extLst>
              <a:ext uri="{FF2B5EF4-FFF2-40B4-BE49-F238E27FC236}">
                <a16:creationId xmlns:a16="http://schemas.microsoft.com/office/drawing/2014/main" id="{AED84024-591C-4AF2-B695-C19322D8CFFC}"/>
              </a:ext>
            </a:extLst>
          </p:cNvPr>
          <p:cNvSpPr txBox="1"/>
          <p:nvPr/>
        </p:nvSpPr>
        <p:spPr>
          <a:xfrm>
            <a:off x="74136" y="4127144"/>
            <a:ext cx="4656666" cy="369332"/>
          </a:xfrm>
          <a:prstGeom prst="rect">
            <a:avLst/>
          </a:prstGeom>
          <a:noFill/>
        </p:spPr>
        <p:txBody>
          <a:bodyPr wrap="square">
            <a:spAutoFit/>
          </a:bodyPr>
          <a:lstStyle/>
          <a:p>
            <a:pPr algn="ctr"/>
            <a:r>
              <a:rPr lang="en-US">
                <a:solidFill>
                  <a:prstClr val="black"/>
                </a:solidFill>
                <a:latin typeface="Avenir Next LT Pro" panose="020B0504020202020204" pitchFamily="34" charset="0"/>
              </a:rPr>
              <a:t>CFOP 170-1 Chapter 14</a:t>
            </a:r>
            <a:endParaRPr lang="en-US">
              <a:solidFill>
                <a:prstClr val="white"/>
              </a:solidFill>
              <a:latin typeface="Avenir Next LT Pro" panose="020B0504020202020204" pitchFamily="34" charset="0"/>
            </a:endParaRPr>
          </a:p>
        </p:txBody>
      </p:sp>
      <p:graphicFrame>
        <p:nvGraphicFramePr>
          <p:cNvPr id="22" name="Content Placeholder 2">
            <a:extLst>
              <a:ext uri="{FF2B5EF4-FFF2-40B4-BE49-F238E27FC236}">
                <a16:creationId xmlns:a16="http://schemas.microsoft.com/office/drawing/2014/main" id="{C0EDA586-783C-4D51-AFE0-AAFB3D1D3F61}"/>
              </a:ext>
            </a:extLst>
          </p:cNvPr>
          <p:cNvGraphicFramePr>
            <a:graphicFrameLocks noGrp="1"/>
          </p:cNvGraphicFramePr>
          <p:nvPr>
            <p:ph idx="1"/>
            <p:extLst>
              <p:ext uri="{D42A27DB-BD31-4B8C-83A1-F6EECF244321}">
                <p14:modId xmlns:p14="http://schemas.microsoft.com/office/powerpoint/2010/main" val="1952855145"/>
              </p:ext>
            </p:extLst>
          </p:nvPr>
        </p:nvGraphicFramePr>
        <p:xfrm>
          <a:off x="4882118" y="1008327"/>
          <a:ext cx="6377532" cy="5040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32295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A3AF61-6B77-439B-8250-EADE151517BB}"/>
              </a:ext>
            </a:extLst>
          </p:cNvPr>
          <p:cNvPicPr>
            <a:picLocks noChangeAspect="1"/>
          </p:cNvPicPr>
          <p:nvPr/>
        </p:nvPicPr>
        <p:blipFill rotWithShape="1">
          <a:blip r:embed="rId4"/>
          <a:srcRect l="41201" r="41038" b="1"/>
          <a:stretch/>
        </p:blipFill>
        <p:spPr>
          <a:xfrm>
            <a:off x="4269854" y="-8467"/>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extBox 5"/>
          <p:cNvSpPr txBox="1"/>
          <p:nvPr/>
        </p:nvSpPr>
        <p:spPr>
          <a:xfrm>
            <a:off x="863600" y="1470546"/>
            <a:ext cx="4088190" cy="3916908"/>
          </a:xfrm>
          <a:prstGeom prst="rect">
            <a:avLst/>
          </a:prstGeom>
        </p:spPr>
        <p:txBody>
          <a:bodyPr vert="horz" lIns="91440" tIns="45720" rIns="91440" bIns="45720" rtlCol="0" anchor="ctr">
            <a:normAutofit/>
          </a:bodyPr>
          <a:lstStyle/>
          <a:p>
            <a:pPr algn="ctr">
              <a:spcBef>
                <a:spcPct val="0"/>
              </a:spcBef>
              <a:spcAft>
                <a:spcPts val="600"/>
              </a:spcAft>
            </a:pPr>
            <a:r>
              <a:rPr lang="en-US" sz="8000" b="1" spc="-150">
                <a:ln>
                  <a:solidFill>
                    <a:schemeClr val="tx2">
                      <a:lumMod val="50000"/>
                    </a:schemeClr>
                  </a:solidFill>
                </a:ln>
                <a:solidFill>
                  <a:schemeClr val="accent1"/>
                </a:solidFill>
                <a:effectLst>
                  <a:outerShdw blurRad="38100" dist="38100" dir="2700000" algn="tl">
                    <a:srgbClr val="000000">
                      <a:alpha val="43137"/>
                    </a:srgbClr>
                  </a:outerShdw>
                </a:effectLst>
                <a:latin typeface="+mj-lt"/>
                <a:ea typeface="+mj-ea"/>
                <a:cs typeface="+mj-cs"/>
              </a:rPr>
              <a:t>FSFN</a:t>
            </a:r>
          </a:p>
          <a:p>
            <a:pPr algn="ctr">
              <a:spcBef>
                <a:spcPct val="0"/>
              </a:spcBef>
              <a:spcAft>
                <a:spcPts val="600"/>
              </a:spcAft>
            </a:pPr>
            <a:r>
              <a:rPr lang="en-US" sz="8000" b="1" spc="-150">
                <a:ln>
                  <a:solidFill>
                    <a:schemeClr val="tx2">
                      <a:lumMod val="50000"/>
                    </a:schemeClr>
                  </a:solidFill>
                </a:ln>
                <a:solidFill>
                  <a:schemeClr val="accent1"/>
                </a:solidFill>
                <a:effectLst>
                  <a:outerShdw blurRad="38100" dist="38100" dir="2700000" algn="tl">
                    <a:srgbClr val="000000">
                      <a:alpha val="43137"/>
                    </a:srgbClr>
                  </a:outerShdw>
                </a:effectLst>
                <a:latin typeface="+mj-lt"/>
                <a:ea typeface="+mj-ea"/>
                <a:cs typeface="+mj-cs"/>
              </a:rPr>
              <a:t>Demo</a:t>
            </a:r>
          </a:p>
        </p:txBody>
      </p:sp>
    </p:spTree>
    <p:custDataLst>
      <p:tags r:id="rId1"/>
    </p:custDataLst>
    <p:extLst>
      <p:ext uri="{BB962C8B-B14F-4D97-AF65-F5344CB8AC3E}">
        <p14:creationId xmlns:p14="http://schemas.microsoft.com/office/powerpoint/2010/main" val="35468967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0" name="Title 3">
            <a:extLst>
              <a:ext uri="{FF2B5EF4-FFF2-40B4-BE49-F238E27FC236}">
                <a16:creationId xmlns:a16="http://schemas.microsoft.com/office/drawing/2014/main" id="{750A7232-6731-4D09-9575-114F6B2EBAE3}"/>
              </a:ext>
            </a:extLst>
          </p:cNvPr>
          <p:cNvSpPr txBox="1">
            <a:spLocks/>
          </p:cNvSpPr>
          <p:nvPr/>
        </p:nvSpPr>
        <p:spPr>
          <a:xfrm>
            <a:off x="66413" y="1091992"/>
            <a:ext cx="4656666" cy="35056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solidFill>
                    <a:schemeClr val="tx1"/>
                  </a:solidFill>
                </a:ln>
                <a:solidFill>
                  <a:schemeClr val="accent2">
                    <a:lumMod val="40000"/>
                    <a:lumOff val="60000"/>
                  </a:schemeClr>
                </a:solidFill>
                <a:effectLst>
                  <a:outerShdw blurRad="38100" dist="38100" dir="2700000" algn="tl">
                    <a:srgbClr val="000000">
                      <a:alpha val="43137"/>
                    </a:srgbClr>
                  </a:outerShdw>
                </a:effectLst>
                <a:uLnTx/>
                <a:uFillTx/>
                <a:latin typeface="Trebuchet MS"/>
                <a:ea typeface="+mj-ea"/>
                <a:cs typeface="+mj-cs"/>
              </a:rPr>
              <a:t>State Institutional Claims for Damages Caused by Shelter or Foster Child</a:t>
            </a:r>
            <a:endParaRPr kumimoji="0" lang="en-US" sz="3600" b="1" i="0" u="none" strike="noStrike" kern="1200" cap="none" spc="0" normalizeH="0" baseline="0" noProof="0">
              <a:ln>
                <a:solidFill>
                  <a:schemeClr val="tx1"/>
                </a:solidFill>
              </a:ln>
              <a:solidFill>
                <a:schemeClr val="accent2">
                  <a:lumMod val="40000"/>
                  <a:lumOff val="60000"/>
                </a:schemeClr>
              </a:solidFill>
              <a:effectLst>
                <a:outerShdw blurRad="38100" dist="38100" dir="2700000" algn="tl">
                  <a:srgbClr val="000000">
                    <a:alpha val="43137"/>
                  </a:srgbClr>
                </a:outerShdw>
              </a:effectLst>
              <a:uLnTx/>
              <a:uFillTx/>
              <a:latin typeface="Trebuchet MS"/>
              <a:ea typeface="+mj-ea"/>
              <a:cs typeface="+mj-cs"/>
            </a:endParaRPr>
          </a:p>
        </p:txBody>
      </p:sp>
      <p:sp>
        <p:nvSpPr>
          <p:cNvPr id="15" name="TextBox 14">
            <a:extLst>
              <a:ext uri="{FF2B5EF4-FFF2-40B4-BE49-F238E27FC236}">
                <a16:creationId xmlns:a16="http://schemas.microsoft.com/office/drawing/2014/main" id="{3986C15A-8834-4A11-8665-B8085193505E}"/>
              </a:ext>
            </a:extLst>
          </p:cNvPr>
          <p:cNvSpPr txBox="1"/>
          <p:nvPr/>
        </p:nvSpPr>
        <p:spPr>
          <a:xfrm>
            <a:off x="0" y="4013200"/>
            <a:ext cx="4656670" cy="646331"/>
          </a:xfrm>
          <a:prstGeom prst="rect">
            <a:avLst/>
          </a:prstGeom>
          <a:noFill/>
        </p:spPr>
        <p:txBody>
          <a:bodyPr wrap="square">
            <a:spAutoFit/>
          </a:bodyPr>
          <a:lstStyle/>
          <a:p>
            <a:pPr algn="ctr"/>
            <a:r>
              <a:rPr lang="en-US">
                <a:solidFill>
                  <a:prstClr val="black"/>
                </a:solidFill>
                <a:latin typeface="Avenir Next LT Pro" panose="020B0504020202020204" pitchFamily="34" charset="0"/>
              </a:rPr>
              <a:t>CFOP 170-16, Chapter 4</a:t>
            </a:r>
          </a:p>
          <a:p>
            <a:pPr algn="ctr"/>
            <a:r>
              <a:rPr lang="en-US">
                <a:solidFill>
                  <a:prstClr val="black"/>
                </a:solidFill>
                <a:latin typeface="Avenir Next LT Pro" panose="020B0504020202020204" pitchFamily="34" charset="0"/>
              </a:rPr>
              <a:t>Replaces CFOP 175-60 </a:t>
            </a:r>
            <a:endParaRPr lang="en-US">
              <a:solidFill>
                <a:prstClr val="white"/>
              </a:solidFill>
              <a:latin typeface="Avenir Next LT Pro" panose="020B0504020202020204" pitchFamily="34" charset="0"/>
            </a:endParaRPr>
          </a:p>
        </p:txBody>
      </p:sp>
      <p:sp>
        <p:nvSpPr>
          <p:cNvPr id="3" name="Content Placeholder 2">
            <a:extLst>
              <a:ext uri="{FF2B5EF4-FFF2-40B4-BE49-F238E27FC236}">
                <a16:creationId xmlns:a16="http://schemas.microsoft.com/office/drawing/2014/main" id="{E97E0392-2179-46E8-B6AC-CC1F81B656CC}"/>
              </a:ext>
            </a:extLst>
          </p:cNvPr>
          <p:cNvSpPr>
            <a:spLocks noGrp="1"/>
          </p:cNvSpPr>
          <p:nvPr>
            <p:ph idx="1"/>
          </p:nvPr>
        </p:nvSpPr>
        <p:spPr>
          <a:xfrm>
            <a:off x="4824527" y="1229616"/>
            <a:ext cx="6888975" cy="3190964"/>
          </a:xfrm>
        </p:spPr>
        <p:txBody>
          <a:bodyPr>
            <a:noAutofit/>
          </a:bodyPr>
          <a:lstStyle/>
          <a:p>
            <a:pPr marL="0" indent="0">
              <a:buNone/>
            </a:pPr>
            <a:r>
              <a:rPr lang="en-US" sz="2400">
                <a:latin typeface="Avenir Next LT Pro" panose="020B0504020202020204" pitchFamily="34" charset="0"/>
              </a:rPr>
              <a:t>Confirm the damage described on the application and confirm the claimant has provided pictures of the damages, two written estimates for repair, or receipt(s) if the repair has been paid for.</a:t>
            </a:r>
          </a:p>
          <a:p>
            <a:endParaRPr lang="en-US" sz="2400">
              <a:latin typeface="Avenir Next LT Pro" panose="020B0504020202020204" pitchFamily="34" charset="0"/>
            </a:endParaRPr>
          </a:p>
        </p:txBody>
      </p:sp>
      <p:pic>
        <p:nvPicPr>
          <p:cNvPr id="19" name="Picture 18" descr="A picture containing text, vector graphics, businesscard&#10;&#10;Description automatically generated">
            <a:extLst>
              <a:ext uri="{FF2B5EF4-FFF2-40B4-BE49-F238E27FC236}">
                <a16:creationId xmlns:a16="http://schemas.microsoft.com/office/drawing/2014/main" id="{8352AE18-3EE1-4E4A-B140-AFB360610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1794" y="4061927"/>
            <a:ext cx="4506614" cy="2844800"/>
          </a:xfrm>
          <a:prstGeom prst="rect">
            <a:avLst/>
          </a:prstGeom>
        </p:spPr>
      </p:pic>
      <p:sp>
        <p:nvSpPr>
          <p:cNvPr id="22" name="TextBox 21">
            <a:extLst>
              <a:ext uri="{FF2B5EF4-FFF2-40B4-BE49-F238E27FC236}">
                <a16:creationId xmlns:a16="http://schemas.microsoft.com/office/drawing/2014/main" id="{ECCB8673-617F-45D8-8811-9F81EDC7D94C}"/>
              </a:ext>
            </a:extLst>
          </p:cNvPr>
          <p:cNvSpPr txBox="1"/>
          <p:nvPr/>
        </p:nvSpPr>
        <p:spPr>
          <a:xfrm>
            <a:off x="5179670" y="3237374"/>
            <a:ext cx="5769973" cy="1200329"/>
          </a:xfrm>
          <a:prstGeom prst="rect">
            <a:avLst/>
          </a:prstGeom>
          <a:noFill/>
        </p:spPr>
        <p:txBody>
          <a:bodyPr wrap="square">
            <a:spAutoFit/>
          </a:bodyPr>
          <a:lstStyle/>
          <a:p>
            <a:pPr marL="0" indent="0">
              <a:buNone/>
            </a:pPr>
            <a:r>
              <a:rPr lang="en-US" sz="1800">
                <a:latin typeface="Avenir Next LT Pro" panose="020B0504020202020204" pitchFamily="34" charset="0"/>
              </a:rPr>
              <a:t>The application will be processed and sent to the Office of the Attorney General no later than 10 business days from receipt of the completed form with receipts and estimates attached.</a:t>
            </a:r>
          </a:p>
        </p:txBody>
      </p:sp>
    </p:spTree>
    <p:extLst>
      <p:ext uri="{BB962C8B-B14F-4D97-AF65-F5344CB8AC3E}">
        <p14:creationId xmlns:p14="http://schemas.microsoft.com/office/powerpoint/2010/main" val="27033880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G_BACKING_FORM_KEY" val="5450268-c:\users\lee-tanisha\downloads\the sophisticated professional template - final.pptx"/>
  <p:tag name="ARTICULATE_PRESENTER_VERSION" val="8"/>
  <p:tag name="ARTICULATE_DESIGN_ID_OFFICE THEME" val="FAUfKgpC"/>
  <p:tag name="ARTICULATE_DESIGN_ID_RETROSPECT" val="2kqKDWv5"/>
  <p:tag name="ARTICULATE_DESIGN_ID_ORGANIC" val="0kZUGDiY"/>
  <p:tag name="ARTICULATE_DESIGN_ID_INTEGRAL" val="F8ewDsgO"/>
  <p:tag name="ARTICULATE_DESIGN_ID_FACET" val="JKzHFl5z"/>
  <p:tag name="ARTICULATE_PROJECT_OPEN" val="0"/>
  <p:tag name="ARTICULATE_SLIDE_COUNT" val="55"/>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Custom 1">
      <a:majorFont>
        <a:latin typeface="Trebuchet MS"/>
        <a:ea typeface=""/>
        <a:cs typeface=""/>
      </a:majorFont>
      <a:minorFont>
        <a:latin typeface="Trebuchet MS"/>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0">
    <wetp:webextensionref xmlns:r="http://schemas.openxmlformats.org/officeDocument/2006/relationships" r:id="rId1"/>
  </wetp:taskpane>
  <wetp:taskpane dockstate="right" visibility="0" width="525" row="9">
    <wetp:webextensionref xmlns:r="http://schemas.openxmlformats.org/officeDocument/2006/relationships" r:id="rId2"/>
  </wetp:taskpane>
  <wetp:taskpane dockstate="right" visibility="0" width="525" row="12">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47C5BC2A-96CF-4D5E-9BA8-8745CF889803}">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DA6A43B5-80AA-43C4-910E-49136137A7DC}">
  <we:reference id="wa104178141" version="4.3.3.0" store="en-001" storeType="OMEX"/>
  <we:alternateReferences>
    <we:reference id="WA104178141" version="4.3.3.0" store="en-001"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78544848-E890-477B-B3B9-5801BB8B58ED}">
  <we:reference id="wa104380456" version="1.2.0.1" store="en-US" storeType="OMEX"/>
  <we:alternateReferences>
    <we:reference id="wa104380456" version="1.2.0.1" store="WA10438045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FC730185937F499D3595E9F84A87E4" ma:contentTypeVersion="12" ma:contentTypeDescription="Create a new document." ma:contentTypeScope="" ma:versionID="5f1b0c924834a564659bf4a7c043e5da">
  <xsd:schema xmlns:xsd="http://www.w3.org/2001/XMLSchema" xmlns:xs="http://www.w3.org/2001/XMLSchema" xmlns:p="http://schemas.microsoft.com/office/2006/metadata/properties" xmlns:ns2="4fb2acd5-1ecd-451d-a4fe-3a13cc5c70d6" xmlns:ns3="3a7590c1-038f-4673-84a5-74721b9a5807" targetNamespace="http://schemas.microsoft.com/office/2006/metadata/properties" ma:root="true" ma:fieldsID="3d4df6ab5c455b827a31b6948854ee91" ns2:_="" ns3:_="">
    <xsd:import namespace="4fb2acd5-1ecd-451d-a4fe-3a13cc5c70d6"/>
    <xsd:import namespace="3a7590c1-038f-4673-84a5-74721b9a580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b2acd5-1ecd-451d-a4fe-3a13cc5c70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a7590c1-038f-4673-84a5-74721b9a580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3C49F7D-9140-4649-BAA0-4E8FDEA59D3E}">
  <ds:schemaRefs>
    <ds:schemaRef ds:uri="3a7590c1-038f-4673-84a5-74721b9a5807"/>
    <ds:schemaRef ds:uri="4fb2acd5-1ecd-451d-a4fe-3a13cc5c70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15A6A8-FA73-452F-B68F-48A9787252AE}">
  <ds:schemaRefs>
    <ds:schemaRef ds:uri="http://schemas.microsoft.com/sharepoint/v3/contenttype/forms"/>
  </ds:schemaRefs>
</ds:datastoreItem>
</file>

<file path=customXml/itemProps3.xml><?xml version="1.0" encoding="utf-8"?>
<ds:datastoreItem xmlns:ds="http://schemas.openxmlformats.org/officeDocument/2006/customXml" ds:itemID="{E19794E8-A0E1-4863-83E2-7E520D6B0E1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fb2acd5-1ecd-451d-a4fe-3a13cc5c70d6"/>
    <ds:schemaRef ds:uri="http://purl.org/dc/elements/1.1/"/>
    <ds:schemaRef ds:uri="http://schemas.microsoft.com/office/2006/metadata/properties"/>
    <ds:schemaRef ds:uri="3a7590c1-038f-4673-84a5-74721b9a580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4963</TotalTime>
  <Words>10546</Words>
  <Application>Microsoft Office PowerPoint</Application>
  <PresentationFormat>Widescreen</PresentationFormat>
  <Paragraphs>1117</Paragraphs>
  <Slides>110</Slides>
  <Notes>101</Notes>
  <HiddenSlides>0</HiddenSlides>
  <MMClips>0</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110</vt:i4>
      </vt:variant>
    </vt:vector>
  </HeadingPairs>
  <TitlesOfParts>
    <vt:vector size="133" baseType="lpstr">
      <vt:lpstr>Arial</vt:lpstr>
      <vt:lpstr>Avenir Next LT Pro</vt:lpstr>
      <vt:lpstr>Calibri</vt:lpstr>
      <vt:lpstr>Cambria</vt:lpstr>
      <vt:lpstr>Courier New</vt:lpstr>
      <vt:lpstr>Fira Sans</vt:lpstr>
      <vt:lpstr>Fira Sans Medium</vt:lpstr>
      <vt:lpstr>Lato</vt:lpstr>
      <vt:lpstr>Montserrat</vt:lpstr>
      <vt:lpstr>Montserrat Light</vt:lpstr>
      <vt:lpstr>Montserrat SemiBold</vt:lpstr>
      <vt:lpstr>Poppins Light</vt:lpstr>
      <vt:lpstr>Poppins SemiBold</vt:lpstr>
      <vt:lpstr>Segoe UI</vt:lpstr>
      <vt:lpstr>Segoe UI Light</vt:lpstr>
      <vt:lpstr>Symbol</vt:lpstr>
      <vt:lpstr>Times New Roman</vt:lpstr>
      <vt:lpstr>Trebuchet MS</vt:lpstr>
      <vt:lpstr>Verdana</vt:lpstr>
      <vt:lpstr>Wingdings</vt:lpstr>
      <vt:lpstr>Wingdings 3</vt:lpstr>
      <vt:lpstr>Facet</vt:lpstr>
      <vt:lpstr>Retrospect</vt:lpstr>
      <vt:lpstr>PowerPoint Presentation</vt:lpstr>
      <vt:lpstr>PowerPoint Presentation</vt:lpstr>
      <vt:lpstr>PowerPoint Presentation</vt:lpstr>
      <vt:lpstr>PowerPoint Presentation</vt:lpstr>
      <vt:lpstr>Family First Prevention Services Act (FFPSA) Overview</vt:lpstr>
      <vt:lpstr>Agenda</vt:lpstr>
      <vt:lpstr>FFPSA - History</vt:lpstr>
      <vt:lpstr>PowerPoint Presentation</vt:lpstr>
      <vt:lpstr>FFPSA— End Goals</vt:lpstr>
      <vt:lpstr>FFPSA –  Provisions</vt:lpstr>
      <vt:lpstr>PART I—Prevention Activities Under Title IV–E</vt:lpstr>
      <vt:lpstr>PART I—Prevention Activities Under Title IV–E</vt:lpstr>
      <vt:lpstr>PART I—Prevention Activities Under Title IV–E</vt:lpstr>
      <vt:lpstr>PART II—Enhanced Support Under Title IV–B</vt:lpstr>
      <vt:lpstr>PART III—Miscellaneous</vt:lpstr>
      <vt:lpstr>PART IV—Ensuring the Necessity Of A Placement That Is Not In A Foster Family Home</vt:lpstr>
      <vt:lpstr>PART V—Continuing Support For Child And Family Services</vt:lpstr>
      <vt:lpstr>PART VI &amp; VII</vt:lpstr>
      <vt:lpstr>PART VIII— Ensuring States Reinvest Savings Resulting From Increases In Adoption Assistance </vt:lpstr>
      <vt:lpstr>Questions/ Comments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 House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QRTP Placement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Plan and Judicial Review</vt:lpstr>
      <vt:lpstr>PowerPoint Presentation</vt:lpstr>
      <vt:lpstr>QRTP Suitability Assessment</vt:lpstr>
      <vt:lpstr>Case Plan</vt:lpstr>
      <vt:lpstr>Case Plan</vt:lpstr>
      <vt:lpstr>FSFN File Cabinet</vt:lpstr>
      <vt:lpstr>PowerPoint Presentation</vt:lpstr>
      <vt:lpstr>Placement Decisions</vt:lpstr>
      <vt:lpstr>Comprehensive Placement Assessment</vt:lpstr>
      <vt:lpstr>Comprehensive Placement Assessment</vt:lpstr>
      <vt:lpstr>Comprehensive Placement Assessment</vt:lpstr>
      <vt:lpstr>Comprehensive Placement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FSFN License Selection Screenshot</vt:lpstr>
      <vt:lpstr>PowerPoint Presentation</vt:lpstr>
      <vt:lpstr>PowerPoint Presentation</vt:lpstr>
      <vt:lpstr>PowerPoint Presentation</vt:lpstr>
      <vt:lpstr>PowerPoint Presentation</vt:lpstr>
      <vt:lpstr>Service and Treatment Plans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Plan Template Updates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Notifications</vt:lpstr>
      <vt:lpstr>PowerPoint Presentation</vt:lpstr>
      <vt:lpstr>PowerPoint Presentation</vt:lpstr>
      <vt:lpstr>PowerPoint Presentation</vt:lpstr>
      <vt:lpstr>Family Made Arrangement</vt:lpstr>
      <vt:lpstr>Pregnant &amp; Parenting Youth</vt:lpstr>
      <vt:lpstr>Progress Update Template</vt:lpstr>
      <vt:lpstr>Other FSFN Enhancements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Coniglio</dc:creator>
  <cp:lastModifiedBy>Thomas, Cassandra</cp:lastModifiedBy>
  <cp:revision>14</cp:revision>
  <dcterms:created xsi:type="dcterms:W3CDTF">2021-01-31T00:10:57Z</dcterms:created>
  <dcterms:modified xsi:type="dcterms:W3CDTF">2021-05-06T12:01:44Z</dcterms:modified>
</cp:coreProperties>
</file>