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3" r:id="rId2"/>
  </p:sldMasterIdLst>
  <p:notesMasterIdLst>
    <p:notesMasterId r:id="rId23"/>
  </p:notesMasterIdLst>
  <p:handoutMasterIdLst>
    <p:handoutMasterId r:id="rId24"/>
  </p:handoutMasterIdLst>
  <p:sldIdLst>
    <p:sldId id="256" r:id="rId3"/>
    <p:sldId id="284" r:id="rId4"/>
    <p:sldId id="283" r:id="rId5"/>
    <p:sldId id="282" r:id="rId6"/>
    <p:sldId id="278" r:id="rId7"/>
    <p:sldId id="297" r:id="rId8"/>
    <p:sldId id="281" r:id="rId9"/>
    <p:sldId id="285" r:id="rId10"/>
    <p:sldId id="286" r:id="rId11"/>
    <p:sldId id="287" r:id="rId12"/>
    <p:sldId id="288" r:id="rId13"/>
    <p:sldId id="289" r:id="rId14"/>
    <p:sldId id="290" r:id="rId15"/>
    <p:sldId id="291" r:id="rId16"/>
    <p:sldId id="292" r:id="rId17"/>
    <p:sldId id="293" r:id="rId18"/>
    <p:sldId id="277" r:id="rId19"/>
    <p:sldId id="294" r:id="rId20"/>
    <p:sldId id="296" r:id="rId21"/>
    <p:sldId id="280" r:id="rId22"/>
  </p:sldIdLst>
  <p:sldSz cx="12188825" cy="6858000"/>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6305" autoAdjust="0"/>
  </p:normalViewPr>
  <p:slideViewPr>
    <p:cSldViewPr>
      <p:cViewPr varScale="1">
        <p:scale>
          <a:sx n="58" d="100"/>
          <a:sy n="58" d="100"/>
        </p:scale>
        <p:origin x="90" y="1356"/>
      </p:cViewPr>
      <p:guideLst>
        <p:guide orient="horz" pos="2160"/>
        <p:guide pos="3839"/>
      </p:guideLst>
    </p:cSldViewPr>
  </p:slideViewPr>
  <p:outlineViewPr>
    <p:cViewPr>
      <p:scale>
        <a:sx n="33" d="100"/>
        <a:sy n="33" d="100"/>
      </p:scale>
      <p:origin x="0" y="-678"/>
    </p:cViewPr>
  </p:outlineViewPr>
  <p:notesTextViewPr>
    <p:cViewPr>
      <p:scale>
        <a:sx n="1" d="1"/>
        <a:sy n="1" d="1"/>
      </p:scale>
      <p:origin x="0" y="0"/>
    </p:cViewPr>
  </p:notesTextViewPr>
  <p:notesViewPr>
    <p:cSldViewPr>
      <p:cViewPr varScale="1">
        <p:scale>
          <a:sx n="85" d="100"/>
          <a:sy n="85" d="100"/>
        </p:scale>
        <p:origin x="316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659ACC-BB8B-40BD-9C3D-7515A99833BA}" type="datetimeFigureOut">
              <a:rPr lang="en-US"/>
              <a:t>6/30/2016</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E02B09C-4EB4-4858-8C5D-928515EB5FA1}" type="slidenum">
              <a:rPr/>
              <a:t>‹#›</a:t>
            </a:fld>
            <a:endParaRPr/>
          </a:p>
        </p:txBody>
      </p:sp>
    </p:spTree>
    <p:extLst>
      <p:ext uri="{BB962C8B-B14F-4D97-AF65-F5344CB8AC3E}">
        <p14:creationId xmlns:p14="http://schemas.microsoft.com/office/powerpoint/2010/main" val="2581470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CAB3F5D-6129-4745-AD27-E1F8E3F0C4BE}" type="datetimeFigureOut">
              <a:rPr lang="en-US"/>
              <a:t>6/30/2016</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C640D2E-0C1A-4418-8763-9BB732EB1D20}" type="slidenum">
              <a:rPr/>
              <a:t>‹#›</a:t>
            </a:fld>
            <a:endParaRPr/>
          </a:p>
        </p:txBody>
      </p:sp>
    </p:spTree>
    <p:extLst>
      <p:ext uri="{BB962C8B-B14F-4D97-AF65-F5344CB8AC3E}">
        <p14:creationId xmlns:p14="http://schemas.microsoft.com/office/powerpoint/2010/main" val="3186368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2</a:t>
            </a:fld>
            <a:endParaRPr lang="en-US"/>
          </a:p>
        </p:txBody>
      </p:sp>
    </p:spTree>
    <p:extLst>
      <p:ext uri="{BB962C8B-B14F-4D97-AF65-F5344CB8AC3E}">
        <p14:creationId xmlns:p14="http://schemas.microsoft.com/office/powerpoint/2010/main" val="261802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11</a:t>
            </a:fld>
            <a:endParaRPr lang="en-US"/>
          </a:p>
        </p:txBody>
      </p:sp>
    </p:spTree>
    <p:extLst>
      <p:ext uri="{BB962C8B-B14F-4D97-AF65-F5344CB8AC3E}">
        <p14:creationId xmlns:p14="http://schemas.microsoft.com/office/powerpoint/2010/main" val="770999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12</a:t>
            </a:fld>
            <a:endParaRPr lang="en-US"/>
          </a:p>
        </p:txBody>
      </p:sp>
    </p:spTree>
    <p:extLst>
      <p:ext uri="{BB962C8B-B14F-4D97-AF65-F5344CB8AC3E}">
        <p14:creationId xmlns:p14="http://schemas.microsoft.com/office/powerpoint/2010/main" val="3938797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13</a:t>
            </a:fld>
            <a:endParaRPr lang="en-US"/>
          </a:p>
        </p:txBody>
      </p:sp>
    </p:spTree>
    <p:extLst>
      <p:ext uri="{BB962C8B-B14F-4D97-AF65-F5344CB8AC3E}">
        <p14:creationId xmlns:p14="http://schemas.microsoft.com/office/powerpoint/2010/main" val="4025763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14</a:t>
            </a:fld>
            <a:endParaRPr lang="en-US"/>
          </a:p>
        </p:txBody>
      </p:sp>
    </p:spTree>
    <p:extLst>
      <p:ext uri="{BB962C8B-B14F-4D97-AF65-F5344CB8AC3E}">
        <p14:creationId xmlns:p14="http://schemas.microsoft.com/office/powerpoint/2010/main" val="2210497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15</a:t>
            </a:fld>
            <a:endParaRPr lang="en-US"/>
          </a:p>
        </p:txBody>
      </p:sp>
    </p:spTree>
    <p:extLst>
      <p:ext uri="{BB962C8B-B14F-4D97-AF65-F5344CB8AC3E}">
        <p14:creationId xmlns:p14="http://schemas.microsoft.com/office/powerpoint/2010/main" val="693823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16</a:t>
            </a:fld>
            <a:endParaRPr lang="en-US"/>
          </a:p>
        </p:txBody>
      </p:sp>
    </p:spTree>
    <p:extLst>
      <p:ext uri="{BB962C8B-B14F-4D97-AF65-F5344CB8AC3E}">
        <p14:creationId xmlns:p14="http://schemas.microsoft.com/office/powerpoint/2010/main" val="572613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17</a:t>
            </a:fld>
            <a:endParaRPr lang="en-US"/>
          </a:p>
        </p:txBody>
      </p:sp>
    </p:spTree>
    <p:extLst>
      <p:ext uri="{BB962C8B-B14F-4D97-AF65-F5344CB8AC3E}">
        <p14:creationId xmlns:p14="http://schemas.microsoft.com/office/powerpoint/2010/main" val="868098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18</a:t>
            </a:fld>
            <a:endParaRPr lang="en-US"/>
          </a:p>
        </p:txBody>
      </p:sp>
    </p:spTree>
    <p:extLst>
      <p:ext uri="{BB962C8B-B14F-4D97-AF65-F5344CB8AC3E}">
        <p14:creationId xmlns:p14="http://schemas.microsoft.com/office/powerpoint/2010/main" val="3676683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19</a:t>
            </a:fld>
            <a:endParaRPr lang="en-US"/>
          </a:p>
        </p:txBody>
      </p:sp>
    </p:spTree>
    <p:extLst>
      <p:ext uri="{BB962C8B-B14F-4D97-AF65-F5344CB8AC3E}">
        <p14:creationId xmlns:p14="http://schemas.microsoft.com/office/powerpoint/2010/main" val="3265674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20</a:t>
            </a:fld>
            <a:endParaRPr lang="en-US"/>
          </a:p>
        </p:txBody>
      </p:sp>
    </p:spTree>
    <p:extLst>
      <p:ext uri="{BB962C8B-B14F-4D97-AF65-F5344CB8AC3E}">
        <p14:creationId xmlns:p14="http://schemas.microsoft.com/office/powerpoint/2010/main" val="1283943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3</a:t>
            </a:fld>
            <a:endParaRPr lang="en-US"/>
          </a:p>
        </p:txBody>
      </p:sp>
    </p:spTree>
    <p:extLst>
      <p:ext uri="{BB962C8B-B14F-4D97-AF65-F5344CB8AC3E}">
        <p14:creationId xmlns:p14="http://schemas.microsoft.com/office/powerpoint/2010/main" val="1511695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4</a:t>
            </a:fld>
            <a:endParaRPr lang="en-US"/>
          </a:p>
        </p:txBody>
      </p:sp>
    </p:spTree>
    <p:extLst>
      <p:ext uri="{BB962C8B-B14F-4D97-AF65-F5344CB8AC3E}">
        <p14:creationId xmlns:p14="http://schemas.microsoft.com/office/powerpoint/2010/main" val="4182013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5</a:t>
            </a:fld>
            <a:endParaRPr lang="en-US"/>
          </a:p>
        </p:txBody>
      </p:sp>
    </p:spTree>
    <p:extLst>
      <p:ext uri="{BB962C8B-B14F-4D97-AF65-F5344CB8AC3E}">
        <p14:creationId xmlns:p14="http://schemas.microsoft.com/office/powerpoint/2010/main" val="2878612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6</a:t>
            </a:fld>
            <a:endParaRPr lang="en-US"/>
          </a:p>
        </p:txBody>
      </p:sp>
    </p:spTree>
    <p:extLst>
      <p:ext uri="{BB962C8B-B14F-4D97-AF65-F5344CB8AC3E}">
        <p14:creationId xmlns:p14="http://schemas.microsoft.com/office/powerpoint/2010/main" val="2831734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7</a:t>
            </a:fld>
            <a:endParaRPr lang="en-US"/>
          </a:p>
        </p:txBody>
      </p:sp>
    </p:spTree>
    <p:extLst>
      <p:ext uri="{BB962C8B-B14F-4D97-AF65-F5344CB8AC3E}">
        <p14:creationId xmlns:p14="http://schemas.microsoft.com/office/powerpoint/2010/main" val="556530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8</a:t>
            </a:fld>
            <a:endParaRPr lang="en-US"/>
          </a:p>
        </p:txBody>
      </p:sp>
    </p:spTree>
    <p:extLst>
      <p:ext uri="{BB962C8B-B14F-4D97-AF65-F5344CB8AC3E}">
        <p14:creationId xmlns:p14="http://schemas.microsoft.com/office/powerpoint/2010/main" val="2954326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9</a:t>
            </a:fld>
            <a:endParaRPr lang="en-US"/>
          </a:p>
        </p:txBody>
      </p:sp>
    </p:spTree>
    <p:extLst>
      <p:ext uri="{BB962C8B-B14F-4D97-AF65-F5344CB8AC3E}">
        <p14:creationId xmlns:p14="http://schemas.microsoft.com/office/powerpoint/2010/main" val="1986620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10</a:t>
            </a:fld>
            <a:endParaRPr lang="en-US"/>
          </a:p>
        </p:txBody>
      </p:sp>
    </p:spTree>
    <p:extLst>
      <p:ext uri="{BB962C8B-B14F-4D97-AF65-F5344CB8AC3E}">
        <p14:creationId xmlns:p14="http://schemas.microsoft.com/office/powerpoint/2010/main" val="232723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484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Tree>
    <p:extLst>
      <p:ext uri="{BB962C8B-B14F-4D97-AF65-F5344CB8AC3E}">
        <p14:creationId xmlns:p14="http://schemas.microsoft.com/office/powerpoint/2010/main" val="269801786"/>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
        <p:nvSpPr>
          <p:cNvPr id="20" name="TextBox 19"/>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latin typeface="Arial"/>
              </a:rPr>
              <a:t>”</a:t>
            </a:r>
            <a:endParaRPr lang="en-US" sz="1799" dirty="0">
              <a:solidFill>
                <a:schemeClr val="accent1">
                  <a:lumMod val="60000"/>
                  <a:lumOff val="40000"/>
                </a:schemeClr>
              </a:solidFill>
              <a:latin typeface="Arial"/>
            </a:endParaRPr>
          </a:p>
        </p:txBody>
      </p:sp>
    </p:spTree>
    <p:extLst>
      <p:ext uri="{BB962C8B-B14F-4D97-AF65-F5344CB8AC3E}">
        <p14:creationId xmlns:p14="http://schemas.microsoft.com/office/powerpoint/2010/main" val="1138495588"/>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Tree>
    <p:extLst>
      <p:ext uri="{BB962C8B-B14F-4D97-AF65-F5344CB8AC3E}">
        <p14:creationId xmlns:p14="http://schemas.microsoft.com/office/powerpoint/2010/main" val="2079043339"/>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7205648"/>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Tree>
    <p:extLst>
      <p:ext uri="{BB962C8B-B14F-4D97-AF65-F5344CB8AC3E}">
        <p14:creationId xmlns:p14="http://schemas.microsoft.com/office/powerpoint/2010/main" val="31557213"/>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1">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15149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1">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407992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99"/>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ABB9F7-FE8F-4CB7-B90F-B7A115B006F6}"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2E8EBC-E876-4F75-A8E2-294E580032CD}" type="slidenum">
              <a:rPr lang="en-US" smtClean="0"/>
              <a:t>‹#›</a:t>
            </a:fld>
            <a:endParaRPr lang="en-US"/>
          </a:p>
        </p:txBody>
      </p:sp>
    </p:spTree>
    <p:extLst>
      <p:ext uri="{BB962C8B-B14F-4D97-AF65-F5344CB8AC3E}">
        <p14:creationId xmlns:p14="http://schemas.microsoft.com/office/powerpoint/2010/main" val="2900220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t>‹#›</a:t>
            </a:fld>
            <a:endParaRPr lang="en-US"/>
          </a:p>
        </p:txBody>
      </p:sp>
    </p:spTree>
    <p:extLst>
      <p:ext uri="{BB962C8B-B14F-4D97-AF65-F5344CB8AC3E}">
        <p14:creationId xmlns:p14="http://schemas.microsoft.com/office/powerpoint/2010/main" val="410442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812700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1">
              <a:rPr lang="en-US" smtClean="0"/>
              <a:t>6/30/2016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747367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01A9C7-C274-4F50-89C9-83BDB06EDB81}" type="datetime1">
              <a:rPr lang="en-US" smtClean="0"/>
              <a:t>6/30/2016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BE7942-5B1B-4E74-B3CD-25BF9B0ABE25}" type="slidenum">
              <a:rPr lang="en-US" smtClean="0"/>
              <a:t>‹#›</a:t>
            </a:fld>
            <a:endParaRPr lang="en-US"/>
          </a:p>
        </p:txBody>
      </p:sp>
    </p:spTree>
    <p:extLst>
      <p:ext uri="{BB962C8B-B14F-4D97-AF65-F5344CB8AC3E}">
        <p14:creationId xmlns:p14="http://schemas.microsoft.com/office/powerpoint/2010/main" val="359175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67DBB-F8DB-48F4-997A-49FAD7ECC765}" type="datetime1">
              <a:rPr lang="en-US" smtClean="0"/>
              <a:t>6/30/2016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BE7942-5B1B-4E74-B3CD-25BF9B0ABE25}" type="slidenum">
              <a:rPr lang="en-US" smtClean="0"/>
              <a:t>‹#›</a:t>
            </a:fld>
            <a:endParaRPr lang="en-US"/>
          </a:p>
        </p:txBody>
      </p:sp>
    </p:spTree>
    <p:extLst>
      <p:ext uri="{BB962C8B-B14F-4D97-AF65-F5344CB8AC3E}">
        <p14:creationId xmlns:p14="http://schemas.microsoft.com/office/powerpoint/2010/main" val="383686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en-US" smtClean="0"/>
              <a:t>Click to edit Master title style</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13884F-698C-4153-AB67-9A0F214F106F}"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FEA86-1680-48AE-B31F-3E3431F3A323}" type="slidenum">
              <a:rPr lang="en-US" smtClean="0"/>
              <a:t>‹#›</a:t>
            </a:fld>
            <a:endParaRPr lang="en-US"/>
          </a:p>
        </p:txBody>
      </p:sp>
    </p:spTree>
    <p:extLst>
      <p:ext uri="{BB962C8B-B14F-4D97-AF65-F5344CB8AC3E}">
        <p14:creationId xmlns:p14="http://schemas.microsoft.com/office/powerpoint/2010/main" val="167675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01A9C7-C274-4F50-89C9-83BDB06EDB81}" type="datetime1">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E7942-5B1B-4E74-B3CD-25BF9B0ABE25}" type="slidenum">
              <a:rPr lang="en-US" smtClean="0"/>
              <a:t>‹#›</a:t>
            </a:fld>
            <a:endParaRPr lang="en-US"/>
          </a:p>
        </p:txBody>
      </p:sp>
    </p:spTree>
    <p:extLst>
      <p:ext uri="{BB962C8B-B14F-4D97-AF65-F5344CB8AC3E}">
        <p14:creationId xmlns:p14="http://schemas.microsoft.com/office/powerpoint/2010/main" val="3541051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01A9C7-C274-4F50-89C9-83BDB06EDB81}" type="datetime1">
              <a:rPr lang="en-US" smtClean="0"/>
              <a:pPr/>
              <a:t>6/30/2016</a:t>
            </a:fld>
            <a:endParaRPr lang="en-US"/>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fld id="{6BBE7942-5B1B-4E74-B3CD-25BF9B0ABE25}" type="slidenum">
              <a:rPr lang="en-US" smtClean="0"/>
              <a:pPr/>
              <a:t>‹#›</a:t>
            </a:fld>
            <a:endParaRPr lang="en-US"/>
          </a:p>
        </p:txBody>
      </p:sp>
    </p:spTree>
    <p:extLst>
      <p:ext uri="{BB962C8B-B14F-4D97-AF65-F5344CB8AC3E}">
        <p14:creationId xmlns:p14="http://schemas.microsoft.com/office/powerpoint/2010/main" val="86444600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962523" y="990600"/>
            <a:ext cx="8434977" cy="2831636"/>
          </a:xfrm>
        </p:spPr>
        <p:txBody>
          <a:bodyPr/>
          <a:lstStyle/>
          <a:p>
            <a:pPr algn="ctr"/>
            <a:r>
              <a:rPr lang="en-US" dirty="0" smtClean="0">
                <a:latin typeface="Constantia" pitchFamily="18" charset="0"/>
              </a:rPr>
              <a:t/>
            </a:r>
            <a:br>
              <a:rPr lang="en-US" dirty="0" smtClean="0">
                <a:latin typeface="Constantia" pitchFamily="18" charset="0"/>
              </a:rPr>
            </a:br>
            <a:r>
              <a:rPr lang="en-US" dirty="0">
                <a:latin typeface="Constantia" pitchFamily="18" charset="0"/>
              </a:rPr>
              <a:t/>
            </a:r>
            <a:br>
              <a:rPr lang="en-US" dirty="0">
                <a:latin typeface="Constantia" pitchFamily="18" charset="0"/>
              </a:rPr>
            </a:br>
            <a:r>
              <a:rPr lang="en-US" dirty="0" smtClean="0">
                <a:latin typeface="Constantia" pitchFamily="18" charset="0"/>
              </a:rPr>
              <a:t>2016 Legislative Summary</a:t>
            </a:r>
            <a:br>
              <a:rPr lang="en-US" dirty="0" smtClean="0">
                <a:latin typeface="Constantia" pitchFamily="18" charset="0"/>
              </a:rPr>
            </a:br>
            <a:r>
              <a:rPr lang="en-US" dirty="0" smtClean="0">
                <a:latin typeface="Constantia" pitchFamily="18" charset="0"/>
              </a:rPr>
              <a:t/>
            </a:r>
            <a:br>
              <a:rPr lang="en-US" dirty="0" smtClean="0">
                <a:latin typeface="Constantia" pitchFamily="18" charset="0"/>
              </a:rPr>
            </a:br>
            <a:r>
              <a:rPr lang="en-US" sz="3600" dirty="0" smtClean="0">
                <a:latin typeface="Constantia" pitchFamily="18" charset="0"/>
              </a:rPr>
              <a:t>Child Welfare Legislation and </a:t>
            </a:r>
            <a:br>
              <a:rPr lang="en-US" sz="3600" dirty="0" smtClean="0">
                <a:latin typeface="Constantia" pitchFamily="18" charset="0"/>
              </a:rPr>
            </a:br>
            <a:r>
              <a:rPr lang="en-US" sz="3600" dirty="0" smtClean="0">
                <a:latin typeface="Constantia" pitchFamily="18" charset="0"/>
              </a:rPr>
              <a:t>Budget Overview</a:t>
            </a:r>
            <a:endParaRPr lang="en-US" sz="3600" dirty="0">
              <a:latin typeface="Constantia" pitchFamily="18" charset="0"/>
            </a:endParaRPr>
          </a:p>
        </p:txBody>
      </p:sp>
      <p:sp>
        <p:nvSpPr>
          <p:cNvPr id="9" name="Subtitle 8"/>
          <p:cNvSpPr>
            <a:spLocks noGrp="1"/>
          </p:cNvSpPr>
          <p:nvPr>
            <p:ph type="subTitle" idx="1"/>
          </p:nvPr>
        </p:nvSpPr>
        <p:spPr>
          <a:xfrm>
            <a:off x="608012" y="4270077"/>
            <a:ext cx="8573161" cy="2133600"/>
          </a:xfrm>
        </p:spPr>
        <p:txBody>
          <a:bodyPr>
            <a:normAutofit/>
          </a:bodyPr>
          <a:lstStyle/>
          <a:p>
            <a:pPr algn="ctr"/>
            <a:r>
              <a:rPr lang="en-US" sz="3600" dirty="0" smtClean="0">
                <a:solidFill>
                  <a:schemeClr val="accent1"/>
                </a:solidFill>
                <a:latin typeface="Constantia" pitchFamily="18" charset="0"/>
              </a:rPr>
              <a:t>FY 2016-17</a:t>
            </a:r>
            <a:endParaRPr lang="en-US" sz="3600" dirty="0">
              <a:solidFill>
                <a:schemeClr val="accent1"/>
              </a:solidFill>
              <a:latin typeface="Constantia" pitchFamily="18" charset="0"/>
            </a:endParaRPr>
          </a:p>
        </p:txBody>
      </p:sp>
      <p:pic>
        <p:nvPicPr>
          <p:cNvPr id="2" name="Picture 1"/>
          <p:cNvPicPr>
            <a:picLocks noChangeAspect="1"/>
          </p:cNvPicPr>
          <p:nvPr/>
        </p:nvPicPr>
        <p:blipFill>
          <a:blip r:embed="rId2"/>
          <a:stretch>
            <a:fillRect/>
          </a:stretch>
        </p:blipFill>
        <p:spPr>
          <a:xfrm>
            <a:off x="4113211" y="5029200"/>
            <a:ext cx="1066800" cy="1187570"/>
          </a:xfrm>
          <a:prstGeom prst="rect">
            <a:avLst/>
          </a:prstGeom>
        </p:spPr>
      </p:pic>
      <p:sp>
        <p:nvSpPr>
          <p:cNvPr id="3" name="TextBox 2"/>
          <p:cNvSpPr txBox="1"/>
          <p:nvPr/>
        </p:nvSpPr>
        <p:spPr>
          <a:xfrm>
            <a:off x="4220481" y="6403677"/>
            <a:ext cx="990599" cy="276999"/>
          </a:xfrm>
          <a:prstGeom prst="rect">
            <a:avLst/>
          </a:prstGeom>
          <a:noFill/>
        </p:spPr>
        <p:txBody>
          <a:bodyPr wrap="square" rtlCol="0">
            <a:spAutoFit/>
          </a:bodyPr>
          <a:lstStyle/>
          <a:p>
            <a:r>
              <a:rPr lang="en-US" sz="1200" dirty="0" smtClean="0">
                <a:solidFill>
                  <a:schemeClr val="accent1">
                    <a:lumMod val="75000"/>
                  </a:schemeClr>
                </a:solidFill>
              </a:rPr>
              <a:t>(6/29/16)</a:t>
            </a:r>
            <a:endParaRPr lang="en-US" sz="1200" dirty="0">
              <a:solidFill>
                <a:schemeClr val="accent1">
                  <a:lumMod val="75000"/>
                </a:schemeClr>
              </a:solidFill>
            </a:endParaRPr>
          </a:p>
        </p:txBody>
      </p:sp>
    </p:spTree>
    <p:extLst>
      <p:ext uri="{BB962C8B-B14F-4D97-AF65-F5344CB8AC3E}">
        <p14:creationId xmlns:p14="http://schemas.microsoft.com/office/powerpoint/2010/main" val="792450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Child </a:t>
            </a:r>
            <a:r>
              <a:rPr lang="fr-FR" dirty="0" err="1" smtClean="0">
                <a:latin typeface="Constantia" pitchFamily="18" charset="0"/>
              </a:rPr>
              <a:t>Welfare</a:t>
            </a:r>
            <a:r>
              <a:rPr lang="fr-FR" dirty="0" smtClean="0">
                <a:latin typeface="Constantia" pitchFamily="18" charset="0"/>
              </a:rPr>
              <a:t/>
            </a:r>
            <a:br>
              <a:rPr lang="fr-FR" dirty="0" smtClean="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77157" y="1270000"/>
            <a:ext cx="8594429" cy="5410200"/>
          </a:xfrm>
        </p:spPr>
        <p:txBody>
          <a:bodyPr>
            <a:normAutofit/>
          </a:bodyPr>
          <a:lstStyle/>
          <a:p>
            <a:r>
              <a:rPr lang="en-US" sz="2400" b="1" dirty="0" smtClean="0"/>
              <a:t>CS/HB 7053 – Child Care and Development Block Grant Program – Representative O’Toole (</a:t>
            </a:r>
            <a:r>
              <a:rPr lang="en-US" sz="1800" b="1" dirty="0" smtClean="0"/>
              <a:t>Chapter 2016-238, Laws of Florida)</a:t>
            </a:r>
          </a:p>
          <a:p>
            <a:pPr lvl="1">
              <a:buFont typeface="Wingdings" panose="05000000000000000000" pitchFamily="2" charset="2"/>
              <a:buChar char="Ø"/>
            </a:pPr>
            <a:r>
              <a:rPr lang="en-US" dirty="0" smtClean="0"/>
              <a:t>Revises the Early </a:t>
            </a:r>
            <a:r>
              <a:rPr lang="en-US" dirty="0"/>
              <a:t>Steps program within the Department of Health (DOH) and revises provisions of the School Readiness program to align to federal requirements in the 2014 reauthorization of the Child Care and Development Block </a:t>
            </a:r>
            <a:r>
              <a:rPr lang="en-US" dirty="0" smtClean="0"/>
              <a:t>Grant – School Readiness changes:</a:t>
            </a:r>
          </a:p>
          <a:p>
            <a:pPr lvl="2">
              <a:buFont typeface="Wingdings" panose="05000000000000000000" pitchFamily="2" charset="2"/>
              <a:buChar char="ü"/>
            </a:pPr>
            <a:r>
              <a:rPr lang="en-US" dirty="0" smtClean="0"/>
              <a:t>Increasing health and safety standards</a:t>
            </a:r>
          </a:p>
          <a:p>
            <a:pPr lvl="2">
              <a:buFont typeface="Wingdings" panose="05000000000000000000" pitchFamily="2" charset="2"/>
              <a:buChar char="ü"/>
            </a:pPr>
            <a:r>
              <a:rPr lang="en-US" dirty="0" smtClean="0"/>
              <a:t>Expanding </a:t>
            </a:r>
            <a:r>
              <a:rPr lang="en-US" dirty="0"/>
              <a:t>requirements for employment history checks and child care personnel background </a:t>
            </a:r>
            <a:r>
              <a:rPr lang="en-US" dirty="0" smtClean="0"/>
              <a:t>screenings</a:t>
            </a:r>
          </a:p>
          <a:p>
            <a:pPr lvl="2">
              <a:buFont typeface="Wingdings" panose="05000000000000000000" pitchFamily="2" charset="2"/>
              <a:buChar char="ü"/>
            </a:pPr>
            <a:r>
              <a:rPr lang="en-US" dirty="0" smtClean="0"/>
              <a:t>Expanding </a:t>
            </a:r>
            <a:r>
              <a:rPr lang="en-US" dirty="0"/>
              <a:t>availability of child care information, including inspection and monitoring </a:t>
            </a:r>
            <a:r>
              <a:rPr lang="en-US" dirty="0" smtClean="0"/>
              <a:t>reports</a:t>
            </a:r>
          </a:p>
          <a:p>
            <a:pPr lvl="2">
              <a:buFont typeface="Wingdings" panose="05000000000000000000" pitchFamily="2" charset="2"/>
              <a:buChar char="ü"/>
            </a:pPr>
            <a:r>
              <a:rPr lang="en-US" dirty="0" smtClean="0"/>
              <a:t>Expanding </a:t>
            </a:r>
            <a:r>
              <a:rPr lang="en-US" dirty="0"/>
              <a:t>School Readiness provider standards to include </a:t>
            </a:r>
            <a:r>
              <a:rPr lang="en-US" dirty="0" smtClean="0"/>
              <a:t>pre-service </a:t>
            </a:r>
            <a:r>
              <a:rPr lang="en-US" dirty="0"/>
              <a:t>and </a:t>
            </a:r>
            <a:r>
              <a:rPr lang="en-US" dirty="0" smtClean="0"/>
              <a:t>in-service </a:t>
            </a:r>
            <a:r>
              <a:rPr lang="en-US" dirty="0"/>
              <a:t>training requirements and appropriate group size and staff-to-child </a:t>
            </a:r>
            <a:r>
              <a:rPr lang="en-US" dirty="0" smtClean="0"/>
              <a:t>ratios</a:t>
            </a:r>
          </a:p>
          <a:p>
            <a:pPr lvl="2">
              <a:spcBef>
                <a:spcPts val="1200"/>
              </a:spcBef>
              <a:buFont typeface="Wingdings" panose="05000000000000000000" pitchFamily="2" charset="2"/>
              <a:buChar char="ü"/>
            </a:pPr>
            <a:r>
              <a:rPr lang="en-US" dirty="0" smtClean="0"/>
              <a:t>Aligning </a:t>
            </a:r>
            <a:r>
              <a:rPr lang="en-US" dirty="0"/>
              <a:t>child eligibility criteria to the federal </a:t>
            </a:r>
            <a:r>
              <a:rPr lang="en-US" dirty="0" smtClean="0"/>
              <a:t>requirements</a:t>
            </a:r>
          </a:p>
          <a:p>
            <a:pPr lvl="1">
              <a:spcBef>
                <a:spcPts val="1200"/>
              </a:spcBef>
              <a:buFont typeface="Wingdings" panose="05000000000000000000" pitchFamily="2" charset="2"/>
              <a:buChar char="Ø"/>
            </a:pPr>
            <a:r>
              <a:rPr lang="en-US" dirty="0" smtClean="0"/>
              <a:t>Effective date:  July </a:t>
            </a:r>
            <a:r>
              <a:rPr lang="en-US" dirty="0"/>
              <a:t>1, </a:t>
            </a:r>
            <a:r>
              <a:rPr lang="en-US" dirty="0" smtClean="0"/>
              <a:t>2016 </a:t>
            </a:r>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719647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2510" y="381000"/>
            <a:ext cx="8594429" cy="1320800"/>
          </a:xfrm>
        </p:spPr>
        <p:txBody>
          <a:bodyPr/>
          <a:lstStyle/>
          <a:p>
            <a:pPr algn="ctr"/>
            <a:r>
              <a:rPr lang="fr-FR" dirty="0" err="1" smtClean="0">
                <a:latin typeface="Constantia" pitchFamily="18" charset="0"/>
              </a:rPr>
              <a:t>Other</a:t>
            </a:r>
            <a:r>
              <a:rPr lang="fr-FR" dirty="0" smtClean="0">
                <a:latin typeface="Constantia" pitchFamily="18" charset="0"/>
              </a:rPr>
              <a:t> Bills</a:t>
            </a:r>
            <a:br>
              <a:rPr lang="fr-FR" dirty="0" smtClean="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82510" y="1219200"/>
            <a:ext cx="8594429" cy="5054600"/>
          </a:xfrm>
        </p:spPr>
        <p:txBody>
          <a:bodyPr>
            <a:normAutofit/>
          </a:bodyPr>
          <a:lstStyle/>
          <a:p>
            <a:r>
              <a:rPr lang="en-US" sz="2400" b="1" dirty="0" smtClean="0"/>
              <a:t>HB 241 – Children and Youth Cabinet – Representative Harrell (</a:t>
            </a:r>
            <a:r>
              <a:rPr lang="en-US" sz="1800" b="1" dirty="0" smtClean="0"/>
              <a:t>Chapter 2016-19, Laws of Florida)</a:t>
            </a:r>
          </a:p>
          <a:p>
            <a:pPr lvl="1">
              <a:buFont typeface="Wingdings" panose="05000000000000000000" pitchFamily="2" charset="2"/>
              <a:buChar char="Ø"/>
            </a:pPr>
            <a:r>
              <a:rPr lang="en-US" dirty="0" smtClean="0"/>
              <a:t>Revises the membership of the Cabinet to include Superintendent of Schools </a:t>
            </a:r>
          </a:p>
          <a:p>
            <a:pPr lvl="1">
              <a:buFont typeface="Wingdings" panose="05000000000000000000" pitchFamily="2" charset="2"/>
              <a:buChar char="Ø"/>
            </a:pPr>
            <a:r>
              <a:rPr lang="en-US" dirty="0" smtClean="0"/>
              <a:t>Effective date:  July </a:t>
            </a:r>
            <a:r>
              <a:rPr lang="en-US" dirty="0"/>
              <a:t>1, </a:t>
            </a:r>
            <a:r>
              <a:rPr lang="en-US" dirty="0" smtClean="0"/>
              <a:t>2016</a:t>
            </a:r>
          </a:p>
          <a:p>
            <a:pPr marL="457063" lvl="1" indent="0">
              <a:spcBef>
                <a:spcPts val="0"/>
              </a:spcBef>
              <a:buNone/>
            </a:pPr>
            <a:endParaRPr lang="en-US" dirty="0" smtClean="0"/>
          </a:p>
          <a:p>
            <a:pPr lvl="0">
              <a:spcBef>
                <a:spcPts val="0"/>
              </a:spcBef>
              <a:buClr>
                <a:srgbClr val="418AB3"/>
              </a:buClr>
            </a:pPr>
            <a:r>
              <a:rPr lang="en-US" sz="2400" b="1" dirty="0">
                <a:solidFill>
                  <a:srgbClr val="000000">
                    <a:lumMod val="75000"/>
                    <a:lumOff val="25000"/>
                  </a:srgbClr>
                </a:solidFill>
              </a:rPr>
              <a:t>CS/SB 386 – Expunction of Records of Minors – Senator </a:t>
            </a:r>
            <a:r>
              <a:rPr lang="en-US" sz="2400" b="1" dirty="0" err="1">
                <a:solidFill>
                  <a:srgbClr val="000000">
                    <a:lumMod val="75000"/>
                    <a:lumOff val="25000"/>
                  </a:srgbClr>
                </a:solidFill>
              </a:rPr>
              <a:t>Detert</a:t>
            </a:r>
            <a:r>
              <a:rPr lang="en-US" sz="2400" b="1" dirty="0">
                <a:solidFill>
                  <a:srgbClr val="000000">
                    <a:lumMod val="75000"/>
                    <a:lumOff val="25000"/>
                  </a:srgbClr>
                </a:solidFill>
              </a:rPr>
              <a:t> </a:t>
            </a:r>
            <a:r>
              <a:rPr lang="en-US" sz="2400" b="1" dirty="0" smtClean="0">
                <a:solidFill>
                  <a:srgbClr val="000000">
                    <a:lumMod val="75000"/>
                    <a:lumOff val="25000"/>
                  </a:srgbClr>
                </a:solidFill>
              </a:rPr>
              <a:t>(</a:t>
            </a:r>
            <a:r>
              <a:rPr lang="en-US" sz="1800" b="1" dirty="0" smtClean="0">
                <a:solidFill>
                  <a:srgbClr val="000000">
                    <a:lumMod val="75000"/>
                    <a:lumOff val="25000"/>
                  </a:srgbClr>
                </a:solidFill>
              </a:rPr>
              <a:t>Chapter </a:t>
            </a:r>
            <a:r>
              <a:rPr lang="en-US" sz="1800" b="1" dirty="0">
                <a:solidFill>
                  <a:srgbClr val="000000">
                    <a:lumMod val="75000"/>
                    <a:lumOff val="25000"/>
                  </a:srgbClr>
                </a:solidFill>
              </a:rPr>
              <a:t>2016-42, Laws of </a:t>
            </a:r>
            <a:r>
              <a:rPr lang="en-US" sz="1800" b="1" dirty="0" smtClean="0">
                <a:solidFill>
                  <a:srgbClr val="000000">
                    <a:lumMod val="75000"/>
                    <a:lumOff val="25000"/>
                  </a:srgbClr>
                </a:solidFill>
              </a:rPr>
              <a:t>Florida)</a:t>
            </a:r>
            <a:endParaRPr lang="en-US" sz="1800" b="1" dirty="0">
              <a:solidFill>
                <a:srgbClr val="000000">
                  <a:lumMod val="75000"/>
                  <a:lumOff val="25000"/>
                </a:srgbClr>
              </a:solidFill>
            </a:endParaRPr>
          </a:p>
          <a:p>
            <a:pPr lvl="1">
              <a:buClr>
                <a:srgbClr val="418AB3"/>
              </a:buClr>
              <a:buFont typeface="Wingdings" panose="05000000000000000000" pitchFamily="2" charset="2"/>
              <a:buChar char="Ø"/>
            </a:pPr>
            <a:r>
              <a:rPr lang="en-US" sz="1500" dirty="0">
                <a:solidFill>
                  <a:srgbClr val="000000">
                    <a:lumMod val="75000"/>
                    <a:lumOff val="25000"/>
                  </a:srgbClr>
                </a:solidFill>
              </a:rPr>
              <a:t>Amends s. 943.0515(1)(b), F.S., to require </a:t>
            </a:r>
            <a:r>
              <a:rPr lang="en-US" sz="1500" dirty="0" smtClean="0">
                <a:solidFill>
                  <a:srgbClr val="000000">
                    <a:lumMod val="75000"/>
                    <a:lumOff val="25000"/>
                  </a:srgbClr>
                </a:solidFill>
              </a:rPr>
              <a:t>the Florida Department of Law Enforcement </a:t>
            </a:r>
            <a:r>
              <a:rPr lang="en-US" sz="1500" dirty="0">
                <a:solidFill>
                  <a:srgbClr val="000000">
                    <a:lumMod val="75000"/>
                    <a:lumOff val="25000"/>
                  </a:srgbClr>
                </a:solidFill>
              </a:rPr>
              <a:t>to retain the criminal history record for only two years after </a:t>
            </a:r>
            <a:r>
              <a:rPr lang="en-US" sz="1500" dirty="0" smtClean="0">
                <a:solidFill>
                  <a:srgbClr val="000000">
                    <a:lumMod val="75000"/>
                    <a:lumOff val="25000"/>
                  </a:srgbClr>
                </a:solidFill>
              </a:rPr>
              <a:t>an individual turns </a:t>
            </a:r>
            <a:r>
              <a:rPr lang="en-US" sz="1500" dirty="0">
                <a:solidFill>
                  <a:srgbClr val="000000">
                    <a:lumMod val="75000"/>
                    <a:lumOff val="25000"/>
                  </a:srgbClr>
                </a:solidFill>
              </a:rPr>
              <a:t>19 (until age 21</a:t>
            </a:r>
            <a:r>
              <a:rPr lang="en-US" sz="1500" dirty="0" smtClean="0">
                <a:solidFill>
                  <a:srgbClr val="000000">
                    <a:lumMod val="75000"/>
                    <a:lumOff val="25000"/>
                  </a:srgbClr>
                </a:solidFill>
              </a:rPr>
              <a:t>), </a:t>
            </a:r>
            <a:r>
              <a:rPr lang="en-US" sz="1500" dirty="0">
                <a:solidFill>
                  <a:srgbClr val="000000">
                    <a:lumMod val="75000"/>
                    <a:lumOff val="25000"/>
                  </a:srgbClr>
                </a:solidFill>
              </a:rPr>
              <a:t>instead of five years (until age 24), for minors who are not classified as serious or habitual juvenile offenders or who have not been committed to a juvenile correctional facility or juvenile </a:t>
            </a:r>
            <a:r>
              <a:rPr lang="en-US" sz="1500" dirty="0" smtClean="0">
                <a:solidFill>
                  <a:srgbClr val="000000">
                    <a:lumMod val="75000"/>
                    <a:lumOff val="25000"/>
                  </a:srgbClr>
                </a:solidFill>
              </a:rPr>
              <a:t>prison and the </a:t>
            </a:r>
            <a:r>
              <a:rPr lang="en-US" sz="1500" dirty="0">
                <a:solidFill>
                  <a:srgbClr val="000000">
                    <a:lumMod val="75000"/>
                    <a:lumOff val="25000"/>
                  </a:srgbClr>
                </a:solidFill>
              </a:rPr>
              <a:t>record is </a:t>
            </a:r>
            <a:r>
              <a:rPr lang="en-US" sz="1500" dirty="0" smtClean="0">
                <a:solidFill>
                  <a:srgbClr val="000000">
                    <a:lumMod val="75000"/>
                    <a:lumOff val="25000"/>
                  </a:srgbClr>
                </a:solidFill>
              </a:rPr>
              <a:t>automatically expunged</a:t>
            </a:r>
          </a:p>
          <a:p>
            <a:pPr lvl="1">
              <a:buClr>
                <a:srgbClr val="418AB3"/>
              </a:buClr>
              <a:buFont typeface="Wingdings" panose="05000000000000000000" pitchFamily="2" charset="2"/>
              <a:buChar char="Ø"/>
            </a:pPr>
            <a:r>
              <a:rPr lang="en-US" sz="1500" dirty="0" smtClean="0">
                <a:solidFill>
                  <a:srgbClr val="000000">
                    <a:lumMod val="75000"/>
                    <a:lumOff val="25000"/>
                  </a:srgbClr>
                </a:solidFill>
              </a:rPr>
              <a:t>Eliminates </a:t>
            </a:r>
            <a:r>
              <a:rPr lang="en-US" sz="1500" dirty="0">
                <a:solidFill>
                  <a:srgbClr val="000000">
                    <a:lumMod val="75000"/>
                    <a:lumOff val="25000"/>
                  </a:srgbClr>
                </a:solidFill>
              </a:rPr>
              <a:t>requirement that an application for prearrest or </a:t>
            </a:r>
            <a:r>
              <a:rPr lang="en-US" sz="1500" dirty="0" err="1" smtClean="0">
                <a:solidFill>
                  <a:srgbClr val="000000">
                    <a:lumMod val="75000"/>
                    <a:lumOff val="25000"/>
                  </a:srgbClr>
                </a:solidFill>
              </a:rPr>
              <a:t>postarrest</a:t>
            </a:r>
            <a:r>
              <a:rPr lang="en-US" sz="1500" dirty="0" smtClean="0">
                <a:solidFill>
                  <a:srgbClr val="000000">
                    <a:lumMod val="75000"/>
                    <a:lumOff val="25000"/>
                  </a:srgbClr>
                </a:solidFill>
              </a:rPr>
              <a:t> </a:t>
            </a:r>
            <a:r>
              <a:rPr lang="en-US" sz="1500" dirty="0">
                <a:solidFill>
                  <a:srgbClr val="000000">
                    <a:lumMod val="75000"/>
                    <a:lumOff val="25000"/>
                  </a:srgbClr>
                </a:solidFill>
              </a:rPr>
              <a:t>diversion expunction must be submitted within 12 months after the minor completes the diversion </a:t>
            </a:r>
            <a:r>
              <a:rPr lang="en-US" sz="1500" dirty="0" smtClean="0">
                <a:solidFill>
                  <a:srgbClr val="000000">
                    <a:lumMod val="75000"/>
                    <a:lumOff val="25000"/>
                  </a:srgbClr>
                </a:solidFill>
              </a:rPr>
              <a:t>program</a:t>
            </a:r>
          </a:p>
          <a:p>
            <a:pPr marL="742950" lvl="2" indent="-285750">
              <a:buClr>
                <a:srgbClr val="418AB3"/>
              </a:buClr>
              <a:buFont typeface="Wingdings" panose="05000000000000000000" pitchFamily="2" charset="2"/>
              <a:buChar char="Ø"/>
            </a:pPr>
            <a:r>
              <a:rPr lang="en-US" sz="1500" dirty="0" smtClean="0">
                <a:solidFill>
                  <a:srgbClr val="000000">
                    <a:lumMod val="75000"/>
                    <a:lumOff val="25000"/>
                  </a:srgbClr>
                </a:solidFill>
              </a:rPr>
              <a:t>Effective date:  July 1, 2016</a:t>
            </a:r>
            <a:endParaRPr lang="en-US" sz="1500" dirty="0">
              <a:solidFill>
                <a:srgbClr val="000000">
                  <a:lumMod val="75000"/>
                  <a:lumOff val="25000"/>
                </a:srgbClr>
              </a:solidFill>
            </a:endParaRPr>
          </a:p>
          <a:p>
            <a:pPr marL="457063" lvl="1" indent="0">
              <a:buNone/>
            </a:pPr>
            <a:endParaRPr lang="en-US" dirty="0" smtClean="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834516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err="1" smtClean="0">
                <a:latin typeface="Constantia" pitchFamily="18" charset="0"/>
              </a:rPr>
              <a:t>Human</a:t>
            </a:r>
            <a:r>
              <a:rPr lang="fr-FR" dirty="0" smtClean="0">
                <a:latin typeface="Constantia" pitchFamily="18" charset="0"/>
              </a:rPr>
              <a:t> </a:t>
            </a:r>
            <a:r>
              <a:rPr lang="fr-FR" dirty="0" err="1" smtClean="0">
                <a:latin typeface="Constantia" pitchFamily="18" charset="0"/>
              </a:rPr>
              <a:t>Trafficking</a:t>
            </a:r>
            <a:r>
              <a:rPr lang="fr-FR" dirty="0" smtClean="0">
                <a:latin typeface="Constantia" pitchFamily="18" charset="0"/>
              </a:rPr>
              <a:t/>
            </a:r>
            <a:br>
              <a:rPr lang="fr-FR" dirty="0" smtClean="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912812" y="1752600"/>
            <a:ext cx="8594429" cy="5105400"/>
          </a:xfrm>
        </p:spPr>
        <p:txBody>
          <a:bodyPr>
            <a:normAutofit/>
          </a:bodyPr>
          <a:lstStyle/>
          <a:p>
            <a:pPr>
              <a:spcBef>
                <a:spcPts val="1800"/>
              </a:spcBef>
            </a:pPr>
            <a:r>
              <a:rPr lang="en-US" sz="2600" b="1" dirty="0" smtClean="0"/>
              <a:t>CS/CS/HB 545 – Human Trafficking – Representative </a:t>
            </a:r>
            <a:r>
              <a:rPr lang="en-US" sz="2600" b="1" dirty="0" err="1" smtClean="0"/>
              <a:t>Spano</a:t>
            </a:r>
            <a:r>
              <a:rPr lang="en-US" sz="2600" b="1" dirty="0" smtClean="0"/>
              <a:t> (</a:t>
            </a:r>
            <a:r>
              <a:rPr lang="en-US" sz="1900" b="1" dirty="0" smtClean="0"/>
              <a:t>Chapter 2016-24, Laws of Florida)</a:t>
            </a:r>
          </a:p>
          <a:p>
            <a:pPr marL="740664" lvl="2">
              <a:spcBef>
                <a:spcPts val="1800"/>
              </a:spcBef>
              <a:buFont typeface="Wingdings" panose="05000000000000000000" pitchFamily="2" charset="2"/>
              <a:buChar char="Ø"/>
            </a:pPr>
            <a:r>
              <a:rPr lang="en-US" sz="2400" dirty="0" smtClean="0"/>
              <a:t>Removes </a:t>
            </a:r>
            <a:r>
              <a:rPr lang="en-US" sz="2400" dirty="0"/>
              <a:t>persons under the age of 18 from being prosecuted for prostitution</a:t>
            </a:r>
          </a:p>
          <a:p>
            <a:pPr marL="797883" lvl="2" indent="-285750">
              <a:spcBef>
                <a:spcPts val="1200"/>
              </a:spcBef>
              <a:buFont typeface="Wingdings" panose="05000000000000000000" pitchFamily="2" charset="2"/>
              <a:buChar char="Ø"/>
            </a:pPr>
            <a:r>
              <a:rPr lang="en-US" sz="2400" dirty="0" smtClean="0"/>
              <a:t>Makes </a:t>
            </a:r>
            <a:r>
              <a:rPr lang="en-US" sz="2400" dirty="0"/>
              <a:t>correlating changes in Chapter 39, F.S., relating to the definition of the term “sexual abuse of a </a:t>
            </a:r>
            <a:r>
              <a:rPr lang="en-US" sz="2400" dirty="0" smtClean="0"/>
              <a:t>child” </a:t>
            </a:r>
            <a:r>
              <a:rPr lang="en-US" sz="2400" dirty="0"/>
              <a:t>to reflect that sexually exploiting a child in prostitution should be viewed as human </a:t>
            </a:r>
            <a:r>
              <a:rPr lang="en-US" sz="2400" dirty="0" smtClean="0"/>
              <a:t>trafficking  </a:t>
            </a:r>
            <a:endParaRPr lang="en-US" sz="2400" dirty="0"/>
          </a:p>
          <a:p>
            <a:pPr marL="797883" lvl="2" indent="-285750">
              <a:spcBef>
                <a:spcPts val="1200"/>
              </a:spcBef>
              <a:buFont typeface="Wingdings" panose="05000000000000000000" pitchFamily="2" charset="2"/>
              <a:buChar char="Ø"/>
            </a:pPr>
            <a:r>
              <a:rPr lang="en-US" sz="2400" dirty="0"/>
              <a:t>Effective Date:  </a:t>
            </a:r>
            <a:r>
              <a:rPr lang="en-US" sz="2400" dirty="0" smtClean="0"/>
              <a:t>October 1, 2016</a:t>
            </a:r>
          </a:p>
          <a:p>
            <a:pPr marL="512133" lvl="2" indent="0">
              <a:buNone/>
            </a:pPr>
            <a:endParaRPr lang="en-US" sz="24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262983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err="1" smtClean="0">
                <a:latin typeface="Constantia" pitchFamily="18" charset="0"/>
              </a:rPr>
              <a:t>Human</a:t>
            </a:r>
            <a:r>
              <a:rPr lang="fr-FR" dirty="0" smtClean="0">
                <a:latin typeface="Constantia" pitchFamily="18" charset="0"/>
              </a:rPr>
              <a:t> </a:t>
            </a:r>
            <a:r>
              <a:rPr lang="fr-FR" dirty="0" err="1" smtClean="0">
                <a:latin typeface="Constantia" pitchFamily="18" charset="0"/>
              </a:rPr>
              <a:t>Trafficking</a:t>
            </a:r>
            <a:r>
              <a:rPr lang="fr-FR" dirty="0" smtClean="0">
                <a:latin typeface="Constantia" pitchFamily="18" charset="0"/>
              </a:rPr>
              <a:t/>
            </a:r>
            <a:br>
              <a:rPr lang="fr-FR" dirty="0" smtClean="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77158" y="1676400"/>
            <a:ext cx="8594429" cy="4673600"/>
          </a:xfrm>
        </p:spPr>
        <p:txBody>
          <a:bodyPr>
            <a:normAutofit/>
          </a:bodyPr>
          <a:lstStyle/>
          <a:p>
            <a:pPr>
              <a:spcBef>
                <a:spcPts val="0"/>
              </a:spcBef>
            </a:pPr>
            <a:r>
              <a:rPr lang="en-US" sz="2600" b="1" dirty="0"/>
              <a:t>CS/CS/HB CS/SB 1294 – Victim and Witness Protection – Senator </a:t>
            </a:r>
            <a:r>
              <a:rPr lang="en-US" sz="2600" b="1" dirty="0" err="1" smtClean="0"/>
              <a:t>Grimsley</a:t>
            </a:r>
            <a:r>
              <a:rPr lang="en-US" sz="2600" b="1" dirty="0" smtClean="0"/>
              <a:t> (</a:t>
            </a:r>
            <a:r>
              <a:rPr lang="en-US" sz="1800" b="1" dirty="0" smtClean="0"/>
              <a:t>Chapter 2016-199, </a:t>
            </a:r>
            <a:r>
              <a:rPr lang="en-US" sz="1800" b="1" dirty="0"/>
              <a:t>Laws of </a:t>
            </a:r>
            <a:r>
              <a:rPr lang="en-US" sz="1800" b="1" dirty="0" smtClean="0"/>
              <a:t>Florida)</a:t>
            </a:r>
            <a:endParaRPr lang="en-US" sz="1800" b="1" dirty="0"/>
          </a:p>
          <a:p>
            <a:pPr marL="795528">
              <a:spcBef>
                <a:spcPts val="1200"/>
              </a:spcBef>
              <a:buFont typeface="Wingdings" panose="05000000000000000000" pitchFamily="2" charset="2"/>
              <a:buChar char="Ø"/>
            </a:pPr>
            <a:r>
              <a:rPr lang="en-US" sz="1800" dirty="0"/>
              <a:t>The bill increases protections for minors and victims of human </a:t>
            </a:r>
            <a:r>
              <a:rPr lang="en-US" sz="1800" dirty="0" smtClean="0"/>
              <a:t>trafficking including</a:t>
            </a:r>
          </a:p>
          <a:p>
            <a:pPr marL="1255014" indent="-285750">
              <a:spcBef>
                <a:spcPts val="1200"/>
              </a:spcBef>
              <a:buFont typeface="Wingdings" panose="05000000000000000000" pitchFamily="2" charset="2"/>
              <a:buChar char="ü"/>
            </a:pPr>
            <a:r>
              <a:rPr lang="en-US" sz="1600" dirty="0" smtClean="0"/>
              <a:t>Increases </a:t>
            </a:r>
            <a:r>
              <a:rPr lang="en-US" sz="1600" dirty="0"/>
              <a:t>the eligible age of a child victim or witness who may have his or her testimony videotaped or who may testify by closed circuit television from </a:t>
            </a:r>
            <a:r>
              <a:rPr lang="en-US" sz="1600" dirty="0" smtClean="0"/>
              <a:t>“under </a:t>
            </a:r>
            <a:r>
              <a:rPr lang="en-US" sz="1600" dirty="0"/>
              <a:t>16 years of </a:t>
            </a:r>
            <a:r>
              <a:rPr lang="en-US" sz="1600" dirty="0" smtClean="0"/>
              <a:t>age” </a:t>
            </a:r>
            <a:r>
              <a:rPr lang="en-US" sz="1600" dirty="0"/>
              <a:t>to under 18 years of </a:t>
            </a:r>
            <a:r>
              <a:rPr lang="en-US" sz="1600" dirty="0" smtClean="0"/>
              <a:t>age”</a:t>
            </a:r>
          </a:p>
          <a:p>
            <a:pPr marL="1254946" lvl="3" indent="-285750">
              <a:spcBef>
                <a:spcPts val="1200"/>
              </a:spcBef>
              <a:buFont typeface="Wingdings" panose="05000000000000000000" pitchFamily="2" charset="2"/>
              <a:buChar char="ü"/>
            </a:pPr>
            <a:r>
              <a:rPr lang="en-US" sz="1600" dirty="0" smtClean="0"/>
              <a:t>Increases </a:t>
            </a:r>
            <a:r>
              <a:rPr lang="en-US" sz="1600" dirty="0"/>
              <a:t>the age of “under 16” to “under 18” to extend the protections of court orders intended to protect a victim or witness from severe emotional or mental harm due to the presence of the defendant and in the definition of “sexual offense victim or </a:t>
            </a:r>
            <a:r>
              <a:rPr lang="en-US" sz="1600" dirty="0" smtClean="0"/>
              <a:t>witness”</a:t>
            </a:r>
          </a:p>
          <a:p>
            <a:pPr marL="740664" lvl="3" indent="-285750">
              <a:spcBef>
                <a:spcPts val="1200"/>
              </a:spcBef>
              <a:buFont typeface="Wingdings" panose="05000000000000000000" pitchFamily="2" charset="2"/>
              <a:buChar char="Ø"/>
            </a:pPr>
            <a:r>
              <a:rPr lang="en-US" sz="1800" dirty="0" smtClean="0"/>
              <a:t>Effective </a:t>
            </a:r>
            <a:r>
              <a:rPr lang="en-US" sz="1800" dirty="0"/>
              <a:t>Date:  </a:t>
            </a:r>
            <a:r>
              <a:rPr lang="en-US" sz="1800" dirty="0" smtClean="0"/>
              <a:t>July 1, 2016</a:t>
            </a:r>
          </a:p>
          <a:p>
            <a:pPr marL="512133" lvl="2" indent="0">
              <a:spcBef>
                <a:spcPts val="0"/>
              </a:spcBef>
              <a:buNone/>
            </a:pPr>
            <a:endParaRPr lang="en-US" sz="15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2903830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err="1" smtClean="0">
                <a:latin typeface="Constantia" pitchFamily="18" charset="0"/>
              </a:rPr>
              <a:t>Human</a:t>
            </a:r>
            <a:r>
              <a:rPr lang="fr-FR" dirty="0" smtClean="0">
                <a:latin typeface="Constantia" pitchFamily="18" charset="0"/>
              </a:rPr>
              <a:t> </a:t>
            </a:r>
            <a:r>
              <a:rPr lang="fr-FR" dirty="0" err="1" smtClean="0">
                <a:latin typeface="Constantia" pitchFamily="18" charset="0"/>
              </a:rPr>
              <a:t>Trafficking</a:t>
            </a:r>
            <a:endParaRPr lang="en-US" dirty="0">
              <a:latin typeface="Constantia" pitchFamily="18" charset="0"/>
            </a:endParaRPr>
          </a:p>
        </p:txBody>
      </p:sp>
      <p:sp>
        <p:nvSpPr>
          <p:cNvPr id="3" name="Content Placeholder 2"/>
          <p:cNvSpPr>
            <a:spLocks noGrp="1"/>
          </p:cNvSpPr>
          <p:nvPr>
            <p:ph idx="1"/>
          </p:nvPr>
        </p:nvSpPr>
        <p:spPr>
          <a:xfrm>
            <a:off x="677158" y="1447800"/>
            <a:ext cx="8594429" cy="4876800"/>
          </a:xfrm>
        </p:spPr>
        <p:txBody>
          <a:bodyPr>
            <a:normAutofit/>
          </a:bodyPr>
          <a:lstStyle/>
          <a:p>
            <a:pPr marL="512133" lvl="2" indent="0">
              <a:spcBef>
                <a:spcPts val="0"/>
              </a:spcBef>
              <a:buNone/>
            </a:pPr>
            <a:endParaRPr lang="en-US" sz="1500" dirty="0"/>
          </a:p>
          <a:p>
            <a:pPr lvl="0">
              <a:spcBef>
                <a:spcPts val="0"/>
              </a:spcBef>
              <a:buClr>
                <a:srgbClr val="418AB3"/>
              </a:buClr>
            </a:pPr>
            <a:r>
              <a:rPr lang="en-US" sz="2400" b="1" dirty="0" smtClean="0">
                <a:solidFill>
                  <a:srgbClr val="000000">
                    <a:lumMod val="75000"/>
                    <a:lumOff val="25000"/>
                  </a:srgbClr>
                </a:solidFill>
              </a:rPr>
              <a:t>CS/HB 1333 </a:t>
            </a:r>
            <a:r>
              <a:rPr lang="en-US" sz="2400" b="1" dirty="0">
                <a:solidFill>
                  <a:srgbClr val="000000">
                    <a:lumMod val="75000"/>
                    <a:lumOff val="25000"/>
                  </a:srgbClr>
                </a:solidFill>
              </a:rPr>
              <a:t>– </a:t>
            </a:r>
            <a:r>
              <a:rPr lang="en-US" sz="2400" b="1" dirty="0" smtClean="0">
                <a:solidFill>
                  <a:srgbClr val="000000">
                    <a:lumMod val="75000"/>
                    <a:lumOff val="25000"/>
                  </a:srgbClr>
                </a:solidFill>
              </a:rPr>
              <a:t>Sexual Offenders – Representative Baxley </a:t>
            </a:r>
            <a:r>
              <a:rPr lang="en-US" sz="1800" b="1" dirty="0" smtClean="0">
                <a:solidFill>
                  <a:srgbClr val="000000">
                    <a:lumMod val="75000"/>
                    <a:lumOff val="25000"/>
                  </a:srgbClr>
                </a:solidFill>
              </a:rPr>
              <a:t>(Chapter 2016-104, Laws of Florida)</a:t>
            </a:r>
          </a:p>
          <a:p>
            <a:pPr marL="0" lvl="0" indent="0">
              <a:spcBef>
                <a:spcPts val="0"/>
              </a:spcBef>
              <a:buClr>
                <a:srgbClr val="418AB3"/>
              </a:buClr>
              <a:buNone/>
            </a:pPr>
            <a:endParaRPr lang="en-US" sz="1800" b="1" dirty="0" smtClean="0">
              <a:solidFill>
                <a:srgbClr val="000000">
                  <a:lumMod val="75000"/>
                  <a:lumOff val="25000"/>
                </a:srgbClr>
              </a:solidFill>
            </a:endParaRPr>
          </a:p>
          <a:p>
            <a:pPr marL="740664" lvl="0">
              <a:spcBef>
                <a:spcPts val="0"/>
              </a:spcBef>
              <a:buClr>
                <a:srgbClr val="418AB3"/>
              </a:buClr>
              <a:buFont typeface="Wingdings" panose="05000000000000000000" pitchFamily="2" charset="2"/>
              <a:buChar char="Ø"/>
            </a:pPr>
            <a:r>
              <a:rPr lang="en-US" sz="1800" dirty="0" smtClean="0"/>
              <a:t>Amends </a:t>
            </a:r>
            <a:r>
              <a:rPr lang="en-US" sz="1800" dirty="0"/>
              <a:t>a variety of statutes related to sexual predators and offenders to bring them further in line with the federal Adam Walsh </a:t>
            </a:r>
            <a:r>
              <a:rPr lang="en-US" sz="1800" dirty="0" smtClean="0"/>
              <a:t>Act</a:t>
            </a:r>
          </a:p>
          <a:p>
            <a:pPr lvl="1">
              <a:buFont typeface="Wingdings" panose="05000000000000000000" pitchFamily="2" charset="2"/>
              <a:buChar char="Ø"/>
            </a:pPr>
            <a:r>
              <a:rPr lang="en-US" sz="1800" dirty="0" smtClean="0"/>
              <a:t>Removes </a:t>
            </a:r>
            <a:r>
              <a:rPr lang="en-US" sz="1800" dirty="0"/>
              <a:t>language that currently prevents a parent or guardian from being designated as a sexual predator or offender when he or she has been convicted of a specified kidnapping, false imprisonment, or luring or enticing a child offense against his or her minor </a:t>
            </a:r>
            <a:r>
              <a:rPr lang="en-US" sz="1800" dirty="0" smtClean="0"/>
              <a:t>child </a:t>
            </a:r>
            <a:endParaRPr lang="en-US" sz="1800" dirty="0"/>
          </a:p>
          <a:p>
            <a:pPr lvl="1">
              <a:buFont typeface="Wingdings" panose="05000000000000000000" pitchFamily="2" charset="2"/>
              <a:buChar char="Ø"/>
            </a:pPr>
            <a:r>
              <a:rPr lang="en-US" sz="1800" dirty="0" smtClean="0"/>
              <a:t>The above listed parent </a:t>
            </a:r>
            <a:r>
              <a:rPr lang="en-US" sz="1800" dirty="0"/>
              <a:t>or guardian may be designated a sexual predator or offender if he or she commits one of the above mentioned offenses and the offense had a sexual </a:t>
            </a:r>
            <a:r>
              <a:rPr lang="en-US" sz="1800" dirty="0" smtClean="0"/>
              <a:t>component</a:t>
            </a:r>
          </a:p>
          <a:p>
            <a:pPr lvl="1">
              <a:buFont typeface="Wingdings" panose="05000000000000000000" pitchFamily="2" charset="2"/>
              <a:buChar char="Ø"/>
            </a:pPr>
            <a:r>
              <a:rPr lang="en-US" sz="1800" dirty="0" smtClean="0"/>
              <a:t>Effective date:  October 1, 2016</a:t>
            </a:r>
          </a:p>
          <a:p>
            <a:pPr marL="457063" lvl="1" indent="0">
              <a:buNone/>
            </a:pPr>
            <a:endParaRPr lang="en-US" sz="1800" dirty="0" smtClean="0"/>
          </a:p>
          <a:p>
            <a:pPr lvl="1">
              <a:buFont typeface="Wingdings" panose="05000000000000000000" pitchFamily="2" charset="2"/>
              <a:buChar char="Ø"/>
            </a:pPr>
            <a:endParaRPr lang="en-US" sz="18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1249359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4212" y="381000"/>
            <a:ext cx="8594429" cy="1320800"/>
          </a:xfrm>
        </p:spPr>
        <p:txBody>
          <a:bodyPr/>
          <a:lstStyle/>
          <a:p>
            <a:pPr algn="ctr"/>
            <a:r>
              <a:rPr lang="fr-FR" dirty="0" smtClean="0">
                <a:latin typeface="Constantia" pitchFamily="18" charset="0"/>
              </a:rPr>
              <a:t>Appropriations Bills  </a:t>
            </a:r>
            <a:br>
              <a:rPr lang="fr-FR" dirty="0" smtClean="0">
                <a:latin typeface="Constantia" pitchFamily="18" charset="0"/>
              </a:rPr>
            </a:br>
            <a:r>
              <a:rPr lang="fr-FR" sz="2800" dirty="0" smtClean="0">
                <a:latin typeface="Constantia" pitchFamily="18" charset="0"/>
              </a:rPr>
              <a:t>HB </a:t>
            </a:r>
            <a:r>
              <a:rPr lang="fr-FR" sz="2800" dirty="0" smtClean="0">
                <a:latin typeface="Franklin Gothic Book" panose="020B0503020102020204" pitchFamily="34" charset="0"/>
              </a:rPr>
              <a:t>5001</a:t>
            </a:r>
            <a:endParaRPr lang="en-US" sz="2800" dirty="0">
              <a:latin typeface="Franklin Gothic Book" panose="020B0503020102020204" pitchFamily="34" charset="0"/>
            </a:endParaRPr>
          </a:p>
        </p:txBody>
      </p:sp>
      <p:sp>
        <p:nvSpPr>
          <p:cNvPr id="3" name="Content Placeholder 2"/>
          <p:cNvSpPr>
            <a:spLocks noGrp="1"/>
          </p:cNvSpPr>
          <p:nvPr>
            <p:ph idx="1"/>
          </p:nvPr>
        </p:nvSpPr>
        <p:spPr>
          <a:xfrm>
            <a:off x="760412" y="1524000"/>
            <a:ext cx="8594429" cy="4724400"/>
          </a:xfrm>
        </p:spPr>
        <p:txBody>
          <a:bodyPr>
            <a:normAutofit fontScale="92500"/>
          </a:bodyPr>
          <a:lstStyle/>
          <a:p>
            <a:r>
              <a:rPr lang="en-US" sz="2400" dirty="0" smtClean="0"/>
              <a:t>$614,755- Nine (9) OPS positions funded to implement new federal child care health and safety requirements that require monitoring of all child care facilities</a:t>
            </a:r>
          </a:p>
          <a:p>
            <a:r>
              <a:rPr lang="en-US" sz="2400" dirty="0" smtClean="0"/>
              <a:t>$350,000 - Electronic Personal Health Records </a:t>
            </a:r>
            <a:r>
              <a:rPr lang="en-US" sz="2000" dirty="0" smtClean="0"/>
              <a:t>(Hosting and Maintenance)</a:t>
            </a:r>
            <a:endParaRPr lang="en-US" sz="2000" dirty="0"/>
          </a:p>
          <a:p>
            <a:r>
              <a:rPr lang="en-US" sz="2400" dirty="0" smtClean="0"/>
              <a:t>$1,337,335 – Ongoing Maintenance of FSFN</a:t>
            </a:r>
          </a:p>
          <a:p>
            <a:r>
              <a:rPr lang="en-US" sz="2400" dirty="0"/>
              <a:t>$6,698,010 </a:t>
            </a:r>
            <a:r>
              <a:rPr lang="en-US" sz="2400" dirty="0" smtClean="0"/>
              <a:t>- Child </a:t>
            </a:r>
            <a:r>
              <a:rPr lang="en-US" sz="2400" dirty="0"/>
              <a:t>Safety Practice Refinements to FSFN</a:t>
            </a:r>
          </a:p>
          <a:p>
            <a:r>
              <a:rPr lang="en-US" sz="2400" dirty="0" smtClean="0"/>
              <a:t>$4,000,000 – Transition to I-Cloud</a:t>
            </a:r>
          </a:p>
          <a:p>
            <a:r>
              <a:rPr lang="en-US" sz="2400" dirty="0" smtClean="0"/>
              <a:t>$5,000,000 – Community Based Care (CBC) Shared Risk Pool</a:t>
            </a:r>
          </a:p>
          <a:p>
            <a:r>
              <a:rPr lang="en-US" sz="2400" dirty="0" smtClean="0"/>
              <a:t>$1,114,165 – Qualified Evaluator Network</a:t>
            </a:r>
          </a:p>
          <a:p>
            <a:r>
              <a:rPr lang="en-US" sz="2400" dirty="0" smtClean="0"/>
              <a:t>$1,500,000 – Analytics and Predictive Analysis</a:t>
            </a:r>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195588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8012" y="381000"/>
            <a:ext cx="8594429" cy="1320800"/>
          </a:xfrm>
        </p:spPr>
        <p:txBody>
          <a:bodyPr/>
          <a:lstStyle/>
          <a:p>
            <a:pPr algn="ctr"/>
            <a:r>
              <a:rPr lang="fr-FR" dirty="0" smtClean="0">
                <a:latin typeface="Constantia" pitchFamily="18" charset="0"/>
              </a:rPr>
              <a:t>Appropriations Bills</a:t>
            </a:r>
            <a:br>
              <a:rPr lang="fr-FR" dirty="0" smtClean="0">
                <a:latin typeface="Constantia" pitchFamily="18" charset="0"/>
              </a:rPr>
            </a:br>
            <a:r>
              <a:rPr lang="fr-FR" sz="2800" dirty="0" smtClean="0">
                <a:latin typeface="Constantia" pitchFamily="18" charset="0"/>
              </a:rPr>
              <a:t>HB </a:t>
            </a:r>
            <a:r>
              <a:rPr lang="fr-FR" sz="2800" dirty="0" smtClean="0">
                <a:latin typeface="Franklin Gothic Book" panose="020B0503020102020204" pitchFamily="34" charset="0"/>
              </a:rPr>
              <a:t>5001 (</a:t>
            </a:r>
            <a:r>
              <a:rPr lang="fr-FR" sz="2800" dirty="0" err="1" smtClean="0">
                <a:latin typeface="Franklin Gothic Book" panose="020B0503020102020204" pitchFamily="34" charset="0"/>
              </a:rPr>
              <a:t>con’t</a:t>
            </a:r>
            <a:r>
              <a:rPr lang="fr-FR" sz="2800" dirty="0" smtClean="0">
                <a:latin typeface="Franklin Gothic Book" panose="020B0503020102020204" pitchFamily="34" charset="0"/>
              </a:rPr>
              <a:t>)</a:t>
            </a:r>
            <a:endParaRPr lang="en-US" sz="2800" dirty="0">
              <a:latin typeface="Constantia" pitchFamily="18" charset="0"/>
            </a:endParaRPr>
          </a:p>
        </p:txBody>
      </p:sp>
      <p:sp>
        <p:nvSpPr>
          <p:cNvPr id="3" name="Content Placeholder 2"/>
          <p:cNvSpPr>
            <a:spLocks noGrp="1"/>
          </p:cNvSpPr>
          <p:nvPr>
            <p:ph idx="1"/>
          </p:nvPr>
        </p:nvSpPr>
        <p:spPr>
          <a:xfrm>
            <a:off x="760412" y="1600200"/>
            <a:ext cx="8594429" cy="4724400"/>
          </a:xfrm>
        </p:spPr>
        <p:txBody>
          <a:bodyPr>
            <a:normAutofit fontScale="92500" lnSpcReduction="10000"/>
          </a:bodyPr>
          <a:lstStyle/>
          <a:p>
            <a:r>
              <a:rPr lang="en-US" sz="2400" dirty="0" smtClean="0"/>
              <a:t>$500,000- Child Welfare Results Oriented Accountability System</a:t>
            </a:r>
          </a:p>
          <a:p>
            <a:r>
              <a:rPr lang="en-US" sz="2400" dirty="0" smtClean="0"/>
              <a:t>$3,032,800 – Human Trafficking Projects</a:t>
            </a:r>
            <a:endParaRPr lang="en-US" sz="2400" dirty="0"/>
          </a:p>
          <a:p>
            <a:r>
              <a:rPr lang="en-US" sz="2400" dirty="0" smtClean="0"/>
              <a:t>$1,200,000 – Sheriffs’ Grants – </a:t>
            </a:r>
            <a:r>
              <a:rPr lang="en-US" sz="1900" dirty="0" smtClean="0"/>
              <a:t>Broward, Hillsborough, and Pasco Counties receive an additional $400,000 each in </a:t>
            </a:r>
            <a:r>
              <a:rPr lang="en-US" sz="1900" dirty="0"/>
              <a:t>nonrecurring </a:t>
            </a:r>
            <a:r>
              <a:rPr lang="en-US" sz="1900" dirty="0" smtClean="0"/>
              <a:t>funding</a:t>
            </a:r>
          </a:p>
          <a:p>
            <a:r>
              <a:rPr lang="en-US" sz="2400" dirty="0" smtClean="0"/>
              <a:t>$38,410,721 – Florida Coalition Against Domestic Violence</a:t>
            </a:r>
            <a:endParaRPr lang="en-US" sz="2400" dirty="0"/>
          </a:p>
          <a:p>
            <a:r>
              <a:rPr lang="en-US" sz="2400" dirty="0"/>
              <a:t>$1,984,500 – Expand Healthy Families Program into High Risk Areas </a:t>
            </a:r>
            <a:r>
              <a:rPr lang="en-US" sz="2400" dirty="0" smtClean="0"/>
              <a:t>– for a total </a:t>
            </a:r>
            <a:r>
              <a:rPr lang="en-US" sz="2400" dirty="0"/>
              <a:t>of $28,380,263</a:t>
            </a:r>
          </a:p>
          <a:p>
            <a:r>
              <a:rPr lang="en-US" sz="2400" dirty="0" smtClean="0"/>
              <a:t>$3,142,400 – Additional IV-E Training - </a:t>
            </a:r>
            <a:r>
              <a:rPr lang="en-US" sz="1900" dirty="0" smtClean="0"/>
              <a:t>for DCF, CBCs, Sheriff’s and Office of Court Improvement</a:t>
            </a:r>
          </a:p>
          <a:p>
            <a:r>
              <a:rPr lang="en-US" sz="2400" dirty="0" smtClean="0"/>
              <a:t>$249,500 – Increase Office of State Attorney – </a:t>
            </a:r>
            <a:r>
              <a:rPr lang="en-US" sz="1900" dirty="0" smtClean="0"/>
              <a:t>Children’s Legal Services in Circuit 6</a:t>
            </a:r>
          </a:p>
          <a:p>
            <a:r>
              <a:rPr lang="en-US" sz="2400" dirty="0" smtClean="0"/>
              <a:t>$2,750,000 – State Employee Adoption Benefits</a:t>
            </a:r>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154084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1812" y="533400"/>
            <a:ext cx="8594429" cy="1320800"/>
          </a:xfrm>
        </p:spPr>
        <p:txBody>
          <a:bodyPr/>
          <a:lstStyle/>
          <a:p>
            <a:pPr algn="ctr"/>
            <a:r>
              <a:rPr lang="fr-FR" dirty="0" smtClean="0">
                <a:latin typeface="Constantia" pitchFamily="18" charset="0"/>
              </a:rPr>
              <a:t>Appropriations Bills</a:t>
            </a:r>
            <a:br>
              <a:rPr lang="fr-FR" dirty="0" smtClean="0">
                <a:latin typeface="Constantia" pitchFamily="18" charset="0"/>
              </a:rPr>
            </a:br>
            <a:r>
              <a:rPr lang="fr-FR" sz="2800" dirty="0" smtClean="0">
                <a:latin typeface="Constantia" pitchFamily="18" charset="0"/>
              </a:rPr>
              <a:t>HB </a:t>
            </a:r>
            <a:r>
              <a:rPr lang="fr-FR" sz="2800" dirty="0" smtClean="0">
                <a:latin typeface="Franklin Gothic Book" panose="020B0503020102020204" pitchFamily="34" charset="0"/>
              </a:rPr>
              <a:t>5001 (</a:t>
            </a:r>
            <a:r>
              <a:rPr lang="fr-FR" sz="2800" dirty="0" err="1" smtClean="0">
                <a:latin typeface="Franklin Gothic Book" panose="020B0503020102020204" pitchFamily="34" charset="0"/>
              </a:rPr>
              <a:t>con’t</a:t>
            </a:r>
            <a:r>
              <a:rPr lang="fr-FR" sz="2800" dirty="0" smtClean="0">
                <a:latin typeface="Franklin Gothic Book" panose="020B0503020102020204" pitchFamily="34" charset="0"/>
              </a:rPr>
              <a:t>)</a:t>
            </a:r>
            <a:endParaRPr lang="en-US" sz="2800" dirty="0">
              <a:latin typeface="Constantia" pitchFamily="18" charset="0"/>
            </a:endParaRPr>
          </a:p>
        </p:txBody>
      </p:sp>
      <p:sp>
        <p:nvSpPr>
          <p:cNvPr id="3" name="Content Placeholder 2"/>
          <p:cNvSpPr>
            <a:spLocks noGrp="1"/>
          </p:cNvSpPr>
          <p:nvPr>
            <p:ph idx="1"/>
          </p:nvPr>
        </p:nvSpPr>
        <p:spPr>
          <a:xfrm>
            <a:off x="760412" y="1905000"/>
            <a:ext cx="8571791" cy="4191000"/>
          </a:xfrm>
        </p:spPr>
        <p:txBody>
          <a:bodyPr>
            <a:normAutofit/>
          </a:bodyPr>
          <a:lstStyle/>
          <a:p>
            <a:r>
              <a:rPr lang="en-US" sz="2400" dirty="0" smtClean="0"/>
              <a:t>$</a:t>
            </a:r>
            <a:r>
              <a:rPr lang="en-US" sz="2400" dirty="0"/>
              <a:t>22.9 Million </a:t>
            </a:r>
            <a:r>
              <a:rPr lang="en-US" sz="2400" dirty="0" smtClean="0"/>
              <a:t>- </a:t>
            </a:r>
            <a:r>
              <a:rPr lang="en-US" sz="2400" dirty="0"/>
              <a:t>Children’s Safety in t</a:t>
            </a:r>
            <a:r>
              <a:rPr lang="en-US" sz="2400" dirty="0" smtClean="0"/>
              <a:t>he </a:t>
            </a:r>
            <a:r>
              <a:rPr lang="en-US" sz="2400" dirty="0"/>
              <a:t>Child Welfare </a:t>
            </a:r>
            <a:r>
              <a:rPr lang="en-US" sz="2400" dirty="0" smtClean="0"/>
              <a:t>System </a:t>
            </a:r>
            <a:r>
              <a:rPr lang="en-US" sz="2400" dirty="0"/>
              <a:t>including: </a:t>
            </a:r>
          </a:p>
          <a:p>
            <a:pPr marL="685800">
              <a:buFont typeface="Wingdings" panose="05000000000000000000" pitchFamily="2" charset="2"/>
              <a:buChar char="Ø"/>
            </a:pPr>
            <a:r>
              <a:rPr lang="en-US" dirty="0" smtClean="0"/>
              <a:t>$</a:t>
            </a:r>
            <a:r>
              <a:rPr lang="en-US" dirty="0"/>
              <a:t>14.8 million for an additional 272 case management workers through </a:t>
            </a:r>
            <a:r>
              <a:rPr lang="en-US" dirty="0" smtClean="0"/>
              <a:t>CBC </a:t>
            </a:r>
            <a:r>
              <a:rPr lang="en-US" dirty="0"/>
              <a:t>lead agencies </a:t>
            </a:r>
            <a:r>
              <a:rPr lang="en-US" dirty="0" smtClean="0"/>
              <a:t>to </a:t>
            </a:r>
            <a:r>
              <a:rPr lang="en-US" dirty="0"/>
              <a:t>reduce caseloads and enhance case managers’ ability to focus on the safety and well-being of Florida’s </a:t>
            </a:r>
            <a:r>
              <a:rPr lang="en-US" dirty="0" smtClean="0"/>
              <a:t>children </a:t>
            </a:r>
            <a:endParaRPr lang="en-US" dirty="0"/>
          </a:p>
          <a:p>
            <a:pPr marL="685800">
              <a:buFont typeface="Wingdings" panose="05000000000000000000" pitchFamily="2" charset="2"/>
              <a:buChar char="Ø"/>
            </a:pPr>
            <a:r>
              <a:rPr lang="en-US" dirty="0" smtClean="0"/>
              <a:t>$8 </a:t>
            </a:r>
            <a:r>
              <a:rPr lang="en-US" dirty="0"/>
              <a:t>million to increase the availability of safety services for families whose children are </a:t>
            </a:r>
            <a:r>
              <a:rPr lang="en-US" dirty="0" smtClean="0"/>
              <a:t>at-risk </a:t>
            </a:r>
            <a:r>
              <a:rPr lang="en-US" dirty="0"/>
              <a:t>of being removed from their </a:t>
            </a:r>
            <a:r>
              <a:rPr lang="en-US" dirty="0" smtClean="0"/>
              <a:t>homes </a:t>
            </a:r>
            <a:endParaRPr lang="en-US" dirty="0"/>
          </a:p>
          <a:p>
            <a:r>
              <a:rPr lang="en-US" sz="2400" dirty="0" smtClean="0"/>
              <a:t>$</a:t>
            </a:r>
            <a:r>
              <a:rPr lang="en-US" sz="2400" dirty="0"/>
              <a:t>2,250,000 – CBC Adoption Incentive Awards</a:t>
            </a:r>
          </a:p>
          <a:p>
            <a:r>
              <a:rPr lang="en-US" sz="2400" dirty="0"/>
              <a:t>$6,733,138 – Maintenance Adoption Subsidies (MAS) growth for a total of $191,079,823</a:t>
            </a:r>
          </a:p>
          <a:p>
            <a:endParaRPr lang="en-US" dirty="0" smtClean="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218129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Appropriations Bills</a:t>
            </a:r>
            <a:endParaRPr lang="en-US" dirty="0">
              <a:latin typeface="Constantia" pitchFamily="18" charset="0"/>
            </a:endParaRPr>
          </a:p>
        </p:txBody>
      </p:sp>
      <p:sp>
        <p:nvSpPr>
          <p:cNvPr id="3" name="Content Placeholder 2"/>
          <p:cNvSpPr>
            <a:spLocks noGrp="1"/>
          </p:cNvSpPr>
          <p:nvPr>
            <p:ph idx="1"/>
          </p:nvPr>
        </p:nvSpPr>
        <p:spPr>
          <a:xfrm>
            <a:off x="760412" y="1447800"/>
            <a:ext cx="8594429" cy="4724400"/>
          </a:xfrm>
        </p:spPr>
        <p:txBody>
          <a:bodyPr>
            <a:normAutofit fontScale="92500" lnSpcReduction="20000"/>
          </a:bodyPr>
          <a:lstStyle/>
          <a:p>
            <a:r>
              <a:rPr lang="en-US" sz="2400" dirty="0" smtClean="0"/>
              <a:t>BACK OF THE BILL – HB 5001 (</a:t>
            </a:r>
            <a:r>
              <a:rPr lang="en-US" sz="2400" dirty="0" err="1" smtClean="0"/>
              <a:t>con’t</a:t>
            </a:r>
            <a:r>
              <a:rPr lang="en-US" sz="2400" dirty="0" smtClean="0"/>
              <a:t>)</a:t>
            </a:r>
          </a:p>
          <a:p>
            <a:pPr lvl="1">
              <a:buFont typeface="Wingdings" panose="05000000000000000000" pitchFamily="2" charset="2"/>
              <a:buChar char="Ø"/>
            </a:pPr>
            <a:r>
              <a:rPr lang="en-US" sz="2201" dirty="0" smtClean="0"/>
              <a:t>Section 35 – Motor Vehicle Insurance For Children – unexpended balance reverts and is appropriated for FY 2016-17</a:t>
            </a:r>
          </a:p>
          <a:p>
            <a:pPr lvl="1">
              <a:buFont typeface="Wingdings" panose="05000000000000000000" pitchFamily="2" charset="2"/>
              <a:buChar char="Ø"/>
            </a:pPr>
            <a:r>
              <a:rPr lang="en-US" sz="2200" dirty="0" smtClean="0"/>
              <a:t>Section 38 – Risk Pool - $4M additional funding </a:t>
            </a:r>
            <a:r>
              <a:rPr lang="en-US" sz="2200" dirty="0"/>
              <a:t>for FY </a:t>
            </a:r>
            <a:r>
              <a:rPr lang="en-US" sz="2200" dirty="0" smtClean="0"/>
              <a:t>2015-16</a:t>
            </a:r>
          </a:p>
          <a:p>
            <a:pPr lvl="1">
              <a:buFont typeface="Wingdings" panose="05000000000000000000" pitchFamily="2" charset="2"/>
              <a:buChar char="Ø"/>
            </a:pPr>
            <a:r>
              <a:rPr lang="en-US" sz="2200" dirty="0" smtClean="0"/>
              <a:t>Section 41 – State Employee Adoption Benefits - </a:t>
            </a:r>
            <a:r>
              <a:rPr lang="en-US" sz="2200" dirty="0"/>
              <a:t>unexpended balance reverts and is appropriated for FY 2016-17</a:t>
            </a:r>
          </a:p>
          <a:p>
            <a:pPr lvl="1">
              <a:buFont typeface="Wingdings" panose="05000000000000000000" pitchFamily="2" charset="2"/>
              <a:buChar char="Ø"/>
            </a:pPr>
            <a:r>
              <a:rPr lang="en-US" sz="2201" dirty="0" smtClean="0"/>
              <a:t>Section 42 – MAS – Reconciliation – requires DCF to perform reconciliation of funding for MAS and the actual expenditures; any surplus be re-allocated to CBCs with deficit or revert June 30, 2017</a:t>
            </a:r>
            <a:endParaRPr lang="en-US" sz="2400" dirty="0"/>
          </a:p>
          <a:p>
            <a:r>
              <a:rPr lang="en-US" sz="2400" dirty="0" smtClean="0"/>
              <a:t>IMPLEMENTING BILL – HB 5003</a:t>
            </a:r>
          </a:p>
          <a:p>
            <a:pPr lvl="1">
              <a:buFont typeface="Wingdings" panose="05000000000000000000" pitchFamily="2" charset="2"/>
              <a:buChar char="Ø"/>
            </a:pPr>
            <a:r>
              <a:rPr lang="en-US" sz="2201" dirty="0" smtClean="0"/>
              <a:t>Section 40 - APD – Medicaid Waiver Waiting List Prioritization – Similar to language in HB 1083</a:t>
            </a:r>
          </a:p>
          <a:p>
            <a:pPr lvl="1">
              <a:buFont typeface="Wingdings" panose="05000000000000000000" pitchFamily="2" charset="2"/>
              <a:buChar char="Ø"/>
            </a:pPr>
            <a:r>
              <a:rPr lang="en-US" sz="2201" dirty="0" smtClean="0"/>
              <a:t>Section 49 - Title IV-E Training Funds – allocated based on training needs assessment conducted by DCF</a:t>
            </a:r>
          </a:p>
          <a:p>
            <a:pPr lvl="1">
              <a:buFont typeface="Wingdings" panose="05000000000000000000" pitchFamily="2" charset="2"/>
              <a:buChar char="Ø"/>
            </a:pPr>
            <a:endParaRPr lang="en-US" sz="2201" dirty="0" smtClean="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1568430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Appropriations Bills</a:t>
            </a:r>
            <a:endParaRPr lang="en-US" dirty="0">
              <a:latin typeface="Constantia" pitchFamily="18" charset="0"/>
            </a:endParaRPr>
          </a:p>
        </p:txBody>
      </p:sp>
      <p:sp>
        <p:nvSpPr>
          <p:cNvPr id="3" name="Content Placeholder 2"/>
          <p:cNvSpPr>
            <a:spLocks noGrp="1"/>
          </p:cNvSpPr>
          <p:nvPr>
            <p:ph idx="1"/>
          </p:nvPr>
        </p:nvSpPr>
        <p:spPr>
          <a:xfrm>
            <a:off x="760412" y="1524000"/>
            <a:ext cx="8594429" cy="4724400"/>
          </a:xfrm>
        </p:spPr>
        <p:txBody>
          <a:bodyPr>
            <a:normAutofit fontScale="92500" lnSpcReduction="10000"/>
          </a:bodyPr>
          <a:lstStyle/>
          <a:p>
            <a:r>
              <a:rPr lang="en-US" sz="2400" dirty="0" smtClean="0"/>
              <a:t>HEALTH CARE SERVICES – HB 5101 </a:t>
            </a:r>
          </a:p>
          <a:p>
            <a:pPr lvl="1">
              <a:buFont typeface="Wingdings" panose="05000000000000000000" pitchFamily="2" charset="2"/>
              <a:buChar char="Ø"/>
            </a:pPr>
            <a:r>
              <a:rPr lang="en-US" sz="1700" dirty="0"/>
              <a:t>Revises various statutes related to the Medicaid Program and the Florida </a:t>
            </a:r>
            <a:r>
              <a:rPr lang="en-US" sz="1700" dirty="0" err="1"/>
              <a:t>Kidcare</a:t>
            </a:r>
            <a:r>
              <a:rPr lang="en-US" sz="1700" dirty="0"/>
              <a:t> </a:t>
            </a:r>
            <a:r>
              <a:rPr lang="en-US" sz="1700" dirty="0" smtClean="0"/>
              <a:t>Program  </a:t>
            </a:r>
            <a:endParaRPr lang="en-US" sz="1700" dirty="0"/>
          </a:p>
          <a:p>
            <a:pPr lvl="1">
              <a:buFont typeface="Wingdings" panose="05000000000000000000" pitchFamily="2" charset="2"/>
              <a:buChar char="Ø"/>
            </a:pPr>
            <a:r>
              <a:rPr lang="en-US" sz="1700" dirty="0" smtClean="0"/>
              <a:t>Removes </a:t>
            </a:r>
            <a:r>
              <a:rPr lang="en-US" sz="1700" dirty="0"/>
              <a:t>the </a:t>
            </a:r>
            <a:r>
              <a:rPr lang="en-US" sz="1700" dirty="0" smtClean="0"/>
              <a:t>five (5) year </a:t>
            </a:r>
            <a:r>
              <a:rPr lang="en-US" sz="1700" dirty="0"/>
              <a:t>waiting period for “lawfully residing children” to access health care coverage under Medicaid or the Children’s Health Insurance Program (CHIP</a:t>
            </a:r>
            <a:r>
              <a:rPr lang="en-US" sz="1700" dirty="0" smtClean="0"/>
              <a:t>)  </a:t>
            </a:r>
            <a:endParaRPr lang="en-US" sz="1700" dirty="0"/>
          </a:p>
          <a:p>
            <a:pPr lvl="1">
              <a:buFont typeface="Wingdings" panose="05000000000000000000" pitchFamily="2" charset="2"/>
              <a:buChar char="Ø"/>
            </a:pPr>
            <a:r>
              <a:rPr lang="en-US" sz="1700" dirty="0" smtClean="0"/>
              <a:t>Creates </a:t>
            </a:r>
            <a:r>
              <a:rPr lang="en-US" sz="1700" dirty="0"/>
              <a:t>s. 409.811(17), F.S., defining “lawfully residing child” to substitute for the term “qualified alien;” includes children with a pending application for Special Immigrant Juvenile </a:t>
            </a:r>
            <a:r>
              <a:rPr lang="en-US" sz="1700" dirty="0" smtClean="0"/>
              <a:t>Status </a:t>
            </a:r>
            <a:endParaRPr lang="en-US" sz="1700" dirty="0"/>
          </a:p>
          <a:p>
            <a:pPr lvl="1">
              <a:buFont typeface="Wingdings" panose="05000000000000000000" pitchFamily="2" charset="2"/>
              <a:buChar char="Ø"/>
            </a:pPr>
            <a:r>
              <a:rPr lang="en-US" sz="1700" dirty="0" smtClean="0"/>
              <a:t>Clarifies </a:t>
            </a:r>
            <a:r>
              <a:rPr lang="en-US" sz="1700" dirty="0"/>
              <a:t>that </a:t>
            </a:r>
            <a:r>
              <a:rPr lang="en-US" sz="1700" dirty="0" err="1"/>
              <a:t>Kidcare</a:t>
            </a:r>
            <a:r>
              <a:rPr lang="en-US" sz="1700" dirty="0"/>
              <a:t> program eligibility is not being extended to undocumented </a:t>
            </a:r>
            <a:r>
              <a:rPr lang="en-US" sz="1700" dirty="0" smtClean="0"/>
              <a:t>immigrants  </a:t>
            </a:r>
            <a:endParaRPr lang="en-US" sz="1700" dirty="0"/>
          </a:p>
          <a:p>
            <a:pPr lvl="1">
              <a:buFont typeface="Wingdings" panose="05000000000000000000" pitchFamily="2" charset="2"/>
              <a:buChar char="Ø"/>
            </a:pPr>
            <a:r>
              <a:rPr lang="en-US" sz="1700" dirty="0"/>
              <a:t>Effective Date:  Above provisions are effective July 1, 2016, other provisions </a:t>
            </a:r>
            <a:r>
              <a:rPr lang="en-US" sz="1700" dirty="0" smtClean="0"/>
              <a:t>in the bill are </a:t>
            </a:r>
            <a:r>
              <a:rPr lang="en-US" sz="1700" dirty="0"/>
              <a:t>effective 2017, and others are contingent on the passage of other </a:t>
            </a:r>
            <a:r>
              <a:rPr lang="en-US" sz="1700" dirty="0" smtClean="0"/>
              <a:t>legislation</a:t>
            </a:r>
          </a:p>
          <a:p>
            <a:pPr lvl="1">
              <a:buFont typeface="Wingdings" panose="05000000000000000000" pitchFamily="2" charset="2"/>
              <a:buChar char="Ø"/>
            </a:pPr>
            <a:endParaRPr lang="en-US" sz="1400" dirty="0"/>
          </a:p>
          <a:p>
            <a:pPr marL="57133" indent="0">
              <a:buNone/>
            </a:pPr>
            <a:r>
              <a:rPr lang="en-US" sz="1599" b="1" dirty="0" smtClean="0"/>
              <a:t>NOTE</a:t>
            </a:r>
            <a:r>
              <a:rPr lang="en-US" sz="1599" b="1" dirty="0"/>
              <a:t>:  </a:t>
            </a:r>
            <a:r>
              <a:rPr lang="en-US" sz="1599" b="1" dirty="0" smtClean="0"/>
              <a:t>SB </a:t>
            </a:r>
            <a:r>
              <a:rPr lang="en-US" sz="1599" b="1" dirty="0"/>
              <a:t>7018/HB 599 – Child Welfare </a:t>
            </a:r>
            <a:r>
              <a:rPr lang="en-US" sz="1599" b="1" dirty="0" smtClean="0"/>
              <a:t>- Did </a:t>
            </a:r>
            <a:r>
              <a:rPr lang="en-US" sz="1599" b="1" dirty="0"/>
              <a:t>not pass</a:t>
            </a:r>
          </a:p>
          <a:p>
            <a:pPr marL="457063" lvl="1" indent="0">
              <a:buNone/>
            </a:pPr>
            <a:endParaRPr lang="en-US" sz="1400" dirty="0"/>
          </a:p>
          <a:p>
            <a:pPr marL="457063" lvl="1" indent="0">
              <a:buNone/>
            </a:pPr>
            <a:endParaRPr lang="en-US" sz="17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3273686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Child </a:t>
            </a:r>
            <a:r>
              <a:rPr lang="fr-FR" dirty="0" err="1" smtClean="0">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8" y="1303854"/>
            <a:ext cx="8594429" cy="4876800"/>
          </a:xfrm>
        </p:spPr>
        <p:txBody>
          <a:bodyPr>
            <a:normAutofit fontScale="92500" lnSpcReduction="10000"/>
          </a:bodyPr>
          <a:lstStyle/>
          <a:p>
            <a:pPr>
              <a:spcBef>
                <a:spcPts val="0"/>
              </a:spcBef>
            </a:pPr>
            <a:r>
              <a:rPr lang="en-US" sz="2400" b="1" dirty="0" smtClean="0"/>
              <a:t>CS/CS/CS/HB 439 – Mental Health Services in Criminal Justice System – Representative </a:t>
            </a:r>
            <a:r>
              <a:rPr lang="en-US" sz="2400" b="1" dirty="0" err="1" smtClean="0"/>
              <a:t>McBurney</a:t>
            </a:r>
            <a:r>
              <a:rPr lang="en-US" sz="2400" b="1" dirty="0" smtClean="0"/>
              <a:t> (</a:t>
            </a:r>
            <a:r>
              <a:rPr lang="en-US" sz="1800" b="1" dirty="0" smtClean="0"/>
              <a:t>Chapter 2016-127, Laws of Florida) </a:t>
            </a:r>
          </a:p>
          <a:p>
            <a:pPr marL="0" indent="0">
              <a:spcBef>
                <a:spcPts val="0"/>
              </a:spcBef>
              <a:buNone/>
            </a:pPr>
            <a:endParaRPr lang="en-US" sz="1800" b="1" dirty="0" smtClean="0"/>
          </a:p>
          <a:p>
            <a:pPr marL="685800">
              <a:spcBef>
                <a:spcPts val="0"/>
              </a:spcBef>
              <a:buFont typeface="Wingdings" panose="05000000000000000000" pitchFamily="2" charset="2"/>
              <a:buChar char="Ø"/>
            </a:pPr>
            <a:r>
              <a:rPr lang="en-US" sz="2000" dirty="0" smtClean="0"/>
              <a:t>Expands authority of courts to use treatment-based mental health and substance abuse court programs for defendants involved in criminal justice process at </a:t>
            </a:r>
            <a:r>
              <a:rPr lang="en-US" sz="2000" dirty="0" err="1" smtClean="0"/>
              <a:t>preadjudicatory</a:t>
            </a:r>
            <a:r>
              <a:rPr lang="en-US" sz="2000" dirty="0" smtClean="0"/>
              <a:t> and </a:t>
            </a:r>
            <a:r>
              <a:rPr lang="en-US" sz="2000" dirty="0" err="1" smtClean="0"/>
              <a:t>postadjudicatory</a:t>
            </a:r>
            <a:r>
              <a:rPr lang="en-US" sz="2000" dirty="0" smtClean="0"/>
              <a:t> level</a:t>
            </a:r>
          </a:p>
          <a:p>
            <a:pPr marL="685800">
              <a:buFont typeface="Wingdings" panose="05000000000000000000" pitchFamily="2" charset="2"/>
              <a:buChar char="Ø"/>
            </a:pPr>
            <a:r>
              <a:rPr lang="en-US" sz="2000" dirty="0" smtClean="0"/>
              <a:t>Amends s. 39.001(6), F.S., to include mental health services with substance abuse services for children and parents involved in the </a:t>
            </a:r>
            <a:r>
              <a:rPr lang="en-US" sz="2000" b="1" dirty="0" smtClean="0"/>
              <a:t>dependency system</a:t>
            </a:r>
          </a:p>
          <a:p>
            <a:pPr marL="685800" lvl="0">
              <a:buFont typeface="Wingdings" panose="05000000000000000000" pitchFamily="2" charset="2"/>
              <a:buChar char="Ø"/>
            </a:pPr>
            <a:r>
              <a:rPr lang="en-US" sz="2000" dirty="0"/>
              <a:t>Authorizes </a:t>
            </a:r>
            <a:r>
              <a:rPr lang="en-US" sz="2000" b="1" dirty="0"/>
              <a:t>dependency courts </a:t>
            </a:r>
            <a:r>
              <a:rPr lang="en-US" sz="2000" dirty="0"/>
              <a:t>to require persons having or seeking custody of a child to participate in certain mental health </a:t>
            </a:r>
            <a:r>
              <a:rPr lang="en-US" sz="2000" dirty="0" smtClean="0"/>
              <a:t>programs</a:t>
            </a:r>
            <a:endParaRPr lang="en-US" sz="2000" dirty="0"/>
          </a:p>
          <a:p>
            <a:pPr marL="685800" lvl="0">
              <a:buFont typeface="Wingdings" panose="05000000000000000000" pitchFamily="2" charset="2"/>
              <a:buChar char="Ø"/>
            </a:pPr>
            <a:r>
              <a:rPr lang="en-US" sz="2000" dirty="0"/>
              <a:t>Expands eligibility criteria for defendants to participate in diversionary programs to include children in </a:t>
            </a:r>
            <a:r>
              <a:rPr lang="en-US" sz="2000" b="1" dirty="0"/>
              <a:t>dependency </a:t>
            </a:r>
            <a:r>
              <a:rPr lang="en-US" sz="2000" b="1" dirty="0" smtClean="0"/>
              <a:t>court</a:t>
            </a:r>
          </a:p>
          <a:p>
            <a:pPr marL="685800" lvl="0">
              <a:buFont typeface="Wingdings" panose="05000000000000000000" pitchFamily="2" charset="2"/>
              <a:buChar char="Ø"/>
            </a:pPr>
            <a:r>
              <a:rPr lang="en-US" sz="2000" dirty="0" smtClean="0"/>
              <a:t>Effective date:  July 1, 2016</a:t>
            </a:r>
            <a:endParaRPr lang="en-US" sz="2000" dirty="0"/>
          </a:p>
        </p:txBody>
      </p:sp>
      <p:pic>
        <p:nvPicPr>
          <p:cNvPr id="5" name="Picture 4"/>
          <p:cNvPicPr>
            <a:picLocks noChangeAspect="1"/>
          </p:cNvPicPr>
          <p:nvPr/>
        </p:nvPicPr>
        <p:blipFill>
          <a:blip r:embed="rId3"/>
          <a:stretch>
            <a:fillRect/>
          </a:stretch>
        </p:blipFill>
        <p:spPr>
          <a:xfrm>
            <a:off x="455612" y="6161993"/>
            <a:ext cx="2819400" cy="619807"/>
          </a:xfrm>
          <a:prstGeom prst="rect">
            <a:avLst/>
          </a:prstGeom>
        </p:spPr>
      </p:pic>
    </p:spTree>
    <p:extLst>
      <p:ext uri="{BB962C8B-B14F-4D97-AF65-F5344CB8AC3E}">
        <p14:creationId xmlns:p14="http://schemas.microsoft.com/office/powerpoint/2010/main" val="64287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endParaRPr lang="en-US" dirty="0">
              <a:latin typeface="Constantia" pitchFamily="18" charset="0"/>
            </a:endParaRPr>
          </a:p>
        </p:txBody>
      </p:sp>
      <p:sp>
        <p:nvSpPr>
          <p:cNvPr id="3" name="Content Placeholder 2"/>
          <p:cNvSpPr>
            <a:spLocks noGrp="1"/>
          </p:cNvSpPr>
          <p:nvPr>
            <p:ph idx="1"/>
          </p:nvPr>
        </p:nvSpPr>
        <p:spPr>
          <a:xfrm>
            <a:off x="760412" y="1524000"/>
            <a:ext cx="8594429" cy="4724400"/>
          </a:xfrm>
        </p:spPr>
        <p:txBody>
          <a:bodyPr>
            <a:normAutofit/>
          </a:bodyPr>
          <a:lstStyle/>
          <a:p>
            <a:pPr marL="0" indent="0">
              <a:buNone/>
            </a:pPr>
            <a:endParaRPr lang="en-US" sz="2400" dirty="0" smtClean="0"/>
          </a:p>
          <a:p>
            <a:pPr marL="0" indent="0">
              <a:buNone/>
            </a:pPr>
            <a:endParaRPr lang="en-US" sz="2400" dirty="0"/>
          </a:p>
          <a:p>
            <a:pPr marL="0" indent="0">
              <a:buNone/>
            </a:pPr>
            <a:endParaRPr lang="en-US" sz="2400" dirty="0" smtClean="0"/>
          </a:p>
          <a:p>
            <a:pPr marL="0" indent="0" algn="ctr">
              <a:buNone/>
            </a:pPr>
            <a:r>
              <a:rPr lang="en-US" sz="4800" dirty="0" smtClean="0"/>
              <a:t>Thank you</a:t>
            </a:r>
          </a:p>
          <a:p>
            <a:pPr marL="0" indent="0" algn="ctr">
              <a:buNone/>
            </a:pPr>
            <a:endParaRPr lang="en-US" sz="2400" dirty="0" smtClean="0"/>
          </a:p>
          <a:p>
            <a:pPr marL="0" indent="0" algn="ctr">
              <a:buNone/>
            </a:pPr>
            <a:endParaRPr lang="en-US" sz="4800" dirty="0" smtClean="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3972909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Child </a:t>
            </a:r>
            <a:r>
              <a:rPr lang="fr-FR" dirty="0" err="1" smtClean="0">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7" y="1828800"/>
            <a:ext cx="8594429" cy="4876800"/>
          </a:xfrm>
        </p:spPr>
        <p:txBody>
          <a:bodyPr>
            <a:normAutofit/>
          </a:bodyPr>
          <a:lstStyle/>
          <a:p>
            <a:pPr>
              <a:spcBef>
                <a:spcPts val="0"/>
              </a:spcBef>
            </a:pPr>
            <a:r>
              <a:rPr lang="en-US" sz="2400" b="1" dirty="0" smtClean="0"/>
              <a:t>CS/CS/CS/SB 590 – Adoption Intervention - Senator </a:t>
            </a:r>
            <a:r>
              <a:rPr lang="en-US" sz="2400" b="1" dirty="0" err="1" smtClean="0"/>
              <a:t>Detert</a:t>
            </a:r>
            <a:r>
              <a:rPr lang="en-US" sz="2400" b="1" dirty="0" smtClean="0"/>
              <a:t> (</a:t>
            </a:r>
            <a:r>
              <a:rPr lang="en-US" sz="1800" b="1" dirty="0" smtClean="0"/>
              <a:t>Chapter 2016-71, Laws of Florida)</a:t>
            </a:r>
          </a:p>
          <a:p>
            <a:pPr marL="685800">
              <a:spcBef>
                <a:spcPts val="0"/>
              </a:spcBef>
              <a:buFont typeface="Wingdings" panose="05000000000000000000" pitchFamily="2" charset="2"/>
              <a:buChar char="Ø"/>
            </a:pPr>
            <a:endParaRPr lang="en-US" sz="2000" dirty="0" smtClean="0"/>
          </a:p>
          <a:p>
            <a:pPr marL="685800">
              <a:spcBef>
                <a:spcPts val="0"/>
              </a:spcBef>
              <a:buFont typeface="Wingdings" panose="05000000000000000000" pitchFamily="2" charset="2"/>
              <a:buChar char="Ø"/>
            </a:pPr>
            <a:r>
              <a:rPr lang="en-US" sz="2000" dirty="0" smtClean="0"/>
              <a:t>Revises circumstances under which an adoption consent from parents of a child under the supervision of the Department of Children and Families (DCF) is valid, binding, and enforceable</a:t>
            </a:r>
          </a:p>
          <a:p>
            <a:pPr marL="685800">
              <a:buFont typeface="Wingdings" panose="05000000000000000000" pitchFamily="2" charset="2"/>
              <a:buChar char="Ø"/>
            </a:pPr>
            <a:r>
              <a:rPr lang="en-US" sz="2000" dirty="0" smtClean="0"/>
              <a:t>Requires the court to consider the child’s best interests when considering transfer of custody to a prospective adoptive parent rather than just the appropriateness of the placement </a:t>
            </a:r>
            <a:endParaRPr lang="en-US" sz="2000" dirty="0"/>
          </a:p>
          <a:p>
            <a:pPr marL="685800">
              <a:buFont typeface="Wingdings" panose="05000000000000000000" pitchFamily="2" charset="2"/>
              <a:buChar char="Ø"/>
            </a:pPr>
            <a:r>
              <a:rPr lang="en-US" sz="2000" dirty="0" smtClean="0"/>
              <a:t>Requires the court to </a:t>
            </a:r>
            <a:r>
              <a:rPr lang="en-US" sz="2000" dirty="0"/>
              <a:t>provide written notice to a parent of his or her right to participate in a private adoption plan earlier in the process than </a:t>
            </a:r>
            <a:r>
              <a:rPr lang="en-US" sz="2000" dirty="0" smtClean="0"/>
              <a:t>is currently </a:t>
            </a:r>
            <a:r>
              <a:rPr lang="en-US" sz="2000" dirty="0"/>
              <a:t>required by law</a:t>
            </a:r>
          </a:p>
        </p:txBody>
      </p:sp>
      <p:pic>
        <p:nvPicPr>
          <p:cNvPr id="5" name="Picture 4"/>
          <p:cNvPicPr>
            <a:picLocks noChangeAspect="1"/>
          </p:cNvPicPr>
          <p:nvPr/>
        </p:nvPicPr>
        <p:blipFill>
          <a:blip r:embed="rId3"/>
          <a:stretch>
            <a:fillRect/>
          </a:stretch>
        </p:blipFill>
        <p:spPr>
          <a:xfrm>
            <a:off x="455612" y="6161994"/>
            <a:ext cx="2590800" cy="569552"/>
          </a:xfrm>
          <a:prstGeom prst="rect">
            <a:avLst/>
          </a:prstGeom>
        </p:spPr>
      </p:pic>
    </p:spTree>
    <p:extLst>
      <p:ext uri="{BB962C8B-B14F-4D97-AF65-F5344CB8AC3E}">
        <p14:creationId xmlns:p14="http://schemas.microsoft.com/office/powerpoint/2010/main" val="3582737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Child </a:t>
            </a:r>
            <a:r>
              <a:rPr lang="fr-FR" dirty="0" err="1" smtClean="0">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8" y="1371600"/>
            <a:ext cx="8594429" cy="4876800"/>
          </a:xfrm>
        </p:spPr>
        <p:txBody>
          <a:bodyPr>
            <a:normAutofit/>
          </a:bodyPr>
          <a:lstStyle/>
          <a:p>
            <a:endParaRPr lang="en-US" sz="2400" dirty="0" smtClean="0"/>
          </a:p>
          <a:p>
            <a:pPr>
              <a:spcBef>
                <a:spcPts val="0"/>
              </a:spcBef>
            </a:pPr>
            <a:r>
              <a:rPr lang="en-US" sz="2400" b="1" dirty="0" smtClean="0"/>
              <a:t>CS/CS/CS/SB 590 – Adoption Intervention - Senator </a:t>
            </a:r>
            <a:r>
              <a:rPr lang="en-US" sz="2400" b="1" dirty="0" err="1" smtClean="0"/>
              <a:t>Detert</a:t>
            </a:r>
            <a:r>
              <a:rPr lang="en-US" sz="2400" b="1" dirty="0" smtClean="0"/>
              <a:t> (</a:t>
            </a:r>
            <a:r>
              <a:rPr lang="en-US" sz="2400" b="1" dirty="0" err="1" smtClean="0"/>
              <a:t>con’t</a:t>
            </a:r>
            <a:r>
              <a:rPr lang="en-US" sz="2400" b="1" dirty="0" smtClean="0"/>
              <a:t>)</a:t>
            </a:r>
          </a:p>
          <a:p>
            <a:pPr marL="685800" lvl="0">
              <a:spcBef>
                <a:spcPts val="0"/>
              </a:spcBef>
              <a:buClr>
                <a:srgbClr val="418AB3"/>
              </a:buClr>
              <a:buFont typeface="Wingdings" panose="05000000000000000000" pitchFamily="2" charset="2"/>
              <a:buChar char="Ø"/>
            </a:pPr>
            <a:endParaRPr lang="en-US" sz="2000" dirty="0" smtClean="0">
              <a:solidFill>
                <a:srgbClr val="000000">
                  <a:lumMod val="75000"/>
                  <a:lumOff val="25000"/>
                </a:srgbClr>
              </a:solidFill>
              <a:latin typeface="+mj-lt"/>
              <a:ea typeface="Times New Roman" panose="02020603050405020304" pitchFamily="18" charset="0"/>
              <a:cs typeface="Arial" panose="020B0604020202020204" pitchFamily="34" charset="0"/>
            </a:endParaRPr>
          </a:p>
          <a:p>
            <a:pPr marL="685800" lvl="0">
              <a:spcBef>
                <a:spcPts val="0"/>
              </a:spcBef>
              <a:buClr>
                <a:srgbClr val="418AB3"/>
              </a:buClr>
              <a:buFont typeface="Wingdings" panose="05000000000000000000" pitchFamily="2" charset="2"/>
              <a:buChar char="Ø"/>
            </a:pPr>
            <a:r>
              <a:rPr lang="en-US" sz="2000" dirty="0" smtClean="0">
                <a:solidFill>
                  <a:srgbClr val="000000">
                    <a:lumMod val="75000"/>
                    <a:lumOff val="25000"/>
                  </a:srgbClr>
                </a:solidFill>
                <a:latin typeface="+mj-lt"/>
                <a:ea typeface="Times New Roman" panose="02020603050405020304" pitchFamily="18" charset="0"/>
                <a:cs typeface="Arial" panose="020B0604020202020204" pitchFamily="34" charset="0"/>
              </a:rPr>
              <a:t>Revises </a:t>
            </a:r>
            <a:r>
              <a:rPr lang="en-US" sz="2000" dirty="0">
                <a:solidFill>
                  <a:srgbClr val="000000">
                    <a:lumMod val="75000"/>
                    <a:lumOff val="25000"/>
                  </a:srgbClr>
                </a:solidFill>
                <a:latin typeface="+mj-lt"/>
                <a:ea typeface="Times New Roman" panose="02020603050405020304" pitchFamily="18" charset="0"/>
                <a:cs typeface="Arial" panose="020B0604020202020204" pitchFamily="34" charset="0"/>
              </a:rPr>
              <a:t>the definition of “abandoned” or “abandonment” in Chapter 39, F.S., to provide that a man’s acknowledgement of paternity of the child does not limit the period of time considered in determining whether the child was abandoned </a:t>
            </a:r>
          </a:p>
          <a:p>
            <a:pPr marL="685800" lvl="0">
              <a:buClr>
                <a:srgbClr val="418AB3"/>
              </a:buClr>
              <a:buFont typeface="Wingdings" panose="05000000000000000000" pitchFamily="2" charset="2"/>
              <a:buChar char="Ø"/>
            </a:pPr>
            <a:r>
              <a:rPr lang="en-US" sz="2000" dirty="0">
                <a:solidFill>
                  <a:srgbClr val="000000">
                    <a:lumMod val="75000"/>
                    <a:lumOff val="25000"/>
                  </a:srgbClr>
                </a:solidFill>
                <a:latin typeface="+mj-lt"/>
                <a:cs typeface="Arial" panose="020B0604020202020204" pitchFamily="34" charset="0"/>
              </a:rPr>
              <a:t>Revises definition of “parent” in Chapter 39, F.S., to clarify that the term “parent” does not include an individual whose parental relationship has been terminated, or an alleged or prospective parent except in certain </a:t>
            </a:r>
            <a:r>
              <a:rPr lang="en-US" sz="2000" dirty="0" smtClean="0">
                <a:solidFill>
                  <a:srgbClr val="000000">
                    <a:lumMod val="75000"/>
                    <a:lumOff val="25000"/>
                  </a:srgbClr>
                </a:solidFill>
                <a:latin typeface="+mj-lt"/>
                <a:cs typeface="Arial" panose="020B0604020202020204" pitchFamily="34" charset="0"/>
              </a:rPr>
              <a:t>conditions</a:t>
            </a:r>
          </a:p>
          <a:p>
            <a:pPr marL="685800" lvl="0">
              <a:buClr>
                <a:srgbClr val="418AB3"/>
              </a:buClr>
              <a:buFont typeface="Wingdings" panose="05000000000000000000" pitchFamily="2" charset="2"/>
              <a:buChar char="Ø"/>
            </a:pPr>
            <a:r>
              <a:rPr lang="en-US" sz="2000" dirty="0" smtClean="0">
                <a:solidFill>
                  <a:srgbClr val="000000">
                    <a:lumMod val="75000"/>
                    <a:lumOff val="25000"/>
                  </a:srgbClr>
                </a:solidFill>
                <a:latin typeface="+mj-lt"/>
                <a:cs typeface="Arial" panose="020B0604020202020204" pitchFamily="34" charset="0"/>
              </a:rPr>
              <a:t>Effective Date:  July 1, 2016</a:t>
            </a:r>
            <a:endParaRPr lang="en-US" sz="2000" dirty="0">
              <a:solidFill>
                <a:srgbClr val="000000">
                  <a:lumMod val="75000"/>
                  <a:lumOff val="25000"/>
                </a:srgbClr>
              </a:solidFill>
              <a:latin typeface="+mj-lt"/>
            </a:endParaRPr>
          </a:p>
          <a:p>
            <a:pPr marL="685800">
              <a:buFont typeface="Wingdings" panose="05000000000000000000" pitchFamily="2" charset="2"/>
              <a:buChar char="Ø"/>
            </a:pPr>
            <a:endParaRPr lang="en-US" dirty="0" smtClean="0"/>
          </a:p>
        </p:txBody>
      </p:sp>
      <p:pic>
        <p:nvPicPr>
          <p:cNvPr id="5" name="Picture 4"/>
          <p:cNvPicPr>
            <a:picLocks noChangeAspect="1"/>
          </p:cNvPicPr>
          <p:nvPr/>
        </p:nvPicPr>
        <p:blipFill>
          <a:blip r:embed="rId3"/>
          <a:stretch>
            <a:fillRect/>
          </a:stretch>
        </p:blipFill>
        <p:spPr>
          <a:xfrm>
            <a:off x="455612" y="6161993"/>
            <a:ext cx="2819400" cy="619807"/>
          </a:xfrm>
          <a:prstGeom prst="rect">
            <a:avLst/>
          </a:prstGeom>
        </p:spPr>
      </p:pic>
    </p:spTree>
    <p:extLst>
      <p:ext uri="{BB962C8B-B14F-4D97-AF65-F5344CB8AC3E}">
        <p14:creationId xmlns:p14="http://schemas.microsoft.com/office/powerpoint/2010/main" val="2873952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Child </a:t>
            </a:r>
            <a:r>
              <a:rPr lang="fr-FR" dirty="0" err="1" smtClean="0">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8" y="1371600"/>
            <a:ext cx="8594429" cy="4876800"/>
          </a:xfrm>
        </p:spPr>
        <p:txBody>
          <a:bodyPr>
            <a:normAutofit/>
          </a:bodyPr>
          <a:lstStyle/>
          <a:p>
            <a:pPr marL="343003" indent="0">
              <a:buNone/>
            </a:pPr>
            <a:endParaRPr lang="en-US" dirty="0"/>
          </a:p>
          <a:p>
            <a:pPr lvl="0">
              <a:buClr>
                <a:srgbClr val="418AB3"/>
              </a:buClr>
            </a:pPr>
            <a:r>
              <a:rPr lang="en-US" sz="2400" b="1" dirty="0">
                <a:solidFill>
                  <a:srgbClr val="000000">
                    <a:lumMod val="75000"/>
                    <a:lumOff val="25000"/>
                  </a:srgbClr>
                </a:solidFill>
              </a:rPr>
              <a:t>HB </a:t>
            </a:r>
            <a:r>
              <a:rPr lang="en-US" sz="2400" b="1" dirty="0" smtClean="0">
                <a:solidFill>
                  <a:srgbClr val="000000">
                    <a:lumMod val="75000"/>
                    <a:lumOff val="25000"/>
                  </a:srgbClr>
                </a:solidFill>
              </a:rPr>
              <a:t>719 – Education Personnel - </a:t>
            </a:r>
            <a:r>
              <a:rPr lang="en-US" sz="2400" b="1" dirty="0">
                <a:solidFill>
                  <a:srgbClr val="000000">
                    <a:lumMod val="75000"/>
                    <a:lumOff val="25000"/>
                  </a:srgbClr>
                </a:solidFill>
              </a:rPr>
              <a:t>Representative </a:t>
            </a:r>
            <a:r>
              <a:rPr lang="en-US" sz="2400" b="1" dirty="0" err="1">
                <a:solidFill>
                  <a:srgbClr val="000000">
                    <a:lumMod val="75000"/>
                    <a:lumOff val="25000"/>
                  </a:srgbClr>
                </a:solidFill>
              </a:rPr>
              <a:t>Spano</a:t>
            </a:r>
            <a:r>
              <a:rPr lang="en-US" sz="2400" b="1" dirty="0">
                <a:solidFill>
                  <a:srgbClr val="000000">
                    <a:lumMod val="75000"/>
                    <a:lumOff val="25000"/>
                  </a:srgbClr>
                </a:solidFill>
              </a:rPr>
              <a:t> </a:t>
            </a:r>
            <a:r>
              <a:rPr lang="en-US" sz="1800" b="1" dirty="0" smtClean="0">
                <a:solidFill>
                  <a:srgbClr val="000000">
                    <a:lumMod val="75000"/>
                    <a:lumOff val="25000"/>
                  </a:srgbClr>
                </a:solidFill>
              </a:rPr>
              <a:t> (Chapter 2016-58, Laws of Florida)</a:t>
            </a:r>
            <a:endParaRPr lang="en-US" sz="1800" b="1" dirty="0">
              <a:solidFill>
                <a:srgbClr val="000000">
                  <a:lumMod val="75000"/>
                  <a:lumOff val="25000"/>
                </a:srgbClr>
              </a:solidFill>
            </a:endParaRPr>
          </a:p>
          <a:p>
            <a:pPr marL="685800" lvl="0">
              <a:buClr>
                <a:srgbClr val="418AB3"/>
              </a:buClr>
              <a:buFont typeface="Wingdings" panose="05000000000000000000" pitchFamily="2" charset="2"/>
              <a:buChar char="Ø"/>
            </a:pPr>
            <a:r>
              <a:rPr lang="en-US" dirty="0">
                <a:solidFill>
                  <a:srgbClr val="000000">
                    <a:lumMod val="75000"/>
                    <a:lumOff val="25000"/>
                  </a:srgbClr>
                </a:solidFill>
              </a:rPr>
              <a:t>Allows </a:t>
            </a:r>
            <a:r>
              <a:rPr lang="en-US" dirty="0" smtClean="0">
                <a:solidFill>
                  <a:srgbClr val="000000">
                    <a:lumMod val="75000"/>
                    <a:lumOff val="25000"/>
                  </a:srgbClr>
                </a:solidFill>
              </a:rPr>
              <a:t>DCF to </a:t>
            </a:r>
            <a:r>
              <a:rPr lang="en-US" dirty="0">
                <a:solidFill>
                  <a:srgbClr val="000000">
                    <a:lumMod val="75000"/>
                    <a:lumOff val="25000"/>
                  </a:srgbClr>
                </a:solidFill>
              </a:rPr>
              <a:t>share confidential reports and records in cases of child abuse or neglect </a:t>
            </a:r>
            <a:r>
              <a:rPr lang="en-US" dirty="0" smtClean="0">
                <a:solidFill>
                  <a:srgbClr val="000000">
                    <a:lumMod val="75000"/>
                    <a:lumOff val="25000"/>
                  </a:srgbClr>
                </a:solidFill>
              </a:rPr>
              <a:t>with an </a:t>
            </a:r>
            <a:r>
              <a:rPr lang="en-US" dirty="0">
                <a:solidFill>
                  <a:srgbClr val="000000">
                    <a:lumMod val="75000"/>
                    <a:lumOff val="25000"/>
                  </a:srgbClr>
                </a:solidFill>
              </a:rPr>
              <a:t>employee or agent of the Department of </a:t>
            </a:r>
            <a:r>
              <a:rPr lang="en-US" dirty="0" smtClean="0">
                <a:solidFill>
                  <a:srgbClr val="000000">
                    <a:lumMod val="75000"/>
                    <a:lumOff val="25000"/>
                  </a:srgbClr>
                </a:solidFill>
              </a:rPr>
              <a:t>Education (DOE) </a:t>
            </a:r>
            <a:r>
              <a:rPr lang="en-US" dirty="0">
                <a:solidFill>
                  <a:srgbClr val="000000">
                    <a:lumMod val="75000"/>
                    <a:lumOff val="25000"/>
                  </a:srgbClr>
                </a:solidFill>
              </a:rPr>
              <a:t>who is responsible for the investigation or prosecution of misconduct by a certified </a:t>
            </a:r>
            <a:r>
              <a:rPr lang="en-US" dirty="0" smtClean="0">
                <a:solidFill>
                  <a:srgbClr val="000000">
                    <a:lumMod val="75000"/>
                    <a:lumOff val="25000"/>
                  </a:srgbClr>
                </a:solidFill>
              </a:rPr>
              <a:t>educator</a:t>
            </a:r>
          </a:p>
          <a:p>
            <a:pPr marL="685800" lvl="0">
              <a:buClr>
                <a:srgbClr val="418AB3"/>
              </a:buClr>
              <a:buFont typeface="Wingdings" panose="05000000000000000000" pitchFamily="2" charset="2"/>
              <a:buChar char="Ø"/>
            </a:pPr>
            <a:r>
              <a:rPr lang="en-US" sz="1800" dirty="0">
                <a:latin typeface="Trebuchet MS" panose="020B0603020202020204" pitchFamily="34" charset="0"/>
                <a:ea typeface="Calibri" panose="020F0502020204030204" pitchFamily="34" charset="0"/>
                <a:cs typeface="Arial" panose="020B0604020202020204" pitchFamily="34" charset="0"/>
              </a:rPr>
              <a:t>Authorizes </a:t>
            </a:r>
            <a:r>
              <a:rPr lang="en-US" sz="1800" dirty="0" smtClean="0">
                <a:latin typeface="Trebuchet MS" panose="020B0603020202020204" pitchFamily="34" charset="0"/>
                <a:ea typeface="Calibri" panose="020F0502020204030204" pitchFamily="34" charset="0"/>
                <a:cs typeface="Arial" panose="020B0604020202020204" pitchFamily="34" charset="0"/>
              </a:rPr>
              <a:t>DOE </a:t>
            </a:r>
            <a:r>
              <a:rPr lang="en-US" sz="1800" dirty="0">
                <a:latin typeface="Trebuchet MS" panose="020B0603020202020204" pitchFamily="34" charset="0"/>
                <a:ea typeface="Calibri" panose="020F0502020204030204" pitchFamily="34" charset="0"/>
                <a:cs typeface="Arial" panose="020B0604020202020204" pitchFamily="34" charset="0"/>
              </a:rPr>
              <a:t>to use information from the </a:t>
            </a:r>
            <a:r>
              <a:rPr lang="en-US" sz="1800" dirty="0" smtClean="0">
                <a:latin typeface="Trebuchet MS" panose="020B0603020202020204" pitchFamily="34" charset="0"/>
                <a:ea typeface="Calibri" panose="020F0502020204030204" pitchFamily="34" charset="0"/>
                <a:cs typeface="Arial" panose="020B0604020202020204" pitchFamily="34" charset="0"/>
              </a:rPr>
              <a:t>Florida </a:t>
            </a:r>
            <a:r>
              <a:rPr lang="en-US" sz="1800" dirty="0">
                <a:latin typeface="Trebuchet MS" panose="020B0603020202020204" pitchFamily="34" charset="0"/>
                <a:ea typeface="Calibri" panose="020F0502020204030204" pitchFamily="34" charset="0"/>
                <a:cs typeface="Arial" panose="020B0604020202020204" pitchFamily="34" charset="0"/>
              </a:rPr>
              <a:t>Abuse Hotline for educator certification discipline and </a:t>
            </a:r>
            <a:r>
              <a:rPr lang="en-US" sz="1800" dirty="0" smtClean="0">
                <a:latin typeface="Trebuchet MS" panose="020B0603020202020204" pitchFamily="34" charset="0"/>
                <a:ea typeface="Calibri" panose="020F0502020204030204" pitchFamily="34" charset="0"/>
                <a:cs typeface="Arial" panose="020B0604020202020204" pitchFamily="34" charset="0"/>
              </a:rPr>
              <a:t>review </a:t>
            </a:r>
          </a:p>
          <a:p>
            <a:pPr marL="685800" lvl="0">
              <a:buClr>
                <a:srgbClr val="418AB3"/>
              </a:buClr>
              <a:buFont typeface="Wingdings" panose="05000000000000000000" pitchFamily="2" charset="2"/>
              <a:buChar char="Ø"/>
            </a:pPr>
            <a:r>
              <a:rPr lang="en-US" sz="1800" dirty="0" smtClean="0">
                <a:latin typeface="Trebuchet MS" panose="020B0603020202020204" pitchFamily="34" charset="0"/>
                <a:ea typeface="Calibri" panose="020F0502020204030204" pitchFamily="34" charset="0"/>
                <a:cs typeface="Arial" panose="020B0604020202020204" pitchFamily="34" charset="0"/>
              </a:rPr>
              <a:t>Effective date:  July 1, 2016</a:t>
            </a:r>
          </a:p>
          <a:p>
            <a:pPr marL="343003" lvl="0" indent="0">
              <a:spcBef>
                <a:spcPts val="0"/>
              </a:spcBef>
              <a:buClr>
                <a:srgbClr val="418AB3"/>
              </a:buClr>
              <a:buNone/>
            </a:pPr>
            <a:endParaRPr lang="en-US" dirty="0">
              <a:solidFill>
                <a:srgbClr val="000000">
                  <a:lumMod val="75000"/>
                  <a:lumOff val="25000"/>
                </a:srgbClr>
              </a:solidFill>
            </a:endParaRPr>
          </a:p>
          <a:p>
            <a:pPr marL="343003" indent="0">
              <a:buNone/>
            </a:pPr>
            <a:endParaRPr lang="en-US" dirty="0" smtClean="0"/>
          </a:p>
        </p:txBody>
      </p:sp>
      <p:pic>
        <p:nvPicPr>
          <p:cNvPr id="5" name="Picture 4"/>
          <p:cNvPicPr>
            <a:picLocks noChangeAspect="1"/>
          </p:cNvPicPr>
          <p:nvPr/>
        </p:nvPicPr>
        <p:blipFill>
          <a:blip r:embed="rId3"/>
          <a:stretch>
            <a:fillRect/>
          </a:stretch>
        </p:blipFill>
        <p:spPr>
          <a:xfrm>
            <a:off x="531812" y="6198637"/>
            <a:ext cx="2819400" cy="619807"/>
          </a:xfrm>
          <a:prstGeom prst="rect">
            <a:avLst/>
          </a:prstGeom>
        </p:spPr>
      </p:pic>
    </p:spTree>
    <p:extLst>
      <p:ext uri="{BB962C8B-B14F-4D97-AF65-F5344CB8AC3E}">
        <p14:creationId xmlns:p14="http://schemas.microsoft.com/office/powerpoint/2010/main" val="2581536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Child </a:t>
            </a:r>
            <a:r>
              <a:rPr lang="fr-FR" dirty="0" err="1" smtClean="0">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8" y="1219200"/>
            <a:ext cx="8594429" cy="5029200"/>
          </a:xfrm>
        </p:spPr>
        <p:txBody>
          <a:bodyPr>
            <a:normAutofit/>
          </a:bodyPr>
          <a:lstStyle/>
          <a:p>
            <a:pPr marL="343003" indent="0">
              <a:buNone/>
            </a:pPr>
            <a:endParaRPr lang="en-US" dirty="0"/>
          </a:p>
          <a:p>
            <a:pPr lvl="0">
              <a:buClr>
                <a:srgbClr val="418AB3"/>
              </a:buClr>
            </a:pPr>
            <a:r>
              <a:rPr lang="en-US" sz="2400" b="1" dirty="0">
                <a:solidFill>
                  <a:srgbClr val="000000">
                    <a:lumMod val="75000"/>
                    <a:lumOff val="25000"/>
                  </a:srgbClr>
                </a:solidFill>
              </a:rPr>
              <a:t>HB </a:t>
            </a:r>
            <a:r>
              <a:rPr lang="en-US" sz="2400" b="1" dirty="0" smtClean="0">
                <a:solidFill>
                  <a:srgbClr val="000000">
                    <a:lumMod val="75000"/>
                    <a:lumOff val="25000"/>
                  </a:srgbClr>
                </a:solidFill>
              </a:rPr>
              <a:t>837 – Educational Programs for Individuals with Disabilities - </a:t>
            </a:r>
            <a:r>
              <a:rPr lang="en-US" sz="2400" b="1" dirty="0">
                <a:solidFill>
                  <a:srgbClr val="000000">
                    <a:lumMod val="75000"/>
                    <a:lumOff val="25000"/>
                  </a:srgbClr>
                </a:solidFill>
              </a:rPr>
              <a:t>Representative </a:t>
            </a:r>
            <a:r>
              <a:rPr lang="en-US" sz="2400" b="1" dirty="0" err="1" smtClean="0">
                <a:solidFill>
                  <a:srgbClr val="000000">
                    <a:lumMod val="75000"/>
                    <a:lumOff val="25000"/>
                  </a:srgbClr>
                </a:solidFill>
              </a:rPr>
              <a:t>Bileca</a:t>
            </a:r>
            <a:r>
              <a:rPr lang="en-US" sz="2400" b="1" dirty="0" smtClean="0">
                <a:solidFill>
                  <a:srgbClr val="000000">
                    <a:lumMod val="75000"/>
                    <a:lumOff val="25000"/>
                  </a:srgbClr>
                </a:solidFill>
              </a:rPr>
              <a:t> </a:t>
            </a:r>
            <a:r>
              <a:rPr lang="en-US" sz="1800" b="1" dirty="0" smtClean="0">
                <a:solidFill>
                  <a:srgbClr val="000000">
                    <a:lumMod val="75000"/>
                    <a:lumOff val="25000"/>
                  </a:srgbClr>
                </a:solidFill>
              </a:rPr>
              <a:t> (Chapter 2016-137, Laws of Florida)</a:t>
            </a:r>
            <a:endParaRPr lang="en-US" sz="1800" b="1" dirty="0">
              <a:solidFill>
                <a:srgbClr val="000000">
                  <a:lumMod val="75000"/>
                  <a:lumOff val="25000"/>
                </a:srgbClr>
              </a:solidFill>
            </a:endParaRPr>
          </a:p>
          <a:p>
            <a:pPr marL="685800" lvl="0">
              <a:buClr>
                <a:srgbClr val="418AB3"/>
              </a:buClr>
              <a:buFont typeface="Wingdings" panose="05000000000000000000" pitchFamily="2" charset="2"/>
              <a:buChar char="Ø"/>
            </a:pPr>
            <a:r>
              <a:rPr lang="en-US" dirty="0">
                <a:solidFill>
                  <a:srgbClr val="000000">
                    <a:lumMod val="75000"/>
                    <a:lumOff val="25000"/>
                  </a:srgbClr>
                </a:solidFill>
              </a:rPr>
              <a:t>Exempts foster children from the prior school year attendance in a public school requirement for determining student eligibility </a:t>
            </a:r>
            <a:r>
              <a:rPr lang="en-US" dirty="0" smtClean="0">
                <a:solidFill>
                  <a:srgbClr val="000000">
                    <a:lumMod val="75000"/>
                    <a:lumOff val="25000"/>
                  </a:srgbClr>
                </a:solidFill>
              </a:rPr>
              <a:t>for the program (NOTE</a:t>
            </a:r>
            <a:r>
              <a:rPr lang="en-US" dirty="0">
                <a:solidFill>
                  <a:srgbClr val="000000">
                    <a:lumMod val="75000"/>
                    <a:lumOff val="25000"/>
                  </a:srgbClr>
                </a:solidFill>
              </a:rPr>
              <a:t>:  Children who have a disability may be eligible for a McKay Scholarship that will allow the children to transfer to a private school.  This would apply to all dependent </a:t>
            </a:r>
            <a:r>
              <a:rPr lang="en-US" dirty="0" smtClean="0">
                <a:solidFill>
                  <a:srgbClr val="000000">
                    <a:lumMod val="75000"/>
                    <a:lumOff val="25000"/>
                  </a:srgbClr>
                </a:solidFill>
              </a:rPr>
              <a:t>children who are disabled)</a:t>
            </a:r>
            <a:endParaRPr lang="en-US" dirty="0">
              <a:solidFill>
                <a:srgbClr val="000000">
                  <a:lumMod val="75000"/>
                  <a:lumOff val="25000"/>
                </a:srgbClr>
              </a:solidFill>
            </a:endParaRPr>
          </a:p>
          <a:p>
            <a:pPr marL="685800" lvl="0">
              <a:buClr>
                <a:srgbClr val="418AB3"/>
              </a:buClr>
              <a:buFont typeface="Wingdings" panose="05000000000000000000" pitchFamily="2" charset="2"/>
              <a:buChar char="Ø"/>
            </a:pPr>
            <a:r>
              <a:rPr lang="en-US" sz="1800" dirty="0">
                <a:latin typeface="Trebuchet MS" panose="020B0603020202020204" pitchFamily="34" charset="0"/>
                <a:ea typeface="Calibri" panose="020F0502020204030204" pitchFamily="34" charset="0"/>
                <a:cs typeface="Arial" panose="020B0604020202020204" pitchFamily="34" charset="0"/>
              </a:rPr>
              <a:t>Authorizes a private school to establish a transition-to-work program for </a:t>
            </a:r>
            <a:r>
              <a:rPr lang="en-US" sz="1800" dirty="0" smtClean="0">
                <a:latin typeface="Trebuchet MS" panose="020B0603020202020204" pitchFamily="34" charset="0"/>
                <a:ea typeface="Calibri" panose="020F0502020204030204" pitchFamily="34" charset="0"/>
                <a:cs typeface="Arial" panose="020B0604020202020204" pitchFamily="34" charset="0"/>
              </a:rPr>
              <a:t>students receiving the McKay scholarship</a:t>
            </a:r>
          </a:p>
          <a:p>
            <a:pPr marL="685800" lvl="0">
              <a:buClr>
                <a:srgbClr val="418AB3"/>
              </a:buClr>
              <a:buFont typeface="Wingdings" panose="05000000000000000000" pitchFamily="2" charset="2"/>
              <a:buChar char="Ø"/>
            </a:pPr>
            <a:r>
              <a:rPr lang="en-US" sz="1800" dirty="0">
                <a:latin typeface="Trebuchet MS" panose="020B0603020202020204" pitchFamily="34" charset="0"/>
                <a:ea typeface="Calibri" panose="020F0502020204030204" pitchFamily="34" charset="0"/>
                <a:cs typeface="Arial" panose="020B0604020202020204" pitchFamily="34" charset="0"/>
              </a:rPr>
              <a:t>Enables </a:t>
            </a:r>
            <a:r>
              <a:rPr lang="en-US" sz="1800" dirty="0" smtClean="0">
                <a:latin typeface="Trebuchet MS" panose="020B0603020202020204" pitchFamily="34" charset="0"/>
                <a:ea typeface="Calibri" panose="020F0502020204030204" pitchFamily="34" charset="0"/>
                <a:cs typeface="Arial" panose="020B0604020202020204" pitchFamily="34" charset="0"/>
              </a:rPr>
              <a:t>students receiving the McKay scholarship to </a:t>
            </a:r>
            <a:r>
              <a:rPr lang="en-US" sz="1800" dirty="0">
                <a:latin typeface="Trebuchet MS" panose="020B0603020202020204" pitchFamily="34" charset="0"/>
                <a:ea typeface="Calibri" panose="020F0502020204030204" pitchFamily="34" charset="0"/>
                <a:cs typeface="Arial" panose="020B0604020202020204" pitchFamily="34" charset="0"/>
              </a:rPr>
              <a:t>take virtual courses without reducing the scholarship amount</a:t>
            </a:r>
            <a:endParaRPr lang="en-US" sz="1800" dirty="0" smtClean="0">
              <a:latin typeface="Trebuchet MS" panose="020B0603020202020204" pitchFamily="34" charset="0"/>
              <a:ea typeface="Calibri" panose="020F0502020204030204" pitchFamily="34" charset="0"/>
              <a:cs typeface="Arial" panose="020B0604020202020204" pitchFamily="34" charset="0"/>
            </a:endParaRPr>
          </a:p>
          <a:p>
            <a:pPr marL="685800" lvl="0">
              <a:buClr>
                <a:srgbClr val="418AB3"/>
              </a:buClr>
              <a:buFont typeface="Wingdings" panose="05000000000000000000" pitchFamily="2" charset="2"/>
              <a:buChar char="Ø"/>
            </a:pPr>
            <a:r>
              <a:rPr lang="en-US" sz="1800" dirty="0" smtClean="0">
                <a:latin typeface="Trebuchet MS" panose="020B0603020202020204" pitchFamily="34" charset="0"/>
                <a:ea typeface="Calibri" panose="020F0502020204030204" pitchFamily="34" charset="0"/>
                <a:cs typeface="Arial" panose="020B0604020202020204" pitchFamily="34" charset="0"/>
              </a:rPr>
              <a:t>Effective date:  July 1, 2016</a:t>
            </a:r>
          </a:p>
          <a:p>
            <a:pPr marL="343003" lvl="0" indent="0">
              <a:spcBef>
                <a:spcPts val="0"/>
              </a:spcBef>
              <a:buClr>
                <a:srgbClr val="418AB3"/>
              </a:buClr>
              <a:buNone/>
            </a:pPr>
            <a:endParaRPr lang="en-US" dirty="0">
              <a:solidFill>
                <a:srgbClr val="000000">
                  <a:lumMod val="75000"/>
                  <a:lumOff val="25000"/>
                </a:srgbClr>
              </a:solidFill>
            </a:endParaRPr>
          </a:p>
          <a:p>
            <a:pPr marL="343003" indent="0">
              <a:buNone/>
            </a:pPr>
            <a:endParaRPr lang="en-US" dirty="0" smtClean="0"/>
          </a:p>
        </p:txBody>
      </p:sp>
      <p:pic>
        <p:nvPicPr>
          <p:cNvPr id="5" name="Picture 4"/>
          <p:cNvPicPr>
            <a:picLocks noChangeAspect="1"/>
          </p:cNvPicPr>
          <p:nvPr/>
        </p:nvPicPr>
        <p:blipFill>
          <a:blip r:embed="rId3"/>
          <a:stretch>
            <a:fillRect/>
          </a:stretch>
        </p:blipFill>
        <p:spPr>
          <a:xfrm>
            <a:off x="531812" y="6198637"/>
            <a:ext cx="2819400" cy="619807"/>
          </a:xfrm>
          <a:prstGeom prst="rect">
            <a:avLst/>
          </a:prstGeom>
        </p:spPr>
      </p:pic>
    </p:spTree>
    <p:extLst>
      <p:ext uri="{BB962C8B-B14F-4D97-AF65-F5344CB8AC3E}">
        <p14:creationId xmlns:p14="http://schemas.microsoft.com/office/powerpoint/2010/main" val="2940715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Child </a:t>
            </a:r>
            <a:r>
              <a:rPr lang="fr-FR" dirty="0" err="1" smtClean="0">
                <a:latin typeface="Constantia" pitchFamily="18" charset="0"/>
              </a:rPr>
              <a:t>Welfare</a:t>
            </a:r>
            <a:r>
              <a:rPr lang="fr-FR" dirty="0" smtClean="0">
                <a:latin typeface="Constantia" pitchFamily="18" charset="0"/>
              </a:rPr>
              <a:t/>
            </a:r>
            <a:br>
              <a:rPr lang="fr-FR" dirty="0" smtClean="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77157" y="1143000"/>
            <a:ext cx="8594429" cy="5334000"/>
          </a:xfrm>
        </p:spPr>
        <p:txBody>
          <a:bodyPr>
            <a:normAutofit/>
          </a:bodyPr>
          <a:lstStyle/>
          <a:p>
            <a:pPr marL="0" indent="0">
              <a:buNone/>
            </a:pPr>
            <a:endParaRPr lang="en-US" sz="2400" dirty="0" smtClean="0"/>
          </a:p>
          <a:p>
            <a:r>
              <a:rPr lang="en-US" sz="2400" b="1" dirty="0" smtClean="0"/>
              <a:t>CS/CS/HB 1083 – Agency for Persons with Disabilities - Representative Renner (</a:t>
            </a:r>
            <a:r>
              <a:rPr lang="en-US" sz="1800" b="1" dirty="0" smtClean="0"/>
              <a:t>Chapter 2016-140, Laws of Florida)</a:t>
            </a:r>
          </a:p>
          <a:p>
            <a:pPr lvl="1">
              <a:buFont typeface="Wingdings" panose="05000000000000000000" pitchFamily="2" charset="2"/>
              <a:buChar char="Ø"/>
            </a:pPr>
            <a:r>
              <a:rPr lang="en-US" sz="1800" dirty="0" smtClean="0"/>
              <a:t>Amends </a:t>
            </a:r>
            <a:r>
              <a:rPr lang="en-US" sz="1800" dirty="0"/>
              <a:t>s. 393.065(5), F.S., to make changes to the </a:t>
            </a:r>
            <a:r>
              <a:rPr lang="en-US" sz="1800" dirty="0" smtClean="0"/>
              <a:t>Agency for Persons with Disabilities (APD) waiver </a:t>
            </a:r>
            <a:r>
              <a:rPr lang="en-US" sz="1800" dirty="0"/>
              <a:t>waiting list prioritization </a:t>
            </a:r>
            <a:r>
              <a:rPr lang="en-US" sz="1800" dirty="0" smtClean="0"/>
              <a:t>categories  </a:t>
            </a:r>
          </a:p>
          <a:p>
            <a:pPr lvl="1">
              <a:buFont typeface="Wingdings" panose="05000000000000000000" pitchFamily="2" charset="2"/>
              <a:buChar char="Ø"/>
            </a:pPr>
            <a:r>
              <a:rPr lang="en-US" sz="1800" dirty="0" smtClean="0"/>
              <a:t>Allows </a:t>
            </a:r>
            <a:r>
              <a:rPr lang="en-US" sz="1800" dirty="0"/>
              <a:t>individuals </a:t>
            </a:r>
            <a:r>
              <a:rPr lang="en-US" sz="1800" dirty="0" smtClean="0"/>
              <a:t>with </a:t>
            </a:r>
            <a:r>
              <a:rPr lang="en-US" sz="1800" dirty="0"/>
              <a:t>developmental disabilities needing both waiver and extended foster care child welfare services to be prioritized in Category 2 and, when enrolled on the waiver, to be served by both </a:t>
            </a:r>
            <a:r>
              <a:rPr lang="en-US" sz="1800" dirty="0" smtClean="0"/>
              <a:t>APD </a:t>
            </a:r>
            <a:r>
              <a:rPr lang="en-US" sz="1800" dirty="0"/>
              <a:t>and community-based care </a:t>
            </a:r>
            <a:r>
              <a:rPr lang="en-US" sz="1800" dirty="0" smtClean="0"/>
              <a:t>organizations</a:t>
            </a:r>
          </a:p>
          <a:p>
            <a:pPr lvl="1">
              <a:buFont typeface="Wingdings" panose="05000000000000000000" pitchFamily="2" charset="2"/>
              <a:buChar char="Ø"/>
            </a:pPr>
            <a:r>
              <a:rPr lang="en-US" sz="1800" dirty="0" smtClean="0"/>
              <a:t>Allows individuals on the waiting list who are transitioning out of the child welfare system at the finalization of an adoption, a reunification with family members, a permanent placement with a relative, or a guardianship with a nonrelative to be prioritized in Category 2</a:t>
            </a:r>
          </a:p>
          <a:p>
            <a:pPr lvl="1">
              <a:buFont typeface="Wingdings" panose="05000000000000000000" pitchFamily="2" charset="2"/>
              <a:buChar char="Ø"/>
            </a:pPr>
            <a:r>
              <a:rPr lang="en-US" sz="1800" dirty="0" smtClean="0"/>
              <a:t>Effective July 1, 2016</a:t>
            </a:r>
          </a:p>
        </p:txBody>
      </p:sp>
      <p:pic>
        <p:nvPicPr>
          <p:cNvPr id="5" name="Picture 4"/>
          <p:cNvPicPr>
            <a:picLocks noChangeAspect="1"/>
          </p:cNvPicPr>
          <p:nvPr/>
        </p:nvPicPr>
        <p:blipFill>
          <a:blip r:embed="rId3"/>
          <a:stretch>
            <a:fillRect/>
          </a:stretch>
        </p:blipFill>
        <p:spPr>
          <a:xfrm>
            <a:off x="531812" y="6198637"/>
            <a:ext cx="2514600" cy="552801"/>
          </a:xfrm>
          <a:prstGeom prst="rect">
            <a:avLst/>
          </a:prstGeom>
        </p:spPr>
      </p:pic>
    </p:spTree>
    <p:extLst>
      <p:ext uri="{BB962C8B-B14F-4D97-AF65-F5344CB8AC3E}">
        <p14:creationId xmlns:p14="http://schemas.microsoft.com/office/powerpoint/2010/main" val="3055776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0503" y="304800"/>
            <a:ext cx="8594429" cy="1320800"/>
          </a:xfrm>
        </p:spPr>
        <p:txBody>
          <a:bodyPr/>
          <a:lstStyle/>
          <a:p>
            <a:pPr algn="ctr"/>
            <a:r>
              <a:rPr lang="fr-FR" dirty="0" smtClean="0">
                <a:latin typeface="Constantia" pitchFamily="18" charset="0"/>
              </a:rPr>
              <a:t>Child </a:t>
            </a:r>
            <a:r>
              <a:rPr lang="fr-FR" dirty="0" err="1" smtClean="0">
                <a:latin typeface="Constantia" pitchFamily="18" charset="0"/>
              </a:rPr>
              <a:t>Welfare</a:t>
            </a:r>
            <a:r>
              <a:rPr lang="fr-FR" dirty="0" smtClean="0">
                <a:latin typeface="Constantia" pitchFamily="18" charset="0"/>
              </a:rPr>
              <a:t/>
            </a:r>
            <a:br>
              <a:rPr lang="fr-FR" dirty="0" smtClean="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710502" y="1261448"/>
            <a:ext cx="8594429" cy="5334000"/>
          </a:xfrm>
        </p:spPr>
        <p:txBody>
          <a:bodyPr>
            <a:normAutofit fontScale="92500" lnSpcReduction="20000"/>
          </a:bodyPr>
          <a:lstStyle/>
          <a:p>
            <a:r>
              <a:rPr lang="en-US" sz="2400" b="1" dirty="0" smtClean="0"/>
              <a:t>CS/CS/CS/HB 1125 – Eligibility for Employment as Child Care Personnel - Representative </a:t>
            </a:r>
            <a:r>
              <a:rPr lang="en-US" sz="2400" b="1" dirty="0" err="1" smtClean="0"/>
              <a:t>McBurney</a:t>
            </a:r>
            <a:r>
              <a:rPr lang="en-US" sz="2400" b="1" dirty="0" smtClean="0"/>
              <a:t> </a:t>
            </a:r>
            <a:r>
              <a:rPr lang="en-US" sz="2400" b="1" dirty="0"/>
              <a:t> </a:t>
            </a:r>
            <a:r>
              <a:rPr lang="en-US" sz="2400" b="1" dirty="0" smtClean="0"/>
              <a:t>                          (</a:t>
            </a:r>
            <a:r>
              <a:rPr lang="en-US" sz="1800" b="1" dirty="0" smtClean="0"/>
              <a:t>Chapter 2016-98, Laws of Florida)</a:t>
            </a:r>
          </a:p>
          <a:p>
            <a:pPr lvl="1">
              <a:buFont typeface="Wingdings" panose="05000000000000000000" pitchFamily="2" charset="2"/>
              <a:buChar char="Ø"/>
            </a:pPr>
            <a:r>
              <a:rPr lang="en-US" sz="1900" dirty="0" smtClean="0"/>
              <a:t>Prohibits DCF from </a:t>
            </a:r>
            <a:r>
              <a:rPr lang="en-US" sz="1900" dirty="0"/>
              <a:t>removing a disqualification from employment or granting exemption for employment as child care personnel to persons who have been</a:t>
            </a:r>
            <a:r>
              <a:rPr lang="en-US" sz="1900" dirty="0" smtClean="0"/>
              <a:t>:</a:t>
            </a:r>
          </a:p>
          <a:p>
            <a:pPr lvl="2">
              <a:buFont typeface="Wingdings" panose="05000000000000000000" pitchFamily="2" charset="2"/>
              <a:buChar char="ü"/>
            </a:pPr>
            <a:r>
              <a:rPr lang="en-US" sz="1900" dirty="0" smtClean="0"/>
              <a:t>Registered </a:t>
            </a:r>
            <a:r>
              <a:rPr lang="en-US" sz="1900" dirty="0"/>
              <a:t>as a sex offender as described in 42 U.S.C. s. 9858f(c)(1)(C) and are subject to the registration requirements under the Adam Walsh Child Protection and Safety </a:t>
            </a:r>
            <a:r>
              <a:rPr lang="en-US" sz="1900" dirty="0" smtClean="0"/>
              <a:t>Act; or</a:t>
            </a:r>
          </a:p>
          <a:p>
            <a:pPr lvl="2">
              <a:buFont typeface="Wingdings" panose="05000000000000000000" pitchFamily="2" charset="2"/>
              <a:buChar char="ü"/>
            </a:pPr>
            <a:r>
              <a:rPr lang="en-US" sz="1900" dirty="0" smtClean="0"/>
              <a:t>Arrested </a:t>
            </a:r>
            <a:r>
              <a:rPr lang="en-US" sz="1900" dirty="0"/>
              <a:t>for and are awaiting final disposition of, found guilty of, regardless of adjudication, or entered a plea of nolo contendere or guilty to, or have been adjudicated delinquent and the record has not been sealed or expunged for certain state felonies and misdemeanors </a:t>
            </a:r>
            <a:endParaRPr lang="en-US" sz="1900" dirty="0" smtClean="0"/>
          </a:p>
          <a:p>
            <a:pPr lvl="1">
              <a:buFont typeface="Wingdings" panose="05000000000000000000" pitchFamily="2" charset="2"/>
              <a:buChar char="Ø"/>
            </a:pPr>
            <a:r>
              <a:rPr lang="en-US" sz="1900" dirty="0" smtClean="0"/>
              <a:t>Requires any </a:t>
            </a:r>
            <a:r>
              <a:rPr lang="en-US" sz="1900" dirty="0"/>
              <a:t>person employed by a child care provider on July 1, 2016, who has been granted an exemption to a disqualification from </a:t>
            </a:r>
            <a:r>
              <a:rPr lang="en-US" sz="1900" dirty="0" smtClean="0"/>
              <a:t>employment, to </a:t>
            </a:r>
            <a:r>
              <a:rPr lang="en-US" sz="1900" dirty="0"/>
              <a:t>be rescreened no later than August 1, </a:t>
            </a:r>
            <a:r>
              <a:rPr lang="en-US" sz="1900" dirty="0" smtClean="0"/>
              <a:t>2016, and he or she cannot be granted an exemption for disqualifying offense</a:t>
            </a:r>
          </a:p>
          <a:p>
            <a:pPr lvl="1">
              <a:buFont typeface="Wingdings" panose="05000000000000000000" pitchFamily="2" charset="2"/>
              <a:buChar char="Ø"/>
            </a:pPr>
            <a:r>
              <a:rPr lang="en-US" sz="1900" dirty="0" smtClean="0"/>
              <a:t>Effective date:  July 1, 2016</a:t>
            </a:r>
          </a:p>
        </p:txBody>
      </p:sp>
      <p:pic>
        <p:nvPicPr>
          <p:cNvPr id="5" name="Picture 4"/>
          <p:cNvPicPr>
            <a:picLocks noChangeAspect="1"/>
          </p:cNvPicPr>
          <p:nvPr/>
        </p:nvPicPr>
        <p:blipFill>
          <a:blip r:embed="rId3"/>
          <a:stretch>
            <a:fillRect/>
          </a:stretch>
        </p:blipFill>
        <p:spPr>
          <a:xfrm>
            <a:off x="455612" y="6270145"/>
            <a:ext cx="2674054" cy="587855"/>
          </a:xfrm>
          <a:prstGeom prst="rect">
            <a:avLst/>
          </a:prstGeom>
        </p:spPr>
      </p:pic>
    </p:spTree>
    <p:extLst>
      <p:ext uri="{BB962C8B-B14F-4D97-AF65-F5344CB8AC3E}">
        <p14:creationId xmlns:p14="http://schemas.microsoft.com/office/powerpoint/2010/main" val="184862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smtClean="0">
                <a:latin typeface="Constantia" pitchFamily="18" charset="0"/>
              </a:rPr>
              <a:t>Child </a:t>
            </a:r>
            <a:r>
              <a:rPr lang="fr-FR" dirty="0" err="1" smtClean="0">
                <a:latin typeface="Constantia" pitchFamily="18" charset="0"/>
              </a:rPr>
              <a:t>Welfare</a:t>
            </a:r>
            <a:r>
              <a:rPr lang="fr-FR" dirty="0" smtClean="0">
                <a:latin typeface="Constantia" pitchFamily="18" charset="0"/>
              </a:rPr>
              <a:t/>
            </a:r>
            <a:br>
              <a:rPr lang="fr-FR" dirty="0" smtClean="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77157" y="1143000"/>
            <a:ext cx="8594429" cy="4876800"/>
          </a:xfrm>
        </p:spPr>
        <p:txBody>
          <a:bodyPr>
            <a:normAutofit/>
          </a:bodyPr>
          <a:lstStyle/>
          <a:p>
            <a:pPr marL="0" indent="0">
              <a:buNone/>
            </a:pPr>
            <a:endParaRPr lang="en-US" sz="2400" dirty="0" smtClean="0"/>
          </a:p>
          <a:p>
            <a:pPr>
              <a:spcBef>
                <a:spcPts val="0"/>
              </a:spcBef>
            </a:pPr>
            <a:r>
              <a:rPr lang="en-US" sz="2400" b="1" dirty="0" smtClean="0"/>
              <a:t>CS/CS/HB 7029 – School Choice – Representative Cortes (</a:t>
            </a:r>
            <a:r>
              <a:rPr lang="en-US" sz="1800" b="1" dirty="0" smtClean="0"/>
              <a:t>Chapter 2016-237, Laws of Florida)</a:t>
            </a:r>
          </a:p>
          <a:p>
            <a:pPr marL="0" indent="0">
              <a:spcBef>
                <a:spcPts val="0"/>
              </a:spcBef>
              <a:buNone/>
            </a:pPr>
            <a:endParaRPr lang="en-US" sz="1800" b="1" dirty="0" smtClean="0"/>
          </a:p>
          <a:p>
            <a:pPr lvl="1">
              <a:buFont typeface="Wingdings" panose="05000000000000000000" pitchFamily="2" charset="2"/>
              <a:buChar char="Ø"/>
            </a:pPr>
            <a:r>
              <a:rPr lang="en-US" sz="1800" dirty="0" smtClean="0"/>
              <a:t>Amends </a:t>
            </a:r>
            <a:r>
              <a:rPr lang="en-US" sz="1800" dirty="0"/>
              <a:t>s. 1002.31(2)(c), F.S., requiring each school district to provide preferential treatment in its controlled open enrollment process to all children who have been relocated due to a foster care placement in a different school zone</a:t>
            </a:r>
          </a:p>
          <a:p>
            <a:pPr lvl="1">
              <a:buFont typeface="Wingdings" panose="05000000000000000000" pitchFamily="2" charset="2"/>
              <a:buChar char="Ø"/>
            </a:pPr>
            <a:r>
              <a:rPr lang="en-US" sz="1800" dirty="0" smtClean="0"/>
              <a:t>Amends </a:t>
            </a:r>
            <a:r>
              <a:rPr lang="en-US" sz="1800" dirty="0"/>
              <a:t>s. 1002.31(6)(b), F.S., allowing children who have been relocated due to a foster care placement in a different school zone to participate in a sport if the student participated in that same sport at another school during the school </a:t>
            </a:r>
            <a:r>
              <a:rPr lang="en-US" sz="1800" dirty="0" smtClean="0"/>
              <a:t>year </a:t>
            </a:r>
          </a:p>
          <a:p>
            <a:pPr lvl="1">
              <a:buFont typeface="Wingdings" panose="05000000000000000000" pitchFamily="2" charset="2"/>
              <a:buChar char="Ø"/>
            </a:pPr>
            <a:r>
              <a:rPr lang="en-US" sz="1800" dirty="0" smtClean="0"/>
              <a:t>Effective date:  July </a:t>
            </a:r>
            <a:r>
              <a:rPr lang="en-US" sz="1800" dirty="0"/>
              <a:t>1, </a:t>
            </a:r>
            <a:r>
              <a:rPr lang="en-US" sz="1800" dirty="0" smtClean="0"/>
              <a:t>2016 </a:t>
            </a:r>
          </a:p>
        </p:txBody>
      </p:sp>
      <p:pic>
        <p:nvPicPr>
          <p:cNvPr id="5" name="Picture 4"/>
          <p:cNvPicPr>
            <a:picLocks noChangeAspect="1"/>
          </p:cNvPicPr>
          <p:nvPr/>
        </p:nvPicPr>
        <p:blipFill>
          <a:blip r:embed="rId3"/>
          <a:stretch>
            <a:fillRect/>
          </a:stretch>
        </p:blipFill>
        <p:spPr>
          <a:xfrm>
            <a:off x="531812" y="6198638"/>
            <a:ext cx="2362200" cy="519298"/>
          </a:xfrm>
          <a:prstGeom prst="rect">
            <a:avLst/>
          </a:prstGeom>
        </p:spPr>
      </p:pic>
    </p:spTree>
    <p:extLst>
      <p:ext uri="{BB962C8B-B14F-4D97-AF65-F5344CB8AC3E}">
        <p14:creationId xmlns:p14="http://schemas.microsoft.com/office/powerpoint/2010/main" val="1056697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3.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A2A3AC6-1A45-42F7-8976-E15E36AD84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2184</Words>
  <Application>Microsoft Office PowerPoint</Application>
  <PresentationFormat>Custom</PresentationFormat>
  <Paragraphs>160</Paragraphs>
  <Slides>20</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Constantia</vt:lpstr>
      <vt:lpstr>Franklin Gothic Book</vt:lpstr>
      <vt:lpstr>Times New Roman</vt:lpstr>
      <vt:lpstr>Trebuchet MS</vt:lpstr>
      <vt:lpstr>Wingdings</vt:lpstr>
      <vt:lpstr>Wingdings 3</vt:lpstr>
      <vt:lpstr>Facet</vt:lpstr>
      <vt:lpstr>  2016 Legislative Summary  Child Welfare Legislation and  Budget Overview</vt:lpstr>
      <vt:lpstr>Child Welfare</vt:lpstr>
      <vt:lpstr>Child Welfare</vt:lpstr>
      <vt:lpstr>Child Welfare</vt:lpstr>
      <vt:lpstr>Child Welfare</vt:lpstr>
      <vt:lpstr>Child Welfare</vt:lpstr>
      <vt:lpstr>Child Welfare </vt:lpstr>
      <vt:lpstr>Child Welfare </vt:lpstr>
      <vt:lpstr>Child Welfare </vt:lpstr>
      <vt:lpstr>Child Welfare </vt:lpstr>
      <vt:lpstr>Other Bills </vt:lpstr>
      <vt:lpstr>Human Trafficking </vt:lpstr>
      <vt:lpstr>Human Trafficking </vt:lpstr>
      <vt:lpstr>Human Trafficking</vt:lpstr>
      <vt:lpstr>Appropriations Bills   HB 5001</vt:lpstr>
      <vt:lpstr>Appropriations Bills HB 5001 (con’t)</vt:lpstr>
      <vt:lpstr>Appropriations Bills HB 5001 (con’t)</vt:lpstr>
      <vt:lpstr>Appropriations Bills</vt:lpstr>
      <vt:lpstr>Appropriations Bills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2015-12-08T22:54:04Z</dcterms:created>
  <dcterms:modified xsi:type="dcterms:W3CDTF">2016-06-30T18:55:42Z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TC028952639991</vt:lpwstr>
  </property>
</Properties>
</file>