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95" r:id="rId3"/>
    <p:sldId id="302" r:id="rId4"/>
    <p:sldId id="300" r:id="rId5"/>
    <p:sldId id="301" r:id="rId6"/>
    <p:sldId id="305" r:id="rId7"/>
    <p:sldId id="303" r:id="rId8"/>
    <p:sldId id="304" r:id="rId9"/>
    <p:sldId id="306" r:id="rId10"/>
    <p:sldId id="27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CjsFKuNVFg/lyK0FIrWCq+h9A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F7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B65A35-0C6B-4AA9-AB3D-FABDF6C5337B}">
  <a:tblStyle styleId="{A5B65A35-0C6B-4AA9-AB3D-FABDF6C5337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41"/>
    <p:restoredTop sz="94646"/>
  </p:normalViewPr>
  <p:slideViewPr>
    <p:cSldViewPr snapToGrid="0">
      <p:cViewPr varScale="1">
        <p:scale>
          <a:sx n="83" d="100"/>
          <a:sy n="83" d="100"/>
        </p:scale>
        <p:origin x="38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4ada53c3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144ada53c3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116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4ada53c3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144ada53c3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688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4ada53c3e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g144ada53c3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0"/>
          <p:cNvSpPr txBox="1">
            <a:spLocks noGrp="1"/>
          </p:cNvSpPr>
          <p:nvPr>
            <p:ph type="title"/>
          </p:nvPr>
        </p:nvSpPr>
        <p:spPr>
          <a:xfrm>
            <a:off x="623888" y="470006"/>
            <a:ext cx="7886700" cy="15120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body" idx="1"/>
          </p:nvPr>
        </p:nvSpPr>
        <p:spPr>
          <a:xfrm>
            <a:off x="623888" y="2002285"/>
            <a:ext cx="7886700" cy="562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4" name="Google Shape;14;p20"/>
          <p:cNvSpPr txBox="1">
            <a:spLocks noGrp="1"/>
          </p:cNvSpPr>
          <p:nvPr>
            <p:ph type="body" idx="2"/>
          </p:nvPr>
        </p:nvSpPr>
        <p:spPr>
          <a:xfrm>
            <a:off x="623888" y="4409631"/>
            <a:ext cx="7886700" cy="2973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CEAD1"/>
              </a:buClr>
              <a:buSzPts val="1400"/>
              <a:buNone/>
              <a:defRPr sz="1400" b="0">
                <a:solidFill>
                  <a:srgbClr val="ECEAD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Logo-2">
  <p:cSld name="Title and Content-Logo-2">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 name="Google Shape;65;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 name="Google Shape;69;p33"/>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3">
  <p:cSld name="Two Content-3">
    <p:bg>
      <p:bgPr>
        <a:solidFill>
          <a:srgbClr val="ECEAD1"/>
        </a:solidFill>
        <a:effectLst/>
      </p:bgPr>
    </p:bg>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3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34"/>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Gray">
  <p:cSld name="Section Header-Gray">
    <p:bg>
      <p:bgPr>
        <a:solidFill>
          <a:srgbClr val="7E96A0"/>
        </a:solidFill>
        <a:effectLst/>
      </p:bgPr>
    </p:bg>
    <p:spTree>
      <p:nvGrpSpPr>
        <p:cNvPr id="1" name="Shape 85"/>
        <p:cNvGrpSpPr/>
        <p:nvPr/>
      </p:nvGrpSpPr>
      <p:grpSpPr>
        <a:xfrm>
          <a:off x="0" y="0"/>
          <a:ext cx="0" cy="0"/>
          <a:chOff x="0" y="0"/>
          <a:chExt cx="0" cy="0"/>
        </a:xfrm>
      </p:grpSpPr>
      <p:sp>
        <p:nvSpPr>
          <p:cNvPr id="86" name="Google Shape;86;p36"/>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3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747"/>
              </a:buClr>
              <a:buSzPts val="2400"/>
              <a:buFont typeface="Arial"/>
              <a:buNone/>
              <a:defRPr sz="2400">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7"/>
          <p:cNvSpPr>
            <a:spLocks noGrp="1"/>
          </p:cNvSpPr>
          <p:nvPr>
            <p:ph type="pic" idx="2"/>
          </p:nvPr>
        </p:nvSpPr>
        <p:spPr>
          <a:xfrm>
            <a:off x="3887391" y="740569"/>
            <a:ext cx="4629150" cy="3655219"/>
          </a:xfrm>
          <a:prstGeom prst="rect">
            <a:avLst/>
          </a:prstGeom>
          <a:noFill/>
          <a:ln>
            <a:noFill/>
          </a:ln>
        </p:spPr>
      </p:sp>
      <p:sp>
        <p:nvSpPr>
          <p:cNvPr id="90" name="Google Shape;90;p37"/>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7"/>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End Slide">
  <p:cSld name="1_End Slide">
    <p:bg>
      <p:bgPr>
        <a:blipFill>
          <a:blip r:embed="rId2">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Logo-1" type="obj">
  <p:cSld name="OBJEC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628650" y="575352"/>
            <a:ext cx="7886700" cy="692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Green" type="titleOnly">
  <p:cSld name="TITLE_ONLY">
    <p:bg>
      <p:bgPr>
        <a:solidFill>
          <a:srgbClr val="006747"/>
        </a:solidFill>
        <a:effectLst/>
      </p:bgPr>
    </p:bg>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2">
  <p:cSld name="Two Content-2">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p:nvPr/>
        </p:nvSpPr>
        <p:spPr>
          <a:xfrm>
            <a:off x="1" y="0"/>
            <a:ext cx="179462" cy="5143500"/>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23"/>
          <p:cNvSpPr txBox="1">
            <a:spLocks noGrp="1"/>
          </p:cNvSpPr>
          <p:nvPr>
            <p:ph type="body" idx="1"/>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23"/>
          <p:cNvSpPr>
            <a:spLocks noGrp="1"/>
          </p:cNvSpPr>
          <p:nvPr>
            <p:ph type="pic" idx="2"/>
          </p:nvPr>
        </p:nvSpPr>
        <p:spPr>
          <a:xfrm>
            <a:off x="628650" y="1369219"/>
            <a:ext cx="3874984" cy="3263504"/>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Photo">
  <p:cSld name="Section Header-Photo">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24"/>
          <p:cNvSpPr/>
          <p:nvPr/>
        </p:nvSpPr>
        <p:spPr>
          <a:xfrm>
            <a:off x="182880" y="219456"/>
            <a:ext cx="8750808" cy="4754880"/>
          </a:xfrm>
          <a:prstGeom prst="rect">
            <a:avLst/>
          </a:prstGeom>
          <a:solidFill>
            <a:srgbClr val="006747">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24"/>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logo">
  <p:cSld name="Chart-logo">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5566172" y="740569"/>
            <a:ext cx="2949178" cy="8024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747"/>
              </a:buClr>
              <a:buSzPts val="2400"/>
              <a:buFont typeface="Arial"/>
              <a:buNone/>
              <a:defRPr sz="2400">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5566172"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5" name="Google Shape;45;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25"/>
          <p:cNvSpPr>
            <a:spLocks noGrp="1"/>
          </p:cNvSpPr>
          <p:nvPr>
            <p:ph type="chart" idx="2"/>
          </p:nvPr>
        </p:nvSpPr>
        <p:spPr>
          <a:xfrm>
            <a:off x="660663" y="740569"/>
            <a:ext cx="4627562" cy="36544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Photo-2">
  <p:cSld name="Section Header-Photo-2">
    <p:bg>
      <p:bgPr>
        <a:solidFill>
          <a:srgbClr val="006747"/>
        </a:solidFill>
        <a:effectLst/>
      </p:bgPr>
    </p:bg>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628650" y="2011203"/>
            <a:ext cx="3145064" cy="27349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a:spLocks noGrp="1"/>
          </p:cNvSpPr>
          <p:nvPr>
            <p:ph type="pic" idx="2"/>
          </p:nvPr>
        </p:nvSpPr>
        <p:spPr>
          <a:xfrm>
            <a:off x="4572000" y="0"/>
            <a:ext cx="4572000" cy="5143500"/>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0"/>
        <p:cNvGrpSpPr/>
        <p:nvPr/>
      </p:nvGrpSpPr>
      <p:grpSpPr>
        <a:xfrm>
          <a:off x="0" y="0"/>
          <a:ext cx="0" cy="0"/>
          <a:chOff x="0" y="0"/>
          <a:chExt cx="0" cy="0"/>
        </a:xfrm>
      </p:grpSpPr>
      <p:sp>
        <p:nvSpPr>
          <p:cNvPr id="51" name="Google Shape;51;p28"/>
          <p:cNvSpPr/>
          <p:nvPr/>
        </p:nvSpPr>
        <p:spPr>
          <a:xfrm>
            <a:off x="0" y="-34016"/>
            <a:ext cx="9144000" cy="2191590"/>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2" name="Google Shape;52;p28"/>
          <p:cNvSpPr txBox="1">
            <a:spLocks noGrp="1"/>
          </p:cNvSpPr>
          <p:nvPr>
            <p:ph type="title"/>
          </p:nvPr>
        </p:nvSpPr>
        <p:spPr>
          <a:xfrm>
            <a:off x="629840" y="342900"/>
            <a:ext cx="3099679"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body" idx="1"/>
          </p:nvPr>
        </p:nvSpPr>
        <p:spPr>
          <a:xfrm>
            <a:off x="629841" y="2383604"/>
            <a:ext cx="4034626" cy="22089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800"/>
              <a:buNone/>
              <a:defRPr sz="18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4" name="Google Shape;54;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28"/>
          <p:cNvSpPr>
            <a:spLocks noGrp="1"/>
          </p:cNvSpPr>
          <p:nvPr>
            <p:ph type="pic" idx="2"/>
          </p:nvPr>
        </p:nvSpPr>
        <p:spPr>
          <a:xfrm>
            <a:off x="5033963" y="-33338"/>
            <a:ext cx="3606800" cy="3732213"/>
          </a:xfrm>
          <a:prstGeom prst="rect">
            <a:avLst/>
          </a:prstGeom>
          <a:noFill/>
          <a:ln>
            <a:noFill/>
          </a:ln>
        </p:spPr>
      </p:sp>
      <p:sp>
        <p:nvSpPr>
          <p:cNvPr id="56" name="Google Shape;56;p28"/>
          <p:cNvSpPr txBox="1">
            <a:spLocks noGrp="1"/>
          </p:cNvSpPr>
          <p:nvPr>
            <p:ph type="body" idx="3"/>
          </p:nvPr>
        </p:nvSpPr>
        <p:spPr>
          <a:xfrm>
            <a:off x="5033963" y="3871644"/>
            <a:ext cx="3606800" cy="45377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2">
  <p:cSld name="Title Slide-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623888" y="467360"/>
            <a:ext cx="7886700" cy="1087964"/>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623888" y="1575565"/>
            <a:ext cx="7886700" cy="56257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31"/>
          <p:cNvSpPr txBox="1">
            <a:spLocks noGrp="1"/>
          </p:cNvSpPr>
          <p:nvPr>
            <p:ph type="body" idx="2"/>
          </p:nvPr>
        </p:nvSpPr>
        <p:spPr>
          <a:xfrm>
            <a:off x="623888" y="2296351"/>
            <a:ext cx="7886700" cy="297332"/>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Clr>
                <a:srgbClr val="ECEAD1"/>
              </a:buClr>
              <a:buSzPts val="1400"/>
              <a:buNone/>
              <a:defRPr sz="1400" b="0">
                <a:solidFill>
                  <a:srgbClr val="ECEAD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9" name="Google Shape;9;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 name="Google Shape;10;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60" r:id="rId9"/>
    <p:sldLayoutId id="2147483661" r:id="rId10"/>
    <p:sldLayoutId id="2147483662" r:id="rId11"/>
    <p:sldLayoutId id="2147483663" r:id="rId12"/>
    <p:sldLayoutId id="2147483665" r:id="rId13"/>
    <p:sldLayoutId id="2147483666" r:id="rId14"/>
    <p:sldLayoutId id="214748366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title"/>
          </p:nvPr>
        </p:nvSpPr>
        <p:spPr>
          <a:xfrm>
            <a:off x="623888" y="470006"/>
            <a:ext cx="7886700" cy="15120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Arial"/>
              <a:buNone/>
            </a:pPr>
            <a:r>
              <a:rPr lang="en-US" sz="3200" dirty="0"/>
              <a:t>Data Analysis Subcommittee Update </a:t>
            </a:r>
            <a:endParaRPr dirty="0"/>
          </a:p>
        </p:txBody>
      </p:sp>
      <p:sp>
        <p:nvSpPr>
          <p:cNvPr id="99" name="Google Shape;99;p1"/>
          <p:cNvSpPr txBox="1">
            <a:spLocks noGrp="1"/>
          </p:cNvSpPr>
          <p:nvPr>
            <p:ph type="body" idx="1"/>
          </p:nvPr>
        </p:nvSpPr>
        <p:spPr>
          <a:xfrm>
            <a:off x="623888" y="2002285"/>
            <a:ext cx="7886700" cy="5625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600"/>
              <a:buNone/>
            </a:pPr>
            <a:r>
              <a:rPr lang="en-US" b="0" dirty="0"/>
              <a:t>Commission on Mental Health and Substance Abuse</a:t>
            </a:r>
            <a:endParaRPr dirty="0"/>
          </a:p>
        </p:txBody>
      </p:sp>
      <p:sp>
        <p:nvSpPr>
          <p:cNvPr id="100" name="Google Shape;100;p1"/>
          <p:cNvSpPr txBox="1">
            <a:spLocks noGrp="1"/>
          </p:cNvSpPr>
          <p:nvPr>
            <p:ph type="body" idx="2"/>
          </p:nvPr>
        </p:nvSpPr>
        <p:spPr>
          <a:xfrm>
            <a:off x="623888" y="4409631"/>
            <a:ext cx="7886700" cy="2973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CEAD1"/>
              </a:buClr>
              <a:buSzPts val="1400"/>
              <a:buNone/>
            </a:pPr>
            <a:r>
              <a:rPr lang="en-US" dirty="0"/>
              <a:t>Data Analysis Subcommittee | August 15, 2023</a:t>
            </a:r>
            <a:endParaRPr dirty="0"/>
          </a:p>
        </p:txBody>
      </p:sp>
      <p:pic>
        <p:nvPicPr>
          <p:cNvPr id="4" name="Picture 3" descr="A picture containing text&#10;&#10;Description automatically generated">
            <a:extLst>
              <a:ext uri="{FF2B5EF4-FFF2-40B4-BE49-F238E27FC236}">
                <a16:creationId xmlns:a16="http://schemas.microsoft.com/office/drawing/2014/main" id="{F4A1CF62-1C2E-1F9D-7533-9A26F29114C9}"/>
              </a:ext>
            </a:extLst>
          </p:cNvPr>
          <p:cNvPicPr>
            <a:picLocks noChangeAspect="1"/>
          </p:cNvPicPr>
          <p:nvPr/>
        </p:nvPicPr>
        <p:blipFill>
          <a:blip r:embed="rId3"/>
          <a:stretch>
            <a:fillRect/>
          </a:stretch>
        </p:blipFill>
        <p:spPr>
          <a:xfrm>
            <a:off x="4990318" y="3651007"/>
            <a:ext cx="992163" cy="992163"/>
          </a:xfrm>
          <a:prstGeom prst="rect">
            <a:avLst/>
          </a:prstGeom>
        </p:spPr>
      </p:pic>
      <p:pic>
        <p:nvPicPr>
          <p:cNvPr id="8" name="Picture 7" descr="Text&#10;&#10;Description automatically generated">
            <a:extLst>
              <a:ext uri="{FF2B5EF4-FFF2-40B4-BE49-F238E27FC236}">
                <a16:creationId xmlns:a16="http://schemas.microsoft.com/office/drawing/2014/main" id="{1DD8080A-C044-70DD-59CA-A4B98A679B1B}"/>
              </a:ext>
            </a:extLst>
          </p:cNvPr>
          <p:cNvPicPr>
            <a:picLocks noChangeAspect="1"/>
          </p:cNvPicPr>
          <p:nvPr/>
        </p:nvPicPr>
        <p:blipFill>
          <a:blip r:embed="rId4"/>
          <a:stretch>
            <a:fillRect/>
          </a:stretch>
        </p:blipFill>
        <p:spPr>
          <a:xfrm>
            <a:off x="6190581" y="3534026"/>
            <a:ext cx="2730500" cy="584200"/>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747"/>
        </a:solidFill>
        <a:effectLst/>
      </p:bgPr>
    </p:bg>
    <p:spTree>
      <p:nvGrpSpPr>
        <p:cNvPr id="1" name="Shape 214"/>
        <p:cNvGrpSpPr/>
        <p:nvPr/>
      </p:nvGrpSpPr>
      <p:grpSpPr>
        <a:xfrm>
          <a:off x="0" y="0"/>
          <a:ext cx="0" cy="0"/>
          <a:chOff x="0" y="0"/>
          <a:chExt cx="0" cy="0"/>
        </a:xfrm>
      </p:grpSpPr>
      <p:pic>
        <p:nvPicPr>
          <p:cNvPr id="216" name="Google Shape;216;g144ada53c3e_0_8"/>
          <p:cNvPicPr preferRelativeResize="0"/>
          <p:nvPr/>
        </p:nvPicPr>
        <p:blipFill rotWithShape="1">
          <a:blip r:embed="rId3">
            <a:alphaModFix/>
          </a:blip>
          <a:srcRect/>
          <a:stretch/>
        </p:blipFill>
        <p:spPr>
          <a:xfrm>
            <a:off x="4414300" y="258500"/>
            <a:ext cx="4626499" cy="4626499"/>
          </a:xfrm>
          <a:prstGeom prst="rect">
            <a:avLst/>
          </a:prstGeom>
          <a:noFill/>
          <a:ln>
            <a:noFill/>
          </a:ln>
        </p:spPr>
      </p:pic>
      <p:sp>
        <p:nvSpPr>
          <p:cNvPr id="2" name="Google Shape;197;p10">
            <a:extLst>
              <a:ext uri="{FF2B5EF4-FFF2-40B4-BE49-F238E27FC236}">
                <a16:creationId xmlns:a16="http://schemas.microsoft.com/office/drawing/2014/main" id="{C820F099-289C-03FB-AEFC-A5D1BD29435D}"/>
              </a:ext>
            </a:extLst>
          </p:cNvPr>
          <p:cNvSpPr txBox="1">
            <a:spLocks noGrp="1"/>
          </p:cNvSpPr>
          <p:nvPr>
            <p:ph type="title"/>
          </p:nvPr>
        </p:nvSpPr>
        <p:spPr>
          <a:xfrm>
            <a:off x="834021" y="1565246"/>
            <a:ext cx="3580279" cy="20130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Font typeface="Arial"/>
              <a:buNone/>
            </a:pPr>
            <a:r>
              <a:rPr lang="en-US" b="0" i="1" dirty="0"/>
              <a:t>Questions and Discussion</a:t>
            </a:r>
            <a:endParaRPr b="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44ada53c3e_0_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2400" dirty="0"/>
              <a:t>Goals and Strategies of Data Analysis Subcommittee</a:t>
            </a:r>
            <a:endParaRPr sz="2400" dirty="0"/>
          </a:p>
        </p:txBody>
      </p:sp>
      <p:sp>
        <p:nvSpPr>
          <p:cNvPr id="107" name="Google Shape;107;g144ada53c3e_0_1"/>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a:lnSpc>
                <a:spcPct val="100000"/>
              </a:lnSpc>
              <a:buFont typeface="Wingdings" panose="05000000000000000000" pitchFamily="2" charset="2"/>
              <a:buChar char="v"/>
            </a:pPr>
            <a:r>
              <a:rPr lang="en-US" dirty="0"/>
              <a:t>The primary goal of the Data Analysis Subcommittee is to enable the Commission’s evaluation and recommendations for improving mental health and substance use outcomes of all Floridians. The Subcommittee will develop a data strategy that addresses statute-directed aspects of mental health care (§394.9086, F.S.)</a:t>
            </a:r>
          </a:p>
          <a:p>
            <a:pPr>
              <a:lnSpc>
                <a:spcPct val="100000"/>
              </a:lnSpc>
              <a:buFont typeface="Wingdings" panose="05000000000000000000" pitchFamily="2" charset="2"/>
              <a:buChar char="v"/>
            </a:pPr>
            <a:endParaRPr lang="en-US" sz="200" dirty="0"/>
          </a:p>
          <a:p>
            <a:pPr>
              <a:lnSpc>
                <a:spcPct val="100000"/>
              </a:lnSpc>
              <a:buFont typeface="Wingdings" panose="05000000000000000000" pitchFamily="2" charset="2"/>
              <a:buChar char="v"/>
            </a:pPr>
            <a:r>
              <a:rPr lang="en-US" dirty="0"/>
              <a:t>A secondary goal of the Data Analysis Subcommittee is to explore emerging information technology resources and methods that enable the Commission’s blueprint</a:t>
            </a:r>
          </a:p>
          <a:p>
            <a:pPr marL="95250" indent="0">
              <a:buNone/>
            </a:pPr>
            <a:endParaRPr lang="en-US" dirty="0"/>
          </a:p>
        </p:txBody>
      </p:sp>
    </p:spTree>
    <p:extLst>
      <p:ext uri="{BB962C8B-B14F-4D97-AF65-F5344CB8AC3E}">
        <p14:creationId xmlns:p14="http://schemas.microsoft.com/office/powerpoint/2010/main" val="135478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CDB7850-829E-AA73-B860-3BD5D6B51A7F}"/>
              </a:ext>
            </a:extLst>
          </p:cNvPr>
          <p:cNvGrpSpPr/>
          <p:nvPr/>
        </p:nvGrpSpPr>
        <p:grpSpPr>
          <a:xfrm>
            <a:off x="155302" y="1691438"/>
            <a:ext cx="2762333" cy="3115026"/>
            <a:chOff x="100125" y="1146223"/>
            <a:chExt cx="2762333" cy="3115026"/>
          </a:xfrm>
        </p:grpSpPr>
        <p:sp>
          <p:nvSpPr>
            <p:cNvPr id="8" name="Rectangle 7">
              <a:extLst>
                <a:ext uri="{FF2B5EF4-FFF2-40B4-BE49-F238E27FC236}">
                  <a16:creationId xmlns:a16="http://schemas.microsoft.com/office/drawing/2014/main" id="{BE6162BB-6766-E80C-2D26-B6CE80B634B9}"/>
                </a:ext>
              </a:extLst>
            </p:cNvPr>
            <p:cNvSpPr/>
            <p:nvPr/>
          </p:nvSpPr>
          <p:spPr>
            <a:xfrm>
              <a:off x="100125" y="1146223"/>
              <a:ext cx="2762333" cy="3115026"/>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8D1DB465-4316-11F3-B01A-2B7CC8FEA8D5}"/>
                </a:ext>
              </a:extLst>
            </p:cNvPr>
            <p:cNvSpPr txBox="1"/>
            <p:nvPr/>
          </p:nvSpPr>
          <p:spPr>
            <a:xfrm>
              <a:off x="100125" y="1146223"/>
              <a:ext cx="2762333" cy="311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8286" tIns="218286" rIns="218286" bIns="436571" numCol="1" spcCol="1270" anchor="t" anchorCtr="0">
              <a:noAutofit/>
            </a:bodyPr>
            <a:lstStyle/>
            <a:p>
              <a:pPr marL="0" lvl="0" indent="0" algn="ctr" defTabSz="755650">
                <a:lnSpc>
                  <a:spcPct val="90000"/>
                </a:lnSpc>
                <a:spcBef>
                  <a:spcPct val="0"/>
                </a:spcBef>
                <a:spcAft>
                  <a:spcPct val="35000"/>
                </a:spcAft>
                <a:buNone/>
              </a:pPr>
              <a:r>
                <a:rPr lang="en-US" sz="1700" kern="1200" dirty="0"/>
                <a:t>Formalize a stakeholder coalition to determine optimal sources, uses, and outcomes of data</a:t>
              </a:r>
            </a:p>
          </p:txBody>
        </p:sp>
      </p:grpSp>
      <p:grpSp>
        <p:nvGrpSpPr>
          <p:cNvPr id="4" name="Group 3">
            <a:extLst>
              <a:ext uri="{FF2B5EF4-FFF2-40B4-BE49-F238E27FC236}">
                <a16:creationId xmlns:a16="http://schemas.microsoft.com/office/drawing/2014/main" id="{51837AC5-43B7-C883-842D-7DCC068FB886}"/>
              </a:ext>
            </a:extLst>
          </p:cNvPr>
          <p:cNvGrpSpPr/>
          <p:nvPr/>
        </p:nvGrpSpPr>
        <p:grpSpPr>
          <a:xfrm>
            <a:off x="155302" y="780779"/>
            <a:ext cx="3035531" cy="910659"/>
            <a:chOff x="7670" y="215004"/>
            <a:chExt cx="3035531" cy="910659"/>
          </a:xfrm>
        </p:grpSpPr>
        <p:sp>
          <p:nvSpPr>
            <p:cNvPr id="5" name="Chevron 4">
              <a:extLst>
                <a:ext uri="{FF2B5EF4-FFF2-40B4-BE49-F238E27FC236}">
                  <a16:creationId xmlns:a16="http://schemas.microsoft.com/office/drawing/2014/main" id="{AC162765-1C35-8973-CA01-A6A195234E6A}"/>
                </a:ext>
              </a:extLst>
            </p:cNvPr>
            <p:cNvSpPr/>
            <p:nvPr/>
          </p:nvSpPr>
          <p:spPr>
            <a:xfrm>
              <a:off x="7670" y="215004"/>
              <a:ext cx="3035531" cy="910659"/>
            </a:xfrm>
            <a:prstGeom prst="chevron">
              <a:avLst>
                <a:gd name="adj" fmla="val 3000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Chevron 4">
              <a:extLst>
                <a:ext uri="{FF2B5EF4-FFF2-40B4-BE49-F238E27FC236}">
                  <a16:creationId xmlns:a16="http://schemas.microsoft.com/office/drawing/2014/main" id="{65B5B978-69B0-C4FE-AC5C-8050EB79C01C}"/>
                </a:ext>
              </a:extLst>
            </p:cNvPr>
            <p:cNvSpPr txBox="1"/>
            <p:nvPr/>
          </p:nvSpPr>
          <p:spPr>
            <a:xfrm>
              <a:off x="280868" y="215004"/>
              <a:ext cx="2489135" cy="9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441" tIns="112441" rIns="112441" bIns="112441" numCol="1" spcCol="1270" anchor="ctr" anchorCtr="0">
              <a:noAutofit/>
            </a:bodyPr>
            <a:lstStyle/>
            <a:p>
              <a:pPr marL="0" lvl="0" indent="0" algn="ctr" defTabSz="1244600">
                <a:lnSpc>
                  <a:spcPct val="90000"/>
                </a:lnSpc>
                <a:spcBef>
                  <a:spcPct val="0"/>
                </a:spcBef>
                <a:spcAft>
                  <a:spcPct val="35000"/>
                </a:spcAft>
                <a:buNone/>
              </a:pPr>
              <a:r>
                <a:rPr lang="en-US" sz="2800" kern="1200" dirty="0"/>
                <a:t>Aim 1</a:t>
              </a:r>
            </a:p>
          </p:txBody>
        </p:sp>
      </p:grpSp>
      <p:sp>
        <p:nvSpPr>
          <p:cNvPr id="11" name="TextBox 10">
            <a:extLst>
              <a:ext uri="{FF2B5EF4-FFF2-40B4-BE49-F238E27FC236}">
                <a16:creationId xmlns:a16="http://schemas.microsoft.com/office/drawing/2014/main" id="{B391B78B-7266-E00A-D761-174BDD128294}"/>
              </a:ext>
            </a:extLst>
          </p:cNvPr>
          <p:cNvSpPr txBox="1"/>
          <p:nvPr/>
        </p:nvSpPr>
        <p:spPr>
          <a:xfrm>
            <a:off x="3282462" y="1051590"/>
            <a:ext cx="5785337" cy="3970318"/>
          </a:xfrm>
          <a:prstGeom prst="rect">
            <a:avLst/>
          </a:prstGeom>
          <a:noFill/>
        </p:spPr>
        <p:txBody>
          <a:bodyPr wrap="square" rtlCol="0">
            <a:spAutoFit/>
          </a:bodyPr>
          <a:lstStyle/>
          <a:p>
            <a:r>
              <a:rPr lang="en-US" b="1" u="sng" dirty="0"/>
              <a:t>Key Steps</a:t>
            </a:r>
            <a:r>
              <a:rPr lang="en-US" b="1" dirty="0"/>
              <a:t>:</a:t>
            </a:r>
          </a:p>
          <a:p>
            <a:pPr marL="285750" indent="-285750">
              <a:buFont typeface="Wingdings" panose="05000000000000000000" pitchFamily="2" charset="2"/>
              <a:buChar char="v"/>
            </a:pPr>
            <a:r>
              <a:rPr lang="en-US" dirty="0"/>
              <a:t>Bring data together safely and responsibly, policymakers and practitioners are better equipped to understand complex needs, allocate resources, measure impacts of policies and programs, engage in shared decision-making about data use, and institutionalize regulatory compliance. </a:t>
            </a:r>
          </a:p>
          <a:p>
            <a:endParaRPr lang="en-US" dirty="0"/>
          </a:p>
          <a:p>
            <a:r>
              <a:rPr lang="en-US" b="1" u="sng" dirty="0"/>
              <a:t>Recommendations</a:t>
            </a:r>
            <a:r>
              <a:rPr lang="en-US" b="1" dirty="0"/>
              <a:t>:</a:t>
            </a:r>
          </a:p>
          <a:p>
            <a:pPr marL="285750" indent="-285750">
              <a:buFont typeface="Wingdings" panose="05000000000000000000" pitchFamily="2" charset="2"/>
              <a:buChar char="v"/>
            </a:pPr>
            <a:r>
              <a:rPr lang="en-US" dirty="0"/>
              <a:t>Create Statewide Coalition – defining key stakeholders and expansion</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Conduct gap analysis to identify expertise needed when identifying key stakeholders for the Statewide Coalition</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Implement Pilot – Collect data already aggregated and merged between AHCA and DCF or another relevant dataset to create a roadmap for an analytic plan before expanding statewide</a:t>
            </a:r>
          </a:p>
          <a:p>
            <a:endParaRPr lang="en-US" dirty="0"/>
          </a:p>
        </p:txBody>
      </p:sp>
    </p:spTree>
    <p:extLst>
      <p:ext uri="{BB962C8B-B14F-4D97-AF65-F5344CB8AC3E}">
        <p14:creationId xmlns:p14="http://schemas.microsoft.com/office/powerpoint/2010/main" val="87525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730AA7-9F2A-AF04-2B03-CF7E1A2819BB}"/>
              </a:ext>
            </a:extLst>
          </p:cNvPr>
          <p:cNvGrpSpPr/>
          <p:nvPr/>
        </p:nvGrpSpPr>
        <p:grpSpPr>
          <a:xfrm>
            <a:off x="222751" y="1722260"/>
            <a:ext cx="2762333" cy="3115026"/>
            <a:chOff x="3134684" y="1146223"/>
            <a:chExt cx="2762333" cy="3115026"/>
          </a:xfrm>
        </p:grpSpPr>
        <p:sp>
          <p:nvSpPr>
            <p:cNvPr id="8" name="Rectangle 7">
              <a:extLst>
                <a:ext uri="{FF2B5EF4-FFF2-40B4-BE49-F238E27FC236}">
                  <a16:creationId xmlns:a16="http://schemas.microsoft.com/office/drawing/2014/main" id="{39932CF5-CA18-97F1-4276-7867F8C869C2}"/>
                </a:ext>
              </a:extLst>
            </p:cNvPr>
            <p:cNvSpPr/>
            <p:nvPr/>
          </p:nvSpPr>
          <p:spPr>
            <a:xfrm>
              <a:off x="3134684" y="1146223"/>
              <a:ext cx="2762333" cy="3115026"/>
            </a:xfrm>
            <a:prstGeom prst="rect">
              <a:avLst/>
            </a:prstGeom>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ADF8744E-D58C-41E5-667F-45F7596913F6}"/>
                </a:ext>
              </a:extLst>
            </p:cNvPr>
            <p:cNvSpPr txBox="1"/>
            <p:nvPr/>
          </p:nvSpPr>
          <p:spPr>
            <a:xfrm>
              <a:off x="3134684" y="1146223"/>
              <a:ext cx="2762333" cy="311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8286" tIns="218286" rIns="218286" bIns="436571" numCol="1" spcCol="1270" anchor="t" anchorCtr="0">
              <a:noAutofit/>
            </a:bodyPr>
            <a:lstStyle/>
            <a:p>
              <a:pPr marL="0" lvl="0" indent="0" algn="ctr" defTabSz="755650">
                <a:lnSpc>
                  <a:spcPct val="90000"/>
                </a:lnSpc>
                <a:spcBef>
                  <a:spcPct val="0"/>
                </a:spcBef>
                <a:spcAft>
                  <a:spcPct val="35000"/>
                </a:spcAft>
                <a:buNone/>
              </a:pPr>
              <a:r>
                <a:rPr lang="en-US" sz="1700" kern="1200" dirty="0"/>
                <a:t>Create a Florida behavioral health data repository or comparable effective data system that includes data harmonization and cleaning of identified data sources for analyses</a:t>
              </a:r>
            </a:p>
          </p:txBody>
        </p:sp>
      </p:grpSp>
      <p:grpSp>
        <p:nvGrpSpPr>
          <p:cNvPr id="4" name="Group 3">
            <a:extLst>
              <a:ext uri="{FF2B5EF4-FFF2-40B4-BE49-F238E27FC236}">
                <a16:creationId xmlns:a16="http://schemas.microsoft.com/office/drawing/2014/main" id="{B053A350-46ED-616A-2826-5E127C82B5E1}"/>
              </a:ext>
            </a:extLst>
          </p:cNvPr>
          <p:cNvGrpSpPr/>
          <p:nvPr/>
        </p:nvGrpSpPr>
        <p:grpSpPr>
          <a:xfrm>
            <a:off x="222751" y="811601"/>
            <a:ext cx="3035531" cy="910659"/>
            <a:chOff x="2998086" y="215004"/>
            <a:chExt cx="3035531" cy="910659"/>
          </a:xfrm>
        </p:grpSpPr>
        <p:sp>
          <p:nvSpPr>
            <p:cNvPr id="5" name="Chevron 4">
              <a:extLst>
                <a:ext uri="{FF2B5EF4-FFF2-40B4-BE49-F238E27FC236}">
                  <a16:creationId xmlns:a16="http://schemas.microsoft.com/office/drawing/2014/main" id="{A0FDEEFD-057B-5C7F-83EE-9D9B7CB04DB7}"/>
                </a:ext>
              </a:extLst>
            </p:cNvPr>
            <p:cNvSpPr/>
            <p:nvPr/>
          </p:nvSpPr>
          <p:spPr>
            <a:xfrm>
              <a:off x="2998086" y="215004"/>
              <a:ext cx="3035531" cy="910659"/>
            </a:xfrm>
            <a:prstGeom prst="chevron">
              <a:avLst>
                <a:gd name="adj" fmla="val 30000"/>
              </a:avLst>
            </a:prstGeom>
          </p:spPr>
          <p:style>
            <a:lnRef idx="2">
              <a:schemeClr val="accent5">
                <a:hueOff val="-3379271"/>
                <a:satOff val="-8710"/>
                <a:lumOff val="-5883"/>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6" name="Chevron 4">
              <a:extLst>
                <a:ext uri="{FF2B5EF4-FFF2-40B4-BE49-F238E27FC236}">
                  <a16:creationId xmlns:a16="http://schemas.microsoft.com/office/drawing/2014/main" id="{7B511444-6258-0411-2FB1-F47FCCC27E7E}"/>
                </a:ext>
              </a:extLst>
            </p:cNvPr>
            <p:cNvSpPr txBox="1"/>
            <p:nvPr/>
          </p:nvSpPr>
          <p:spPr>
            <a:xfrm>
              <a:off x="3271284" y="215004"/>
              <a:ext cx="2489135" cy="9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441" tIns="112441" rIns="112441" bIns="112441" numCol="1" spcCol="1270" anchor="ctr" anchorCtr="0">
              <a:noAutofit/>
            </a:bodyPr>
            <a:lstStyle/>
            <a:p>
              <a:pPr marL="0" lvl="0" indent="0" algn="ctr" defTabSz="1244600">
                <a:lnSpc>
                  <a:spcPct val="90000"/>
                </a:lnSpc>
                <a:spcBef>
                  <a:spcPct val="0"/>
                </a:spcBef>
                <a:spcAft>
                  <a:spcPct val="35000"/>
                </a:spcAft>
                <a:buNone/>
              </a:pPr>
              <a:r>
                <a:rPr lang="en-US" sz="2800" kern="1200" dirty="0"/>
                <a:t>Aim 2</a:t>
              </a:r>
            </a:p>
          </p:txBody>
        </p:sp>
      </p:grpSp>
      <p:sp>
        <p:nvSpPr>
          <p:cNvPr id="11" name="TextBox 10">
            <a:extLst>
              <a:ext uri="{FF2B5EF4-FFF2-40B4-BE49-F238E27FC236}">
                <a16:creationId xmlns:a16="http://schemas.microsoft.com/office/drawing/2014/main" id="{0298D83D-C300-ADE1-980A-E0FCCF75CFBB}"/>
              </a:ext>
            </a:extLst>
          </p:cNvPr>
          <p:cNvSpPr txBox="1"/>
          <p:nvPr/>
        </p:nvSpPr>
        <p:spPr>
          <a:xfrm>
            <a:off x="3258282" y="783334"/>
            <a:ext cx="5844687" cy="4616648"/>
          </a:xfrm>
          <a:prstGeom prst="rect">
            <a:avLst/>
          </a:prstGeom>
          <a:noFill/>
        </p:spPr>
        <p:txBody>
          <a:bodyPr wrap="square" rtlCol="0">
            <a:spAutoFit/>
          </a:bodyPr>
          <a:lstStyle/>
          <a:p>
            <a:r>
              <a:rPr lang="en-US" b="1" u="sng" dirty="0"/>
              <a:t>Key Steps</a:t>
            </a:r>
            <a:r>
              <a:rPr lang="en-US" b="1" dirty="0"/>
              <a:t>:</a:t>
            </a:r>
          </a:p>
          <a:p>
            <a:pPr marL="285750" indent="-285750">
              <a:buFont typeface="Wingdings" panose="05000000000000000000" pitchFamily="2" charset="2"/>
              <a:buChar char="v"/>
            </a:pPr>
            <a:r>
              <a:rPr lang="en-US" dirty="0"/>
              <a:t>Once statewide data collaborative has been created and information sharing guidelines developed, then a behavioral health repository can be formed to include data from organizations such as (but not limited to) DCF, AHCA, DJJ, and FDLE.</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Overall goal is to provide information on access, quality, costs, and outcomes of the behavioral health system in Florida.</a:t>
            </a:r>
          </a:p>
          <a:p>
            <a:endParaRPr lang="en-US" dirty="0"/>
          </a:p>
          <a:p>
            <a:r>
              <a:rPr lang="en-US" b="1" u="sng" dirty="0"/>
              <a:t>Recommendations</a:t>
            </a:r>
            <a:r>
              <a:rPr lang="en-US" b="1" dirty="0"/>
              <a:t>:</a:t>
            </a:r>
          </a:p>
          <a:p>
            <a:pPr marL="285750" lvl="0" indent="-285750">
              <a:buFont typeface="Wingdings" panose="05000000000000000000" pitchFamily="2" charset="2"/>
              <a:buChar char="v"/>
            </a:pPr>
            <a:r>
              <a:rPr lang="en-US" dirty="0"/>
              <a:t>Secure administrative authority and commitment from stakeholders/agencies to establish the state-wide Florida Behavioral Healthcare Data Repository (FBHDR).</a:t>
            </a:r>
          </a:p>
          <a:p>
            <a:pPr marL="285750" lvl="0" indent="-285750">
              <a:buFont typeface="Wingdings" panose="05000000000000000000" pitchFamily="2" charset="2"/>
              <a:buChar char="v"/>
            </a:pPr>
            <a:endParaRPr lang="en-US" dirty="0"/>
          </a:p>
          <a:p>
            <a:pPr marL="285750" lvl="0" indent="-285750">
              <a:buFont typeface="Wingdings" panose="05000000000000000000" pitchFamily="2" charset="2"/>
              <a:buChar char="v"/>
            </a:pPr>
            <a:r>
              <a:rPr lang="en-US" dirty="0"/>
              <a:t>Determine structure of repository (centralized, federated, etc.) as well as protocols for data standardization, security and access.</a:t>
            </a:r>
          </a:p>
          <a:p>
            <a:pPr marL="285750" lvl="0" indent="-285750">
              <a:buFont typeface="Wingdings" panose="05000000000000000000" pitchFamily="2" charset="2"/>
              <a:buChar char="v"/>
            </a:pPr>
            <a:endParaRPr lang="en-US" dirty="0"/>
          </a:p>
          <a:p>
            <a:pPr marL="285750" lvl="0" indent="-285750">
              <a:buFont typeface="Wingdings" panose="05000000000000000000" pitchFamily="2" charset="2"/>
              <a:buChar char="v"/>
            </a:pPr>
            <a:r>
              <a:rPr lang="en-US" dirty="0"/>
              <a:t>Budget appropriate cost</a:t>
            </a:r>
            <a:r>
              <a:rPr lang="en-US" b="1" dirty="0"/>
              <a:t> </a:t>
            </a:r>
            <a:r>
              <a:rPr lang="en-US" dirty="0"/>
              <a:t>for initiative including fiscal analysis of elements/components of establishing and maintaining repository and possible addition of a qualitative component and analysis.</a:t>
            </a:r>
          </a:p>
          <a:p>
            <a:endParaRPr lang="en-US" dirty="0"/>
          </a:p>
        </p:txBody>
      </p:sp>
    </p:spTree>
    <p:extLst>
      <p:ext uri="{BB962C8B-B14F-4D97-AF65-F5344CB8AC3E}">
        <p14:creationId xmlns:p14="http://schemas.microsoft.com/office/powerpoint/2010/main" val="303452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37733B-BCCD-D91B-219B-FD085FC3FB49}"/>
              </a:ext>
            </a:extLst>
          </p:cNvPr>
          <p:cNvGrpSpPr/>
          <p:nvPr/>
        </p:nvGrpSpPr>
        <p:grpSpPr>
          <a:xfrm>
            <a:off x="206900" y="1774524"/>
            <a:ext cx="2762333" cy="3115026"/>
            <a:chOff x="5988503" y="1125664"/>
            <a:chExt cx="2762333" cy="3115026"/>
          </a:xfrm>
        </p:grpSpPr>
        <p:sp>
          <p:nvSpPr>
            <p:cNvPr id="8" name="Rectangle 7">
              <a:extLst>
                <a:ext uri="{FF2B5EF4-FFF2-40B4-BE49-F238E27FC236}">
                  <a16:creationId xmlns:a16="http://schemas.microsoft.com/office/drawing/2014/main" id="{335D4482-5DF2-7B21-2D77-E0D4618861FE}"/>
                </a:ext>
              </a:extLst>
            </p:cNvPr>
            <p:cNvSpPr/>
            <p:nvPr/>
          </p:nvSpPr>
          <p:spPr>
            <a:xfrm>
              <a:off x="5988503" y="1125664"/>
              <a:ext cx="2762333" cy="3115026"/>
            </a:xfrm>
            <a:prstGeom prst="rect">
              <a:avLst/>
            </a:prstGeom>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288D86C7-E7CF-FD64-93D3-DBA1D0AF912D}"/>
                </a:ext>
              </a:extLst>
            </p:cNvPr>
            <p:cNvSpPr txBox="1"/>
            <p:nvPr/>
          </p:nvSpPr>
          <p:spPr>
            <a:xfrm>
              <a:off x="5988503" y="1125664"/>
              <a:ext cx="2762333" cy="311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8286" tIns="218286" rIns="218286" bIns="436571" numCol="1" spcCol="1270" anchor="t" anchorCtr="0">
              <a:noAutofit/>
            </a:bodyPr>
            <a:lstStyle/>
            <a:p>
              <a:pPr marL="0" lvl="0" indent="0" algn="ctr" defTabSz="755650">
                <a:lnSpc>
                  <a:spcPct val="90000"/>
                </a:lnSpc>
                <a:spcBef>
                  <a:spcPct val="0"/>
                </a:spcBef>
                <a:spcAft>
                  <a:spcPct val="35000"/>
                </a:spcAft>
                <a:buNone/>
              </a:pPr>
              <a:r>
                <a:rPr lang="en-US" sz="1700" kern="1200" dirty="0"/>
                <a:t>Provide information on availability and adequacy of behavioral health data sources in Florida for high-risk individuals served either through Medicaid or DCF and evaluate key questions related to cost, access, quality, and outcomes</a:t>
              </a:r>
            </a:p>
          </p:txBody>
        </p:sp>
      </p:grpSp>
      <p:grpSp>
        <p:nvGrpSpPr>
          <p:cNvPr id="4" name="Group 3">
            <a:extLst>
              <a:ext uri="{FF2B5EF4-FFF2-40B4-BE49-F238E27FC236}">
                <a16:creationId xmlns:a16="http://schemas.microsoft.com/office/drawing/2014/main" id="{72BB9277-F853-A2CB-78C3-968BCF100840}"/>
              </a:ext>
            </a:extLst>
          </p:cNvPr>
          <p:cNvGrpSpPr/>
          <p:nvPr/>
        </p:nvGrpSpPr>
        <p:grpSpPr>
          <a:xfrm>
            <a:off x="206900" y="863865"/>
            <a:ext cx="3035531" cy="910659"/>
            <a:chOff x="5988503" y="215004"/>
            <a:chExt cx="3035531" cy="910659"/>
          </a:xfrm>
        </p:grpSpPr>
        <p:sp>
          <p:nvSpPr>
            <p:cNvPr id="5" name="Chevron 4">
              <a:extLst>
                <a:ext uri="{FF2B5EF4-FFF2-40B4-BE49-F238E27FC236}">
                  <a16:creationId xmlns:a16="http://schemas.microsoft.com/office/drawing/2014/main" id="{353BBB7F-67B2-AFF0-FC77-863BA29D3DD2}"/>
                </a:ext>
              </a:extLst>
            </p:cNvPr>
            <p:cNvSpPr/>
            <p:nvPr/>
          </p:nvSpPr>
          <p:spPr>
            <a:xfrm>
              <a:off x="5988503" y="215004"/>
              <a:ext cx="3035531" cy="910659"/>
            </a:xfrm>
            <a:prstGeom prst="chevron">
              <a:avLst>
                <a:gd name="adj" fmla="val 30000"/>
              </a:avLst>
            </a:prstGeom>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6" name="Chevron 4">
              <a:extLst>
                <a:ext uri="{FF2B5EF4-FFF2-40B4-BE49-F238E27FC236}">
                  <a16:creationId xmlns:a16="http://schemas.microsoft.com/office/drawing/2014/main" id="{29BA6EB0-C00A-0AB9-5E09-225C673FC462}"/>
                </a:ext>
              </a:extLst>
            </p:cNvPr>
            <p:cNvSpPr txBox="1"/>
            <p:nvPr/>
          </p:nvSpPr>
          <p:spPr>
            <a:xfrm>
              <a:off x="6261701" y="215004"/>
              <a:ext cx="2489135" cy="9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441" tIns="112441" rIns="112441" bIns="112441" numCol="1" spcCol="1270" anchor="ctr" anchorCtr="0">
              <a:noAutofit/>
            </a:bodyPr>
            <a:lstStyle/>
            <a:p>
              <a:pPr marL="0" lvl="0" indent="0" algn="ctr" defTabSz="1244600">
                <a:lnSpc>
                  <a:spcPct val="90000"/>
                </a:lnSpc>
                <a:spcBef>
                  <a:spcPct val="0"/>
                </a:spcBef>
                <a:spcAft>
                  <a:spcPct val="35000"/>
                </a:spcAft>
                <a:buNone/>
              </a:pPr>
              <a:r>
                <a:rPr lang="en-US" sz="2800" kern="1200" dirty="0"/>
                <a:t>Aim 3</a:t>
              </a:r>
            </a:p>
          </p:txBody>
        </p:sp>
      </p:grpSp>
      <p:sp>
        <p:nvSpPr>
          <p:cNvPr id="12" name="TextBox 11">
            <a:extLst>
              <a:ext uri="{FF2B5EF4-FFF2-40B4-BE49-F238E27FC236}">
                <a16:creationId xmlns:a16="http://schemas.microsoft.com/office/drawing/2014/main" id="{78F87CDD-71A7-917C-8243-D1080D0985B4}"/>
              </a:ext>
            </a:extLst>
          </p:cNvPr>
          <p:cNvSpPr txBox="1"/>
          <p:nvPr/>
        </p:nvSpPr>
        <p:spPr>
          <a:xfrm>
            <a:off x="3242431" y="703789"/>
            <a:ext cx="5980749" cy="4401205"/>
          </a:xfrm>
          <a:prstGeom prst="rect">
            <a:avLst/>
          </a:prstGeom>
          <a:noFill/>
        </p:spPr>
        <p:txBody>
          <a:bodyPr wrap="square" rtlCol="0">
            <a:spAutoFit/>
          </a:bodyPr>
          <a:lstStyle/>
          <a:p>
            <a:r>
              <a:rPr lang="en-US" b="1" u="sng" dirty="0"/>
              <a:t>Key Steps</a:t>
            </a:r>
            <a:r>
              <a:rPr lang="en-US" b="1" dirty="0"/>
              <a:t>:</a:t>
            </a:r>
          </a:p>
          <a:p>
            <a:pPr marL="285750" indent="-285750">
              <a:buFont typeface="Wingdings" panose="05000000000000000000" pitchFamily="2" charset="2"/>
              <a:buChar char="v"/>
            </a:pPr>
            <a:r>
              <a:rPr lang="en-US" dirty="0"/>
              <a:t>Assess high-risk individuals served either through Medicaid or DCF and evaluate questions related to cost, access, quality, and outcomes.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Integration of behavioral health information from multiple sources have significant improvements in accuracy of personal demographics, diagnoses (including co-morbidities), service use types and frequency of use, and personal outcomes and health care quality.</a:t>
            </a:r>
          </a:p>
          <a:p>
            <a:endParaRPr lang="en-US" dirty="0"/>
          </a:p>
          <a:p>
            <a:r>
              <a:rPr lang="en-US" b="1" u="sng" dirty="0"/>
              <a:t>Recommendations</a:t>
            </a:r>
            <a:r>
              <a:rPr lang="en-US" b="1" dirty="0"/>
              <a:t>:</a:t>
            </a:r>
          </a:p>
          <a:p>
            <a:pPr marL="285750" lvl="0" indent="-285750">
              <a:buFont typeface="Wingdings" panose="05000000000000000000" pitchFamily="2" charset="2"/>
              <a:buChar char="v"/>
            </a:pPr>
            <a:r>
              <a:rPr lang="en-US" dirty="0"/>
              <a:t>Establish FBHDR oversight steering committee that will identify appropriate behavioral health data sources and prioritize analytic direction and initiatives.</a:t>
            </a:r>
          </a:p>
          <a:p>
            <a:pPr marL="285750" lvl="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Initially, this level of research will focus on people served by public-funded services and supports.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Comparisons of the above outputs will be made among people covered by Medicaid versus Medicare versus </a:t>
            </a:r>
            <a:r>
              <a:rPr lang="en-US" dirty="0" err="1"/>
              <a:t>Medicaid+Medicare</a:t>
            </a:r>
            <a:r>
              <a:rPr lang="en-US" dirty="0"/>
              <a:t> versus private insurance versus uninsured.</a:t>
            </a:r>
          </a:p>
        </p:txBody>
      </p:sp>
    </p:spTree>
    <p:extLst>
      <p:ext uri="{BB962C8B-B14F-4D97-AF65-F5344CB8AC3E}">
        <p14:creationId xmlns:p14="http://schemas.microsoft.com/office/powerpoint/2010/main" val="361939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1" name="Picture 10" descr="A diagram of a data collaboration road&#10;&#10;Description automatically generated">
            <a:extLst>
              <a:ext uri="{FF2B5EF4-FFF2-40B4-BE49-F238E27FC236}">
                <a16:creationId xmlns:a16="http://schemas.microsoft.com/office/drawing/2014/main" id="{964FF2C8-882F-C2E2-6782-90E9F9F1A95F}"/>
              </a:ext>
            </a:extLst>
          </p:cNvPr>
          <p:cNvPicPr>
            <a:picLocks noChangeAspect="1"/>
          </p:cNvPicPr>
          <p:nvPr/>
        </p:nvPicPr>
        <p:blipFill>
          <a:blip r:embed="rId3"/>
          <a:stretch>
            <a:fillRect/>
          </a:stretch>
        </p:blipFill>
        <p:spPr>
          <a:xfrm>
            <a:off x="1356691" y="149950"/>
            <a:ext cx="6430617" cy="4993550"/>
          </a:xfrm>
          <a:prstGeom prst="rect">
            <a:avLst/>
          </a:prstGeom>
        </p:spPr>
      </p:pic>
    </p:spTree>
    <p:extLst>
      <p:ext uri="{BB962C8B-B14F-4D97-AF65-F5344CB8AC3E}">
        <p14:creationId xmlns:p14="http://schemas.microsoft.com/office/powerpoint/2010/main" val="397143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E44C-E4CB-DBA4-B758-E34143225E8F}"/>
              </a:ext>
            </a:extLst>
          </p:cNvPr>
          <p:cNvSpPr>
            <a:spLocks noGrp="1"/>
          </p:cNvSpPr>
          <p:nvPr>
            <p:ph type="title"/>
          </p:nvPr>
        </p:nvSpPr>
        <p:spPr/>
        <p:txBody>
          <a:bodyPr>
            <a:noAutofit/>
          </a:bodyPr>
          <a:lstStyle/>
          <a:p>
            <a:r>
              <a:rPr lang="en-US" sz="2500" dirty="0"/>
              <a:t>Additional Recommendations (unrelated to aims)</a:t>
            </a:r>
          </a:p>
        </p:txBody>
      </p:sp>
      <p:sp>
        <p:nvSpPr>
          <p:cNvPr id="3" name="Text Placeholder 2">
            <a:extLst>
              <a:ext uri="{FF2B5EF4-FFF2-40B4-BE49-F238E27FC236}">
                <a16:creationId xmlns:a16="http://schemas.microsoft.com/office/drawing/2014/main" id="{746F16F9-E896-A442-02DC-73AA5514D573}"/>
              </a:ext>
            </a:extLst>
          </p:cNvPr>
          <p:cNvSpPr>
            <a:spLocks noGrp="1"/>
          </p:cNvSpPr>
          <p:nvPr>
            <p:ph type="body" idx="1"/>
          </p:nvPr>
        </p:nvSpPr>
        <p:spPr>
          <a:xfrm>
            <a:off x="628650" y="1304644"/>
            <a:ext cx="7886700" cy="3838856"/>
          </a:xfrm>
        </p:spPr>
        <p:txBody>
          <a:bodyPr>
            <a:normAutofit fontScale="92500" lnSpcReduction="20000"/>
          </a:bodyPr>
          <a:lstStyle/>
          <a:p>
            <a:pPr>
              <a:lnSpc>
                <a:spcPct val="100000"/>
              </a:lnSpc>
              <a:buFont typeface="Wingdings" panose="05000000000000000000" pitchFamily="2" charset="2"/>
              <a:buChar char="v"/>
            </a:pPr>
            <a:r>
              <a:rPr lang="en-US" dirty="0"/>
              <a:t>Implement a mixed-methods approach that includes a qualitative component to inform/contextualize the data</a:t>
            </a:r>
          </a:p>
          <a:p>
            <a:pPr marL="95250" indent="0">
              <a:lnSpc>
                <a:spcPct val="100000"/>
              </a:lnSpc>
              <a:buNone/>
            </a:pPr>
            <a:endParaRPr lang="en-US" dirty="0"/>
          </a:p>
          <a:p>
            <a:pPr>
              <a:lnSpc>
                <a:spcPct val="100000"/>
              </a:lnSpc>
              <a:buFont typeface="Wingdings" panose="05000000000000000000" pitchFamily="2" charset="2"/>
              <a:buChar char="v"/>
            </a:pPr>
            <a:r>
              <a:rPr lang="en-US" dirty="0"/>
              <a:t>Implement innovative technology</a:t>
            </a:r>
          </a:p>
          <a:p>
            <a:pPr marL="95250" indent="0">
              <a:lnSpc>
                <a:spcPct val="100000"/>
              </a:lnSpc>
              <a:buNone/>
            </a:pPr>
            <a:endParaRPr lang="en-US" dirty="0"/>
          </a:p>
          <a:p>
            <a:pPr>
              <a:lnSpc>
                <a:spcPct val="100000"/>
              </a:lnSpc>
              <a:buFont typeface="Wingdings" panose="05000000000000000000" pitchFamily="2" charset="2"/>
              <a:buChar char="v"/>
            </a:pPr>
            <a:r>
              <a:rPr lang="en-US" dirty="0"/>
              <a:t>Identify community resource “strengths and assets”</a:t>
            </a:r>
          </a:p>
          <a:p>
            <a:pPr marL="95250" indent="0">
              <a:lnSpc>
                <a:spcPct val="100000"/>
              </a:lnSpc>
              <a:buNone/>
            </a:pPr>
            <a:endParaRPr lang="en-US" dirty="0"/>
          </a:p>
          <a:p>
            <a:pPr>
              <a:lnSpc>
                <a:spcPct val="100000"/>
              </a:lnSpc>
              <a:buFont typeface="Wingdings" panose="05000000000000000000" pitchFamily="2" charset="2"/>
              <a:buChar char="v"/>
            </a:pPr>
            <a:r>
              <a:rPr lang="en-US" dirty="0"/>
              <a:t>Create a Behavioral Health Network of Resources</a:t>
            </a:r>
          </a:p>
          <a:p>
            <a:pPr marL="95250" indent="0">
              <a:lnSpc>
                <a:spcPct val="100000"/>
              </a:lnSpc>
              <a:buNone/>
            </a:pPr>
            <a:endParaRPr lang="en-US" dirty="0"/>
          </a:p>
          <a:p>
            <a:pPr>
              <a:lnSpc>
                <a:spcPct val="100000"/>
              </a:lnSpc>
              <a:buFont typeface="Wingdings" panose="05000000000000000000" pitchFamily="2" charset="2"/>
              <a:buChar char="v"/>
            </a:pPr>
            <a:r>
              <a:rPr lang="en-US" dirty="0"/>
              <a:t>Identify additional analysis points and information that are not being collects that should be collected for outcomes </a:t>
            </a:r>
          </a:p>
        </p:txBody>
      </p:sp>
    </p:spTree>
    <p:extLst>
      <p:ext uri="{BB962C8B-B14F-4D97-AF65-F5344CB8AC3E}">
        <p14:creationId xmlns:p14="http://schemas.microsoft.com/office/powerpoint/2010/main" val="101142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7B08-8EE5-5614-BCC4-75ABD1070549}"/>
              </a:ext>
            </a:extLst>
          </p:cNvPr>
          <p:cNvSpPr>
            <a:spLocks noGrp="1"/>
          </p:cNvSpPr>
          <p:nvPr>
            <p:ph type="title"/>
          </p:nvPr>
        </p:nvSpPr>
        <p:spPr>
          <a:xfrm>
            <a:off x="628650" y="522190"/>
            <a:ext cx="7886700" cy="692663"/>
          </a:xfrm>
        </p:spPr>
        <p:txBody>
          <a:bodyPr/>
          <a:lstStyle/>
          <a:p>
            <a:r>
              <a:rPr lang="en-US" dirty="0"/>
              <a:t>Next Steps…</a:t>
            </a:r>
          </a:p>
        </p:txBody>
      </p:sp>
      <p:sp>
        <p:nvSpPr>
          <p:cNvPr id="3" name="Text Placeholder 2">
            <a:extLst>
              <a:ext uri="{FF2B5EF4-FFF2-40B4-BE49-F238E27FC236}">
                <a16:creationId xmlns:a16="http://schemas.microsoft.com/office/drawing/2014/main" id="{7F672AEC-8918-185E-4EF8-35EA50C4DDDF}"/>
              </a:ext>
            </a:extLst>
          </p:cNvPr>
          <p:cNvSpPr>
            <a:spLocks noGrp="1"/>
          </p:cNvSpPr>
          <p:nvPr>
            <p:ph type="body" idx="1"/>
          </p:nvPr>
        </p:nvSpPr>
        <p:spPr>
          <a:xfrm>
            <a:off x="628650" y="1116499"/>
            <a:ext cx="7886700" cy="4027001"/>
          </a:xfrm>
        </p:spPr>
        <p:txBody>
          <a:bodyPr>
            <a:normAutofit fontScale="85000" lnSpcReduction="20000"/>
          </a:bodyPr>
          <a:lstStyle/>
          <a:p>
            <a:pPr>
              <a:lnSpc>
                <a:spcPct val="110000"/>
              </a:lnSpc>
              <a:buFont typeface="Wingdings" panose="05000000000000000000" pitchFamily="2" charset="2"/>
              <a:buChar char="v"/>
            </a:pPr>
            <a:r>
              <a:rPr lang="en-US" dirty="0"/>
              <a:t>Data Analysis Subcommittee planning session will be held:</a:t>
            </a:r>
          </a:p>
          <a:p>
            <a:pPr lvl="1">
              <a:lnSpc>
                <a:spcPct val="110000"/>
              </a:lnSpc>
              <a:buFont typeface="Wingdings" panose="05000000000000000000" pitchFamily="2" charset="2"/>
              <a:buChar char="v"/>
            </a:pPr>
            <a:r>
              <a:rPr lang="en-US" dirty="0"/>
              <a:t>Location: Florida State University (FSU)</a:t>
            </a:r>
          </a:p>
          <a:p>
            <a:pPr lvl="1">
              <a:lnSpc>
                <a:spcPct val="110000"/>
              </a:lnSpc>
              <a:buFont typeface="Wingdings" panose="05000000000000000000" pitchFamily="2" charset="2"/>
              <a:buChar char="v"/>
            </a:pPr>
            <a:r>
              <a:rPr lang="en-US" dirty="0"/>
              <a:t>Date: Wednesday, September 13, 2023</a:t>
            </a:r>
          </a:p>
          <a:p>
            <a:pPr lvl="1">
              <a:lnSpc>
                <a:spcPct val="110000"/>
              </a:lnSpc>
              <a:buFont typeface="Wingdings" panose="05000000000000000000" pitchFamily="2" charset="2"/>
              <a:buChar char="v"/>
            </a:pPr>
            <a:r>
              <a:rPr lang="en-US" dirty="0"/>
              <a:t>Time: 9:00am-5:00pm</a:t>
            </a:r>
          </a:p>
          <a:p>
            <a:pPr>
              <a:lnSpc>
                <a:spcPct val="110000"/>
              </a:lnSpc>
              <a:buFont typeface="Wingdings" panose="05000000000000000000" pitchFamily="2" charset="2"/>
              <a:buChar char="v"/>
            </a:pPr>
            <a:r>
              <a:rPr lang="en-US" dirty="0"/>
              <a:t>Discussion will focus on the development of a statewide </a:t>
            </a:r>
            <a:r>
              <a:rPr lang="en-US" b="1" i="1" dirty="0"/>
              <a:t>“Behavioral Healthcare Data Repository”</a:t>
            </a:r>
          </a:p>
          <a:p>
            <a:pPr>
              <a:lnSpc>
                <a:spcPct val="110000"/>
              </a:lnSpc>
              <a:buFont typeface="Wingdings" panose="05000000000000000000" pitchFamily="2" charset="2"/>
              <a:buChar char="v"/>
            </a:pPr>
            <a:r>
              <a:rPr lang="en-US" dirty="0"/>
              <a:t>Subject Matter Experts:</a:t>
            </a:r>
          </a:p>
          <a:p>
            <a:pPr lvl="1">
              <a:lnSpc>
                <a:spcPct val="110000"/>
              </a:lnSpc>
              <a:buFont typeface="Wingdings" panose="05000000000000000000" pitchFamily="2" charset="2"/>
              <a:buChar char="v"/>
            </a:pPr>
            <a:r>
              <a:rPr lang="en-US" dirty="0"/>
              <a:t>Cass </a:t>
            </a:r>
            <a:r>
              <a:rPr lang="en-US" dirty="0" err="1"/>
              <a:t>Dorius</a:t>
            </a:r>
            <a:r>
              <a:rPr lang="en-US" dirty="0"/>
              <a:t>, PhD – Assistant Professor, Iowa State University</a:t>
            </a:r>
          </a:p>
          <a:p>
            <a:pPr lvl="1">
              <a:lnSpc>
                <a:spcPct val="110000"/>
              </a:lnSpc>
              <a:buFont typeface="Wingdings" panose="05000000000000000000" pitchFamily="2" charset="2"/>
              <a:buChar char="v"/>
            </a:pPr>
            <a:r>
              <a:rPr lang="en-US" dirty="0"/>
              <a:t>Jessie Tenenbaum, PhD – Chief Data Officer, North Carolina Department of Health and Human Services</a:t>
            </a:r>
          </a:p>
          <a:p>
            <a:pPr lvl="1">
              <a:lnSpc>
                <a:spcPct val="110000"/>
              </a:lnSpc>
              <a:buFont typeface="Wingdings" panose="05000000000000000000" pitchFamily="2" charset="2"/>
              <a:buChar char="v"/>
            </a:pPr>
            <a:r>
              <a:rPr lang="en-US" dirty="0"/>
              <a:t>Mark </a:t>
            </a:r>
            <a:r>
              <a:rPr lang="en-US" dirty="0" err="1"/>
              <a:t>Humowiecki</a:t>
            </a:r>
            <a:r>
              <a:rPr lang="en-US" dirty="0"/>
              <a:t>, JD – General Counsel and Senior Director of National Initiatives, Camden Coalition of Healthcare Providers</a:t>
            </a:r>
          </a:p>
          <a:p>
            <a:pPr lvl="1">
              <a:lnSpc>
                <a:spcPct val="110000"/>
              </a:lnSpc>
              <a:buFont typeface="Wingdings" panose="05000000000000000000" pitchFamily="2" charset="2"/>
              <a:buChar char="v"/>
            </a:pPr>
            <a:r>
              <a:rPr lang="en-US" dirty="0"/>
              <a:t>Sue Gallagher, EdD – Chief Innovation Officer, Children’s Services Council of Broward County</a:t>
            </a:r>
          </a:p>
        </p:txBody>
      </p:sp>
    </p:spTree>
    <p:extLst>
      <p:ext uri="{BB962C8B-B14F-4D97-AF65-F5344CB8AC3E}">
        <p14:creationId xmlns:p14="http://schemas.microsoft.com/office/powerpoint/2010/main" val="81995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7B08-8EE5-5614-BCC4-75ABD1070549}"/>
              </a:ext>
            </a:extLst>
          </p:cNvPr>
          <p:cNvSpPr>
            <a:spLocks noGrp="1"/>
          </p:cNvSpPr>
          <p:nvPr>
            <p:ph type="title"/>
          </p:nvPr>
        </p:nvSpPr>
        <p:spPr>
          <a:xfrm>
            <a:off x="628650" y="522190"/>
            <a:ext cx="7886700" cy="692663"/>
          </a:xfrm>
        </p:spPr>
        <p:txBody>
          <a:bodyPr/>
          <a:lstStyle/>
          <a:p>
            <a:r>
              <a:rPr lang="en-US" dirty="0"/>
              <a:t>Agenda Items</a:t>
            </a:r>
          </a:p>
        </p:txBody>
      </p:sp>
      <p:sp>
        <p:nvSpPr>
          <p:cNvPr id="3" name="Text Placeholder 2">
            <a:extLst>
              <a:ext uri="{FF2B5EF4-FFF2-40B4-BE49-F238E27FC236}">
                <a16:creationId xmlns:a16="http://schemas.microsoft.com/office/drawing/2014/main" id="{7F672AEC-8918-185E-4EF8-35EA50C4DDDF}"/>
              </a:ext>
            </a:extLst>
          </p:cNvPr>
          <p:cNvSpPr>
            <a:spLocks noGrp="1"/>
          </p:cNvSpPr>
          <p:nvPr>
            <p:ph type="body" idx="1"/>
          </p:nvPr>
        </p:nvSpPr>
        <p:spPr>
          <a:xfrm>
            <a:off x="498231" y="975884"/>
            <a:ext cx="7743092" cy="4070901"/>
          </a:xfrm>
        </p:spPr>
        <p:txBody>
          <a:bodyPr>
            <a:noAutofit/>
          </a:bodyPr>
          <a:lstStyle/>
          <a:p>
            <a:pPr>
              <a:lnSpc>
                <a:spcPct val="110000"/>
              </a:lnSpc>
              <a:buFont typeface="Wingdings" panose="05000000000000000000" pitchFamily="2" charset="2"/>
              <a:buChar char="v"/>
            </a:pPr>
            <a:r>
              <a:rPr lang="en-US" sz="1600" dirty="0"/>
              <a:t>Welcome Introductions/ Purpose of Planning Session</a:t>
            </a:r>
          </a:p>
          <a:p>
            <a:pPr marL="95250" indent="0">
              <a:lnSpc>
                <a:spcPct val="110000"/>
              </a:lnSpc>
              <a:buNone/>
            </a:pPr>
            <a:endParaRPr lang="en-US" sz="1600" dirty="0"/>
          </a:p>
          <a:p>
            <a:pPr>
              <a:lnSpc>
                <a:spcPct val="110000"/>
              </a:lnSpc>
              <a:buFont typeface="Wingdings" panose="05000000000000000000" pitchFamily="2" charset="2"/>
              <a:buChar char="v"/>
            </a:pPr>
            <a:r>
              <a:rPr lang="en-US" sz="1600" dirty="0"/>
              <a:t>Review of goals/objectives of Behavioral Health Data Repository</a:t>
            </a:r>
          </a:p>
          <a:p>
            <a:pPr marL="95250" indent="0">
              <a:lnSpc>
                <a:spcPct val="110000"/>
              </a:lnSpc>
              <a:buNone/>
            </a:pPr>
            <a:endParaRPr lang="en-US" sz="1600" dirty="0"/>
          </a:p>
          <a:p>
            <a:pPr>
              <a:lnSpc>
                <a:spcPct val="110000"/>
              </a:lnSpc>
              <a:buFont typeface="Wingdings" panose="05000000000000000000" pitchFamily="2" charset="2"/>
              <a:buChar char="v"/>
            </a:pPr>
            <a:r>
              <a:rPr lang="en-US" sz="1600" dirty="0"/>
              <a:t>Experiences of Subject Matter Experts outside and within Florida</a:t>
            </a:r>
          </a:p>
          <a:p>
            <a:pPr marL="95250" indent="0">
              <a:lnSpc>
                <a:spcPct val="110000"/>
              </a:lnSpc>
              <a:buNone/>
            </a:pPr>
            <a:endParaRPr lang="en-US" sz="1600" b="1" i="1" dirty="0"/>
          </a:p>
          <a:p>
            <a:pPr>
              <a:lnSpc>
                <a:spcPct val="110000"/>
              </a:lnSpc>
              <a:buFont typeface="Wingdings" panose="05000000000000000000" pitchFamily="2" charset="2"/>
              <a:buChar char="v"/>
            </a:pPr>
            <a:r>
              <a:rPr lang="en-US" sz="1600" dirty="0"/>
              <a:t>Review Florida BH data integration assets and challenges</a:t>
            </a:r>
          </a:p>
          <a:p>
            <a:pPr marL="95250" indent="0">
              <a:lnSpc>
                <a:spcPct val="110000"/>
              </a:lnSpc>
              <a:buNone/>
            </a:pPr>
            <a:endParaRPr lang="en-US" sz="1600" dirty="0"/>
          </a:p>
          <a:p>
            <a:pPr>
              <a:lnSpc>
                <a:spcPct val="110000"/>
              </a:lnSpc>
              <a:buFont typeface="Wingdings" panose="05000000000000000000" pitchFamily="2" charset="2"/>
              <a:buChar char="v"/>
            </a:pPr>
            <a:r>
              <a:rPr lang="en-US" sz="1600" dirty="0"/>
              <a:t>Development of Florida Behavioral Healthcare Data Repository Plan</a:t>
            </a:r>
          </a:p>
          <a:p>
            <a:pPr marL="95250" indent="0">
              <a:lnSpc>
                <a:spcPct val="110000"/>
              </a:lnSpc>
              <a:buNone/>
            </a:pPr>
            <a:endParaRPr lang="en-US" sz="1600" dirty="0"/>
          </a:p>
          <a:p>
            <a:pPr>
              <a:lnSpc>
                <a:spcPct val="110000"/>
              </a:lnSpc>
              <a:buFont typeface="Wingdings" panose="05000000000000000000" pitchFamily="2" charset="2"/>
              <a:buChar char="v"/>
            </a:pPr>
            <a:r>
              <a:rPr lang="en-US" sz="1600" dirty="0"/>
              <a:t>Public Comment/Closing Remarks </a:t>
            </a:r>
          </a:p>
        </p:txBody>
      </p:sp>
    </p:spTree>
    <p:extLst>
      <p:ext uri="{BB962C8B-B14F-4D97-AF65-F5344CB8AC3E}">
        <p14:creationId xmlns:p14="http://schemas.microsoft.com/office/powerpoint/2010/main" val="188091246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5755</TotalTime>
  <Words>768</Words>
  <Application>Microsoft Office PowerPoint</Application>
  <PresentationFormat>On-screen Show (16:9)</PresentationFormat>
  <Paragraphs>78</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Wingdings</vt:lpstr>
      <vt:lpstr>Arial</vt:lpstr>
      <vt:lpstr>Office Theme</vt:lpstr>
      <vt:lpstr>Data Analysis Subcommittee Update </vt:lpstr>
      <vt:lpstr>Goals and Strategies of Data Analysis Subcommittee</vt:lpstr>
      <vt:lpstr>PowerPoint Presentation</vt:lpstr>
      <vt:lpstr>PowerPoint Presentation</vt:lpstr>
      <vt:lpstr>PowerPoint Presentation</vt:lpstr>
      <vt:lpstr>PowerPoint Presentation</vt:lpstr>
      <vt:lpstr>Additional Recommendations (unrelated to aims)</vt:lpstr>
      <vt:lpstr>Next Steps…</vt:lpstr>
      <vt:lpstr>Agenda Items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Evaluation for the Thirteenth Judicial Circuit Court : Adult Drug Recovery Court (ADRC)</dc:title>
  <dc:creator>DiMercurio, Kyrstin</dc:creator>
  <cp:lastModifiedBy>Platt, Aaron</cp:lastModifiedBy>
  <cp:revision>848</cp:revision>
  <dcterms:created xsi:type="dcterms:W3CDTF">2019-11-06T18:18:56Z</dcterms:created>
  <dcterms:modified xsi:type="dcterms:W3CDTF">2023-08-14T22:55:31Z</dcterms:modified>
</cp:coreProperties>
</file>