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78" r:id="rId3"/>
    <p:sldId id="4286" r:id="rId4"/>
    <p:sldId id="4281" r:id="rId5"/>
    <p:sldId id="4285" r:id="rId6"/>
    <p:sldId id="4146" r:id="rId7"/>
    <p:sldId id="4280" r:id="rId8"/>
    <p:sldId id="4284" r:id="rId9"/>
    <p:sldId id="2063" r:id="rId10"/>
    <p:sldId id="2106" r:id="rId11"/>
    <p:sldId id="2107" r:id="rId12"/>
    <p:sldId id="4287" r:id="rId13"/>
    <p:sldId id="4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0580"/>
    <a:srgbClr val="C10089"/>
    <a:srgbClr val="930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36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5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573C5-0B42-1549-A772-3EAF332F7399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ABD8579-21CC-9347-A3AB-6B2EFB09092B}">
      <dgm:prSet phldrT="[Text]" custT="1"/>
      <dgm:spPr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</a:gra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gm:t>
    </dgm:pt>
    <dgm:pt modelId="{85EE3C56-8841-5A40-8A9F-A232C5B81255}" type="parTrans" cxnId="{EC09F073-D3A3-844E-B6D8-BE2BA571B395}">
      <dgm:prSet/>
      <dgm:spPr/>
      <dgm:t>
        <a:bodyPr/>
        <a:lstStyle/>
        <a:p>
          <a:endParaRPr lang="en-US"/>
        </a:p>
      </dgm:t>
    </dgm:pt>
    <dgm:pt modelId="{C736438D-E128-804C-BAAE-20F6583D6130}" type="sibTrans" cxnId="{EC09F073-D3A3-844E-B6D8-BE2BA571B395}">
      <dgm:prSet/>
      <dgm:spPr/>
      <dgm:t>
        <a:bodyPr/>
        <a:lstStyle/>
        <a:p>
          <a:endParaRPr lang="en-US"/>
        </a:p>
      </dgm:t>
    </dgm:pt>
    <dgm:pt modelId="{68A44818-5F53-7F4C-9A09-1A45F587E7C5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</a:gra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gm:t>
    </dgm:pt>
    <dgm:pt modelId="{D77638B0-A08E-F64B-88FF-3C1AFE60B0F2}" type="parTrans" cxnId="{63D6205B-6AC9-AA4C-BCA3-A698D3183ED3}">
      <dgm:prSet/>
      <dgm:spPr/>
      <dgm:t>
        <a:bodyPr/>
        <a:lstStyle/>
        <a:p>
          <a:endParaRPr lang="en-US"/>
        </a:p>
      </dgm:t>
    </dgm:pt>
    <dgm:pt modelId="{0D557397-93C3-B245-8BBD-42B760221016}" type="sibTrans" cxnId="{63D6205B-6AC9-AA4C-BCA3-A698D3183ED3}">
      <dgm:prSet/>
      <dgm:spPr/>
      <dgm:t>
        <a:bodyPr/>
        <a:lstStyle/>
        <a:p>
          <a:endParaRPr lang="en-US"/>
        </a:p>
      </dgm:t>
    </dgm:pt>
    <dgm:pt modelId="{0F357515-E659-B04B-AE21-CB1E641401EC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gm:t>
    </dgm:pt>
    <dgm:pt modelId="{9E45FCD9-2E3A-2649-AF6F-6933A7F3375F}" type="parTrans" cxnId="{CEC34823-1E6C-1545-BF70-F727A464FEDE}">
      <dgm:prSet/>
      <dgm:spPr/>
      <dgm:t>
        <a:bodyPr/>
        <a:lstStyle/>
        <a:p>
          <a:endParaRPr lang="en-US"/>
        </a:p>
      </dgm:t>
    </dgm:pt>
    <dgm:pt modelId="{0C262507-9C74-0C4C-A8D5-BCBE5340A03F}" type="sibTrans" cxnId="{CEC34823-1E6C-1545-BF70-F727A464FEDE}">
      <dgm:prSet/>
      <dgm:spPr/>
      <dgm:t>
        <a:bodyPr/>
        <a:lstStyle/>
        <a:p>
          <a:endParaRPr lang="en-US"/>
        </a:p>
      </dgm:t>
    </dgm:pt>
    <dgm:pt modelId="{55D37099-7399-B64D-8388-A267C9E94FC3}" type="pres">
      <dgm:prSet presAssocID="{109573C5-0B42-1549-A772-3EAF332F7399}" presName="compositeShape" presStyleCnt="0">
        <dgm:presLayoutVars>
          <dgm:chMax val="7"/>
          <dgm:dir/>
          <dgm:resizeHandles val="exact"/>
        </dgm:presLayoutVars>
      </dgm:prSet>
      <dgm:spPr/>
    </dgm:pt>
    <dgm:pt modelId="{6F1F6F26-A44B-C542-8FB2-5CB2E35ED03F}" type="pres">
      <dgm:prSet presAssocID="{2ABD8579-21CC-9347-A3AB-6B2EFB09092B}" presName="circ1" presStyleLbl="vennNode1" presStyleIdx="0" presStyleCnt="3" custScaleX="149279" custLinFactNeighborX="-4864" custLinFactNeighborY="-451"/>
      <dgm:spPr/>
    </dgm:pt>
    <dgm:pt modelId="{959B8D4D-52AA-9446-B5A1-D1409CC4D400}" type="pres">
      <dgm:prSet presAssocID="{2ABD8579-21CC-9347-A3AB-6B2EFB0909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5054E9-6EF9-D247-8FCE-B325F97C053A}" type="pres">
      <dgm:prSet presAssocID="{68A44818-5F53-7F4C-9A09-1A45F587E7C5}" presName="circ2" presStyleLbl="vennNode1" presStyleIdx="1" presStyleCnt="3" custScaleX="129875" custScaleY="98510" custLinFactNeighborX="16619" custLinFactNeighborY="1939"/>
      <dgm:spPr/>
    </dgm:pt>
    <dgm:pt modelId="{87FBC86E-07B9-0740-B2C1-72CF42760715}" type="pres">
      <dgm:prSet presAssocID="{68A44818-5F53-7F4C-9A09-1A45F587E7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4047EF-1DCC-B349-AD93-0B493B9F8A5E}" type="pres">
      <dgm:prSet presAssocID="{0F357515-E659-B04B-AE21-CB1E641401EC}" presName="circ3" presStyleLbl="vennNode1" presStyleIdx="2" presStyleCnt="3" custScaleX="156326" custScaleY="97929" custLinFactNeighborX="-14640" custLinFactNeighborY="7304"/>
      <dgm:spPr/>
    </dgm:pt>
    <dgm:pt modelId="{3EB37757-BB5B-574F-8204-6B7E83D989B1}" type="pres">
      <dgm:prSet presAssocID="{0F357515-E659-B04B-AE21-CB1E641401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C34823-1E6C-1545-BF70-F727A464FEDE}" srcId="{109573C5-0B42-1549-A772-3EAF332F7399}" destId="{0F357515-E659-B04B-AE21-CB1E641401EC}" srcOrd="2" destOrd="0" parTransId="{9E45FCD9-2E3A-2649-AF6F-6933A7F3375F}" sibTransId="{0C262507-9C74-0C4C-A8D5-BCBE5340A03F}"/>
    <dgm:cxn modelId="{6199F42E-DD60-F34D-8E7D-310F3E5F7676}" type="presOf" srcId="{68A44818-5F53-7F4C-9A09-1A45F587E7C5}" destId="{1E5054E9-6EF9-D247-8FCE-B325F97C053A}" srcOrd="0" destOrd="0" presId="urn:microsoft.com/office/officeart/2005/8/layout/venn1"/>
    <dgm:cxn modelId="{63D6205B-6AC9-AA4C-BCA3-A698D3183ED3}" srcId="{109573C5-0B42-1549-A772-3EAF332F7399}" destId="{68A44818-5F53-7F4C-9A09-1A45F587E7C5}" srcOrd="1" destOrd="0" parTransId="{D77638B0-A08E-F64B-88FF-3C1AFE60B0F2}" sibTransId="{0D557397-93C3-B245-8BBD-42B760221016}"/>
    <dgm:cxn modelId="{935DD367-B899-4840-AAB6-228DDA166D6F}" type="presOf" srcId="{109573C5-0B42-1549-A772-3EAF332F7399}" destId="{55D37099-7399-B64D-8388-A267C9E94FC3}" srcOrd="0" destOrd="0" presId="urn:microsoft.com/office/officeart/2005/8/layout/venn1"/>
    <dgm:cxn modelId="{C8CA2E4B-3074-C44C-AC32-CCB42B850E49}" type="presOf" srcId="{68A44818-5F53-7F4C-9A09-1A45F587E7C5}" destId="{87FBC86E-07B9-0740-B2C1-72CF42760715}" srcOrd="1" destOrd="0" presId="urn:microsoft.com/office/officeart/2005/8/layout/venn1"/>
    <dgm:cxn modelId="{EC09F073-D3A3-844E-B6D8-BE2BA571B395}" srcId="{109573C5-0B42-1549-A772-3EAF332F7399}" destId="{2ABD8579-21CC-9347-A3AB-6B2EFB09092B}" srcOrd="0" destOrd="0" parTransId="{85EE3C56-8841-5A40-8A9F-A232C5B81255}" sibTransId="{C736438D-E128-804C-BAAE-20F6583D6130}"/>
    <dgm:cxn modelId="{3BF4447C-1988-5C4A-BFF7-9E4DA03A19AC}" type="presOf" srcId="{0F357515-E659-B04B-AE21-CB1E641401EC}" destId="{314047EF-1DCC-B349-AD93-0B493B9F8A5E}" srcOrd="0" destOrd="0" presId="urn:microsoft.com/office/officeart/2005/8/layout/venn1"/>
    <dgm:cxn modelId="{A9AD6091-1ACC-1240-8CA5-EE32A212BD9B}" type="presOf" srcId="{2ABD8579-21CC-9347-A3AB-6B2EFB09092B}" destId="{6F1F6F26-A44B-C542-8FB2-5CB2E35ED03F}" srcOrd="0" destOrd="0" presId="urn:microsoft.com/office/officeart/2005/8/layout/venn1"/>
    <dgm:cxn modelId="{8678EEBB-EEA9-E145-8580-979B0379B555}" type="presOf" srcId="{0F357515-E659-B04B-AE21-CB1E641401EC}" destId="{3EB37757-BB5B-574F-8204-6B7E83D989B1}" srcOrd="1" destOrd="0" presId="urn:microsoft.com/office/officeart/2005/8/layout/venn1"/>
    <dgm:cxn modelId="{EF9593C6-1D1A-2B40-B934-5D0A91CEDBB2}" type="presOf" srcId="{2ABD8579-21CC-9347-A3AB-6B2EFB09092B}" destId="{959B8D4D-52AA-9446-B5A1-D1409CC4D400}" srcOrd="1" destOrd="0" presId="urn:microsoft.com/office/officeart/2005/8/layout/venn1"/>
    <dgm:cxn modelId="{03ACE793-9268-F947-8373-F345F9D56B1A}" type="presParOf" srcId="{55D37099-7399-B64D-8388-A267C9E94FC3}" destId="{6F1F6F26-A44B-C542-8FB2-5CB2E35ED03F}" srcOrd="0" destOrd="0" presId="urn:microsoft.com/office/officeart/2005/8/layout/venn1"/>
    <dgm:cxn modelId="{79B660BB-8E45-EB4E-AE41-34AE6C38AE5F}" type="presParOf" srcId="{55D37099-7399-B64D-8388-A267C9E94FC3}" destId="{959B8D4D-52AA-9446-B5A1-D1409CC4D400}" srcOrd="1" destOrd="0" presId="urn:microsoft.com/office/officeart/2005/8/layout/venn1"/>
    <dgm:cxn modelId="{E0745EFA-841C-534E-BE14-9B40D782E85A}" type="presParOf" srcId="{55D37099-7399-B64D-8388-A267C9E94FC3}" destId="{1E5054E9-6EF9-D247-8FCE-B325F97C053A}" srcOrd="2" destOrd="0" presId="urn:microsoft.com/office/officeart/2005/8/layout/venn1"/>
    <dgm:cxn modelId="{D40DE21D-7AF6-A949-80E9-FC6305A5C534}" type="presParOf" srcId="{55D37099-7399-B64D-8388-A267C9E94FC3}" destId="{87FBC86E-07B9-0740-B2C1-72CF42760715}" srcOrd="3" destOrd="0" presId="urn:microsoft.com/office/officeart/2005/8/layout/venn1"/>
    <dgm:cxn modelId="{C01D57CC-4052-1146-A80F-EC4E88971951}" type="presParOf" srcId="{55D37099-7399-B64D-8388-A267C9E94FC3}" destId="{314047EF-1DCC-B349-AD93-0B493B9F8A5E}" srcOrd="4" destOrd="0" presId="urn:microsoft.com/office/officeart/2005/8/layout/venn1"/>
    <dgm:cxn modelId="{1AB94D34-0BB0-BF44-B768-0AC0DB28A6DB}" type="presParOf" srcId="{55D37099-7399-B64D-8388-A267C9E94FC3}" destId="{3EB37757-BB5B-574F-8204-6B7E83D989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1C618-61DB-7846-A365-A8949870571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B4BB68C-B26F-8548-9456-2EC7C72A6DAE}">
      <dgm:prSet phldrT="[Text]"/>
      <dgm:spPr/>
      <dgm:t>
        <a:bodyPr/>
        <a:lstStyle/>
        <a:p>
          <a:r>
            <a:rPr lang="en-US" dirty="0"/>
            <a:t>BH Repository</a:t>
          </a:r>
        </a:p>
      </dgm:t>
    </dgm:pt>
    <dgm:pt modelId="{70891214-2EC2-7D44-ACB1-1DD351D9DF59}" type="parTrans" cxnId="{8F46DF2F-45E0-2E4C-815C-8F5722EA1805}">
      <dgm:prSet/>
      <dgm:spPr/>
      <dgm:t>
        <a:bodyPr/>
        <a:lstStyle/>
        <a:p>
          <a:endParaRPr lang="en-US"/>
        </a:p>
      </dgm:t>
    </dgm:pt>
    <dgm:pt modelId="{483F9105-FA7A-C84D-8A53-6960FDE94FEF}" type="sibTrans" cxnId="{8F46DF2F-45E0-2E4C-815C-8F5722EA1805}">
      <dgm:prSet/>
      <dgm:spPr/>
      <dgm:t>
        <a:bodyPr/>
        <a:lstStyle/>
        <a:p>
          <a:endParaRPr lang="en-US"/>
        </a:p>
      </dgm:t>
    </dgm:pt>
    <dgm:pt modelId="{8E00A8CA-A22C-084A-9351-80B4E64C599E}">
      <dgm:prSet phldrT="[Text]"/>
      <dgm:spPr/>
      <dgm:t>
        <a:bodyPr/>
        <a:lstStyle/>
        <a:p>
          <a:r>
            <a:rPr lang="en-US" dirty="0"/>
            <a:t>Policy Makers</a:t>
          </a:r>
        </a:p>
      </dgm:t>
    </dgm:pt>
    <dgm:pt modelId="{08B22B4F-80D2-AA42-A4AF-5587E62A0E77}" type="parTrans" cxnId="{6D4B6ADB-C49B-034B-B652-0D565595B435}">
      <dgm:prSet/>
      <dgm:spPr/>
      <dgm:t>
        <a:bodyPr/>
        <a:lstStyle/>
        <a:p>
          <a:endParaRPr lang="en-US"/>
        </a:p>
      </dgm:t>
    </dgm:pt>
    <dgm:pt modelId="{F608AC85-F5AF-2E45-A0DB-9E11557C16F0}" type="sibTrans" cxnId="{6D4B6ADB-C49B-034B-B652-0D565595B435}">
      <dgm:prSet/>
      <dgm:spPr/>
      <dgm:t>
        <a:bodyPr/>
        <a:lstStyle/>
        <a:p>
          <a:endParaRPr lang="en-US"/>
        </a:p>
      </dgm:t>
    </dgm:pt>
    <dgm:pt modelId="{5E82210C-A1F2-8E4F-A160-C552ECCDD631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E4F5FCE2-27C7-5640-B0D8-6A41D329D460}" type="parTrans" cxnId="{A029EAB0-43EA-A045-A0CE-DE01E58D2F48}">
      <dgm:prSet/>
      <dgm:spPr/>
      <dgm:t>
        <a:bodyPr/>
        <a:lstStyle/>
        <a:p>
          <a:endParaRPr lang="en-US"/>
        </a:p>
      </dgm:t>
    </dgm:pt>
    <dgm:pt modelId="{ECE90514-2132-5245-8E75-AB068D256914}" type="sibTrans" cxnId="{A029EAB0-43EA-A045-A0CE-DE01E58D2F48}">
      <dgm:prSet/>
      <dgm:spPr/>
      <dgm:t>
        <a:bodyPr/>
        <a:lstStyle/>
        <a:p>
          <a:endParaRPr lang="en-US"/>
        </a:p>
      </dgm:t>
    </dgm:pt>
    <dgm:pt modelId="{4B717E9A-642F-7048-85AA-79F0F75CCF20}" type="pres">
      <dgm:prSet presAssocID="{09B1C618-61DB-7846-A365-A89498705713}" presName="Name0" presStyleCnt="0">
        <dgm:presLayoutVars>
          <dgm:dir/>
          <dgm:resizeHandles val="exact"/>
        </dgm:presLayoutVars>
      </dgm:prSet>
      <dgm:spPr/>
    </dgm:pt>
    <dgm:pt modelId="{778C570F-A9EF-DB40-B3C2-94D8D0E15C89}" type="pres">
      <dgm:prSet presAssocID="{9B4BB68C-B26F-8548-9456-2EC7C72A6DAE}" presName="node" presStyleLbl="node1" presStyleIdx="0" presStyleCnt="3">
        <dgm:presLayoutVars>
          <dgm:bulletEnabled val="1"/>
        </dgm:presLayoutVars>
      </dgm:prSet>
      <dgm:spPr/>
    </dgm:pt>
    <dgm:pt modelId="{339C99FD-1D1D-7C40-BBB2-598B5415B939}" type="pres">
      <dgm:prSet presAssocID="{483F9105-FA7A-C84D-8A53-6960FDE94FEF}" presName="sibTrans" presStyleLbl="sibTrans2D1" presStyleIdx="0" presStyleCnt="2"/>
      <dgm:spPr/>
    </dgm:pt>
    <dgm:pt modelId="{F2F2E0E8-2BBC-7942-9B94-2F02B6A7B13B}" type="pres">
      <dgm:prSet presAssocID="{483F9105-FA7A-C84D-8A53-6960FDE94FEF}" presName="connectorText" presStyleLbl="sibTrans2D1" presStyleIdx="0" presStyleCnt="2"/>
      <dgm:spPr/>
    </dgm:pt>
    <dgm:pt modelId="{66BDED65-55FF-584F-8939-62149B5FA6D0}" type="pres">
      <dgm:prSet presAssocID="{8E00A8CA-A22C-084A-9351-80B4E64C599E}" presName="node" presStyleLbl="node1" presStyleIdx="1" presStyleCnt="3">
        <dgm:presLayoutVars>
          <dgm:bulletEnabled val="1"/>
        </dgm:presLayoutVars>
      </dgm:prSet>
      <dgm:spPr/>
    </dgm:pt>
    <dgm:pt modelId="{8E76C12C-39D0-B241-9EC2-6C9A090E5C47}" type="pres">
      <dgm:prSet presAssocID="{F608AC85-F5AF-2E45-A0DB-9E11557C16F0}" presName="sibTrans" presStyleLbl="sibTrans2D1" presStyleIdx="1" presStyleCnt="2"/>
      <dgm:spPr/>
    </dgm:pt>
    <dgm:pt modelId="{5F83023F-08B3-0849-8B77-83CF64096DBF}" type="pres">
      <dgm:prSet presAssocID="{F608AC85-F5AF-2E45-A0DB-9E11557C16F0}" presName="connectorText" presStyleLbl="sibTrans2D1" presStyleIdx="1" presStyleCnt="2"/>
      <dgm:spPr/>
    </dgm:pt>
    <dgm:pt modelId="{C83A1BDA-C027-D94A-9DAE-81586CC202BE}" type="pres">
      <dgm:prSet presAssocID="{5E82210C-A1F2-8E4F-A160-C552ECCDD631}" presName="node" presStyleLbl="node1" presStyleIdx="2" presStyleCnt="3" custFlipHor="1" custScaleX="81647" custScaleY="108234" custLinFactNeighborX="-3335" custLinFactNeighborY="-151">
        <dgm:presLayoutVars>
          <dgm:bulletEnabled val="1"/>
        </dgm:presLayoutVars>
      </dgm:prSet>
      <dgm:spPr/>
    </dgm:pt>
  </dgm:ptLst>
  <dgm:cxnLst>
    <dgm:cxn modelId="{44559627-3D6C-B54F-BE2F-4A610C0D1A94}" type="presOf" srcId="{09B1C618-61DB-7846-A365-A89498705713}" destId="{4B717E9A-642F-7048-85AA-79F0F75CCF20}" srcOrd="0" destOrd="0" presId="urn:microsoft.com/office/officeart/2005/8/layout/process1"/>
    <dgm:cxn modelId="{8F46DF2F-45E0-2E4C-815C-8F5722EA1805}" srcId="{09B1C618-61DB-7846-A365-A89498705713}" destId="{9B4BB68C-B26F-8548-9456-2EC7C72A6DAE}" srcOrd="0" destOrd="0" parTransId="{70891214-2EC2-7D44-ACB1-1DD351D9DF59}" sibTransId="{483F9105-FA7A-C84D-8A53-6960FDE94FEF}"/>
    <dgm:cxn modelId="{7024F93B-0C25-0944-9FB2-77A343F8D8A1}" type="presOf" srcId="{483F9105-FA7A-C84D-8A53-6960FDE94FEF}" destId="{339C99FD-1D1D-7C40-BBB2-598B5415B939}" srcOrd="0" destOrd="0" presId="urn:microsoft.com/office/officeart/2005/8/layout/process1"/>
    <dgm:cxn modelId="{A329374A-ECA6-0D44-B96C-8B2CD7844000}" type="presOf" srcId="{F608AC85-F5AF-2E45-A0DB-9E11557C16F0}" destId="{8E76C12C-39D0-B241-9EC2-6C9A090E5C47}" srcOrd="0" destOrd="0" presId="urn:microsoft.com/office/officeart/2005/8/layout/process1"/>
    <dgm:cxn modelId="{A029EAB0-43EA-A045-A0CE-DE01E58D2F48}" srcId="{09B1C618-61DB-7846-A365-A89498705713}" destId="{5E82210C-A1F2-8E4F-A160-C552ECCDD631}" srcOrd="2" destOrd="0" parTransId="{E4F5FCE2-27C7-5640-B0D8-6A41D329D460}" sibTransId="{ECE90514-2132-5245-8E75-AB068D256914}"/>
    <dgm:cxn modelId="{91D628C9-FC23-5E41-847A-8ABC70DE4460}" type="presOf" srcId="{8E00A8CA-A22C-084A-9351-80B4E64C599E}" destId="{66BDED65-55FF-584F-8939-62149B5FA6D0}" srcOrd="0" destOrd="0" presId="urn:microsoft.com/office/officeart/2005/8/layout/process1"/>
    <dgm:cxn modelId="{89858BCE-BCBB-7C43-AFF7-3C99E88C38CB}" type="presOf" srcId="{F608AC85-F5AF-2E45-A0DB-9E11557C16F0}" destId="{5F83023F-08B3-0849-8B77-83CF64096DBF}" srcOrd="1" destOrd="0" presId="urn:microsoft.com/office/officeart/2005/8/layout/process1"/>
    <dgm:cxn modelId="{5BDB74D2-70BC-3E44-A5E9-6C79B72DC187}" type="presOf" srcId="{9B4BB68C-B26F-8548-9456-2EC7C72A6DAE}" destId="{778C570F-A9EF-DB40-B3C2-94D8D0E15C89}" srcOrd="0" destOrd="0" presId="urn:microsoft.com/office/officeart/2005/8/layout/process1"/>
    <dgm:cxn modelId="{6D4B6ADB-C49B-034B-B652-0D565595B435}" srcId="{09B1C618-61DB-7846-A365-A89498705713}" destId="{8E00A8CA-A22C-084A-9351-80B4E64C599E}" srcOrd="1" destOrd="0" parTransId="{08B22B4F-80D2-AA42-A4AF-5587E62A0E77}" sibTransId="{F608AC85-F5AF-2E45-A0DB-9E11557C16F0}"/>
    <dgm:cxn modelId="{D79E0EE8-0B8B-B244-BFAA-31E6E4B34AD5}" type="presOf" srcId="{5E82210C-A1F2-8E4F-A160-C552ECCDD631}" destId="{C83A1BDA-C027-D94A-9DAE-81586CC202BE}" srcOrd="0" destOrd="0" presId="urn:microsoft.com/office/officeart/2005/8/layout/process1"/>
    <dgm:cxn modelId="{C28751F4-11F6-FD43-AFCF-09B1FA573069}" type="presOf" srcId="{483F9105-FA7A-C84D-8A53-6960FDE94FEF}" destId="{F2F2E0E8-2BBC-7942-9B94-2F02B6A7B13B}" srcOrd="1" destOrd="0" presId="urn:microsoft.com/office/officeart/2005/8/layout/process1"/>
    <dgm:cxn modelId="{07A0CA95-C851-E14C-8C2D-363848F42423}" type="presParOf" srcId="{4B717E9A-642F-7048-85AA-79F0F75CCF20}" destId="{778C570F-A9EF-DB40-B3C2-94D8D0E15C89}" srcOrd="0" destOrd="0" presId="urn:microsoft.com/office/officeart/2005/8/layout/process1"/>
    <dgm:cxn modelId="{C9614D9C-7043-A04C-B656-4DDB31969EAF}" type="presParOf" srcId="{4B717E9A-642F-7048-85AA-79F0F75CCF20}" destId="{339C99FD-1D1D-7C40-BBB2-598B5415B939}" srcOrd="1" destOrd="0" presId="urn:microsoft.com/office/officeart/2005/8/layout/process1"/>
    <dgm:cxn modelId="{869FB0BB-7FB2-A14C-B433-A51DAA35196F}" type="presParOf" srcId="{339C99FD-1D1D-7C40-BBB2-598B5415B939}" destId="{F2F2E0E8-2BBC-7942-9B94-2F02B6A7B13B}" srcOrd="0" destOrd="0" presId="urn:microsoft.com/office/officeart/2005/8/layout/process1"/>
    <dgm:cxn modelId="{48BEA3C3-3885-D741-867F-A5CD41182278}" type="presParOf" srcId="{4B717E9A-642F-7048-85AA-79F0F75CCF20}" destId="{66BDED65-55FF-584F-8939-62149B5FA6D0}" srcOrd="2" destOrd="0" presId="urn:microsoft.com/office/officeart/2005/8/layout/process1"/>
    <dgm:cxn modelId="{81C37AC8-64CF-A646-AF24-50FECB7A90AD}" type="presParOf" srcId="{4B717E9A-642F-7048-85AA-79F0F75CCF20}" destId="{8E76C12C-39D0-B241-9EC2-6C9A090E5C47}" srcOrd="3" destOrd="0" presId="urn:microsoft.com/office/officeart/2005/8/layout/process1"/>
    <dgm:cxn modelId="{9B10FF5C-BC96-144F-924C-FAED2F9CC772}" type="presParOf" srcId="{8E76C12C-39D0-B241-9EC2-6C9A090E5C47}" destId="{5F83023F-08B3-0849-8B77-83CF64096DBF}" srcOrd="0" destOrd="0" presId="urn:microsoft.com/office/officeart/2005/8/layout/process1"/>
    <dgm:cxn modelId="{F8670F2A-5A16-104D-A8C0-2FCB28DF0D5F}" type="presParOf" srcId="{4B717E9A-642F-7048-85AA-79F0F75CCF20}" destId="{C83A1BDA-C027-D94A-9DAE-81586CC202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200E3-6201-6D41-9C49-89C653128F34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6147A558-DCB6-3D49-88F2-9BE26B2FD2CE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2047BB45-D48B-C845-8CD1-63F7AE52C282}" type="parTrans" cxnId="{1C282F9C-EAA5-1C4D-A3B7-EF65E7BA1FED}">
      <dgm:prSet/>
      <dgm:spPr/>
      <dgm:t>
        <a:bodyPr/>
        <a:lstStyle/>
        <a:p>
          <a:endParaRPr lang="en-US"/>
        </a:p>
      </dgm:t>
    </dgm:pt>
    <dgm:pt modelId="{61C9453C-6B67-8E4F-8F48-06F7196226F8}" type="sibTrans" cxnId="{1C282F9C-EAA5-1C4D-A3B7-EF65E7BA1FED}">
      <dgm:prSet/>
      <dgm:spPr/>
      <dgm:t>
        <a:bodyPr/>
        <a:lstStyle/>
        <a:p>
          <a:endParaRPr lang="en-US"/>
        </a:p>
      </dgm:t>
    </dgm:pt>
    <dgm:pt modelId="{923FA061-55B3-D543-818E-46931F1A6AE9}">
      <dgm:prSet phldrT="[Text]"/>
      <dgm:spPr/>
      <dgm:t>
        <a:bodyPr/>
        <a:lstStyle/>
        <a:p>
          <a:r>
            <a:rPr lang="en-US" dirty="0"/>
            <a:t>FL BH Repository</a:t>
          </a:r>
        </a:p>
      </dgm:t>
    </dgm:pt>
    <dgm:pt modelId="{64FC4B9D-E905-9641-B251-D70D9A49F647}" type="parTrans" cxnId="{C0CE48C7-989D-1846-B33C-56041D8B3207}">
      <dgm:prSet/>
      <dgm:spPr/>
      <dgm:t>
        <a:bodyPr/>
        <a:lstStyle/>
        <a:p>
          <a:endParaRPr lang="en-US"/>
        </a:p>
      </dgm:t>
    </dgm:pt>
    <dgm:pt modelId="{026FB647-0FEF-7E4C-A5AE-21FE774A484E}" type="sibTrans" cxnId="{C0CE48C7-989D-1846-B33C-56041D8B3207}">
      <dgm:prSet/>
      <dgm:spPr/>
      <dgm:t>
        <a:bodyPr/>
        <a:lstStyle/>
        <a:p>
          <a:endParaRPr lang="en-US"/>
        </a:p>
      </dgm:t>
    </dgm:pt>
    <dgm:pt modelId="{9F23BDE9-362D-F144-8C72-BC60BCBF99D2}">
      <dgm:prSet phldrT="[Text]"/>
      <dgm:spPr/>
      <dgm:t>
        <a:bodyPr/>
        <a:lstStyle/>
        <a:p>
          <a:r>
            <a:rPr lang="en-US" dirty="0"/>
            <a:t>Policy Makers</a:t>
          </a:r>
        </a:p>
      </dgm:t>
    </dgm:pt>
    <dgm:pt modelId="{7CE29179-50CE-1D40-9BC2-A6E8388E2E00}" type="parTrans" cxnId="{29A322A2-401B-754C-8712-4040DFF475DD}">
      <dgm:prSet/>
      <dgm:spPr/>
      <dgm:t>
        <a:bodyPr/>
        <a:lstStyle/>
        <a:p>
          <a:endParaRPr lang="en-US"/>
        </a:p>
      </dgm:t>
    </dgm:pt>
    <dgm:pt modelId="{965B3895-E3B3-E244-B58E-0D1A9ED4D17D}" type="sibTrans" cxnId="{29A322A2-401B-754C-8712-4040DFF475DD}">
      <dgm:prSet/>
      <dgm:spPr/>
      <dgm:t>
        <a:bodyPr/>
        <a:lstStyle/>
        <a:p>
          <a:endParaRPr lang="en-US"/>
        </a:p>
      </dgm:t>
    </dgm:pt>
    <dgm:pt modelId="{98904141-3B9D-A647-9B98-A6F707222868}">
      <dgm:prSet custT="1"/>
      <dgm:spPr/>
      <dgm:t>
        <a:bodyPr/>
        <a:lstStyle/>
        <a:p>
          <a:r>
            <a:rPr lang="en-US" sz="2000" b="1" dirty="0"/>
            <a:t>Local Hubs</a:t>
          </a:r>
          <a:r>
            <a:rPr lang="en-US" sz="2000" dirty="0"/>
            <a:t> of Relationships, Insights, Healing, Innovation</a:t>
          </a:r>
        </a:p>
      </dgm:t>
    </dgm:pt>
    <dgm:pt modelId="{F87DF0AA-4B6C-0D4A-B99C-ED67570DF881}" type="parTrans" cxnId="{93EC67C1-B847-E847-84FB-3A5BD7AE0816}">
      <dgm:prSet/>
      <dgm:spPr/>
      <dgm:t>
        <a:bodyPr/>
        <a:lstStyle/>
        <a:p>
          <a:endParaRPr lang="en-US"/>
        </a:p>
      </dgm:t>
    </dgm:pt>
    <dgm:pt modelId="{CFA7A874-5237-6E4E-992D-ECD2D79659B6}" type="sibTrans" cxnId="{93EC67C1-B847-E847-84FB-3A5BD7AE0816}">
      <dgm:prSet/>
      <dgm:spPr/>
      <dgm:t>
        <a:bodyPr/>
        <a:lstStyle/>
        <a:p>
          <a:endParaRPr lang="en-US"/>
        </a:p>
      </dgm:t>
    </dgm:pt>
    <dgm:pt modelId="{B2973818-DA3C-C941-9CBA-BC0229634389}" type="pres">
      <dgm:prSet presAssocID="{D0C200E3-6201-6D41-9C49-89C653128F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51C4B9D-E818-804C-A3B1-94F426247ACC}" type="pres">
      <dgm:prSet presAssocID="{6147A558-DCB6-3D49-88F2-9BE26B2FD2CE}" presName="gear1" presStyleLbl="node1" presStyleIdx="0" presStyleCnt="3">
        <dgm:presLayoutVars>
          <dgm:chMax val="1"/>
          <dgm:bulletEnabled val="1"/>
        </dgm:presLayoutVars>
      </dgm:prSet>
      <dgm:spPr/>
    </dgm:pt>
    <dgm:pt modelId="{E55F7C5D-7E84-054E-B111-21C5C2151087}" type="pres">
      <dgm:prSet presAssocID="{6147A558-DCB6-3D49-88F2-9BE26B2FD2CE}" presName="gear1srcNode" presStyleLbl="node1" presStyleIdx="0" presStyleCnt="3"/>
      <dgm:spPr/>
    </dgm:pt>
    <dgm:pt modelId="{361D5580-CFBE-E34B-B21E-B3652D5B38AB}" type="pres">
      <dgm:prSet presAssocID="{6147A558-DCB6-3D49-88F2-9BE26B2FD2CE}" presName="gear1dstNode" presStyleLbl="node1" presStyleIdx="0" presStyleCnt="3"/>
      <dgm:spPr/>
    </dgm:pt>
    <dgm:pt modelId="{4BAD8A85-8890-6B4F-8EEF-327019B60CE9}" type="pres">
      <dgm:prSet presAssocID="{6147A558-DCB6-3D49-88F2-9BE26B2FD2CE}" presName="gear1ch" presStyleLbl="fgAcc1" presStyleIdx="0" presStyleCnt="1" custScaleX="98180" custScaleY="144033" custLinFactNeighborX="-59936" custLinFactNeighborY="2289">
        <dgm:presLayoutVars>
          <dgm:chMax val="0"/>
          <dgm:bulletEnabled val="1"/>
        </dgm:presLayoutVars>
      </dgm:prSet>
      <dgm:spPr/>
    </dgm:pt>
    <dgm:pt modelId="{0AD77B9E-91CC-4646-B3A5-54FA10177E83}" type="pres">
      <dgm:prSet presAssocID="{923FA061-55B3-D543-818E-46931F1A6AE9}" presName="gear2" presStyleLbl="node1" presStyleIdx="1" presStyleCnt="3">
        <dgm:presLayoutVars>
          <dgm:chMax val="1"/>
          <dgm:bulletEnabled val="1"/>
        </dgm:presLayoutVars>
      </dgm:prSet>
      <dgm:spPr/>
    </dgm:pt>
    <dgm:pt modelId="{40CB4D97-663D-AC43-AF81-38B79D9EB3ED}" type="pres">
      <dgm:prSet presAssocID="{923FA061-55B3-D543-818E-46931F1A6AE9}" presName="gear2srcNode" presStyleLbl="node1" presStyleIdx="1" presStyleCnt="3"/>
      <dgm:spPr/>
    </dgm:pt>
    <dgm:pt modelId="{DF440464-222F-A545-BDF8-84460835F512}" type="pres">
      <dgm:prSet presAssocID="{923FA061-55B3-D543-818E-46931F1A6AE9}" presName="gear2dstNode" presStyleLbl="node1" presStyleIdx="1" presStyleCnt="3"/>
      <dgm:spPr/>
    </dgm:pt>
    <dgm:pt modelId="{3C5CA144-AD8A-C946-B200-4417EB6791D0}" type="pres">
      <dgm:prSet presAssocID="{9F23BDE9-362D-F144-8C72-BC60BCBF99D2}" presName="gear3" presStyleLbl="node1" presStyleIdx="2" presStyleCnt="3"/>
      <dgm:spPr/>
    </dgm:pt>
    <dgm:pt modelId="{DE4E6B7E-3AFE-6A43-AFEC-8588B64AD483}" type="pres">
      <dgm:prSet presAssocID="{9F23BDE9-362D-F144-8C72-BC60BCBF99D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B10E8F0-BCBA-9146-A995-71175797EF12}" type="pres">
      <dgm:prSet presAssocID="{9F23BDE9-362D-F144-8C72-BC60BCBF99D2}" presName="gear3srcNode" presStyleLbl="node1" presStyleIdx="2" presStyleCnt="3"/>
      <dgm:spPr/>
    </dgm:pt>
    <dgm:pt modelId="{ADDD6F24-0162-4340-B2B0-EDC6BB0231E2}" type="pres">
      <dgm:prSet presAssocID="{9F23BDE9-362D-F144-8C72-BC60BCBF99D2}" presName="gear3dstNode" presStyleLbl="node1" presStyleIdx="2" presStyleCnt="3"/>
      <dgm:spPr/>
    </dgm:pt>
    <dgm:pt modelId="{8267590A-ED57-914B-BED3-BF9EA06744D0}" type="pres">
      <dgm:prSet presAssocID="{61C9453C-6B67-8E4F-8F48-06F7196226F8}" presName="connector1" presStyleLbl="sibTrans2D1" presStyleIdx="0" presStyleCnt="3"/>
      <dgm:spPr/>
    </dgm:pt>
    <dgm:pt modelId="{8034833D-AEC7-DA40-8462-C4C5B5843E97}" type="pres">
      <dgm:prSet presAssocID="{026FB647-0FEF-7E4C-A5AE-21FE774A484E}" presName="connector2" presStyleLbl="sibTrans2D1" presStyleIdx="1" presStyleCnt="3"/>
      <dgm:spPr/>
    </dgm:pt>
    <dgm:pt modelId="{88349326-33B6-D44C-B37F-9CE0070ADD19}" type="pres">
      <dgm:prSet presAssocID="{965B3895-E3B3-E244-B58E-0D1A9ED4D17D}" presName="connector3" presStyleLbl="sibTrans2D1" presStyleIdx="2" presStyleCnt="3"/>
      <dgm:spPr/>
    </dgm:pt>
  </dgm:ptLst>
  <dgm:cxnLst>
    <dgm:cxn modelId="{97C5861F-6CA7-E347-8CA2-4F27F5A59D5E}" type="presOf" srcId="{923FA061-55B3-D543-818E-46931F1A6AE9}" destId="{0AD77B9E-91CC-4646-B3A5-54FA10177E83}" srcOrd="0" destOrd="0" presId="urn:microsoft.com/office/officeart/2005/8/layout/gear1"/>
    <dgm:cxn modelId="{F6306839-2191-4843-B0A3-F2C202B4F010}" type="presOf" srcId="{9F23BDE9-362D-F144-8C72-BC60BCBF99D2}" destId="{3C5CA144-AD8A-C946-B200-4417EB6791D0}" srcOrd="0" destOrd="0" presId="urn:microsoft.com/office/officeart/2005/8/layout/gear1"/>
    <dgm:cxn modelId="{F2E0575D-E479-A54C-85E9-53642BE0ED8A}" type="presOf" srcId="{6147A558-DCB6-3D49-88F2-9BE26B2FD2CE}" destId="{C51C4B9D-E818-804C-A3B1-94F426247ACC}" srcOrd="0" destOrd="0" presId="urn:microsoft.com/office/officeart/2005/8/layout/gear1"/>
    <dgm:cxn modelId="{F3BCEB6D-A7F5-8647-B44D-8202E898D42F}" type="presOf" srcId="{923FA061-55B3-D543-818E-46931F1A6AE9}" destId="{DF440464-222F-A545-BDF8-84460835F512}" srcOrd="2" destOrd="0" presId="urn:microsoft.com/office/officeart/2005/8/layout/gear1"/>
    <dgm:cxn modelId="{CF152E51-9243-6241-A07D-5352F8677320}" type="presOf" srcId="{6147A558-DCB6-3D49-88F2-9BE26B2FD2CE}" destId="{E55F7C5D-7E84-054E-B111-21C5C2151087}" srcOrd="1" destOrd="0" presId="urn:microsoft.com/office/officeart/2005/8/layout/gear1"/>
    <dgm:cxn modelId="{BC011252-A2C9-634C-AD21-EDEA3BA7D80E}" type="presOf" srcId="{9F23BDE9-362D-F144-8C72-BC60BCBF99D2}" destId="{ADDD6F24-0162-4340-B2B0-EDC6BB0231E2}" srcOrd="3" destOrd="0" presId="urn:microsoft.com/office/officeart/2005/8/layout/gear1"/>
    <dgm:cxn modelId="{0B96DB53-0BC9-5A44-9612-C4DD56D9F797}" type="presOf" srcId="{D0C200E3-6201-6D41-9C49-89C653128F34}" destId="{B2973818-DA3C-C941-9CBA-BC0229634389}" srcOrd="0" destOrd="0" presId="urn:microsoft.com/office/officeart/2005/8/layout/gear1"/>
    <dgm:cxn modelId="{CE38E976-F783-2D43-904B-7BFD39A8A0E6}" type="presOf" srcId="{9F23BDE9-362D-F144-8C72-BC60BCBF99D2}" destId="{DE4E6B7E-3AFE-6A43-AFEC-8588B64AD483}" srcOrd="1" destOrd="0" presId="urn:microsoft.com/office/officeart/2005/8/layout/gear1"/>
    <dgm:cxn modelId="{1C282F9C-EAA5-1C4D-A3B7-EF65E7BA1FED}" srcId="{D0C200E3-6201-6D41-9C49-89C653128F34}" destId="{6147A558-DCB6-3D49-88F2-9BE26B2FD2CE}" srcOrd="0" destOrd="0" parTransId="{2047BB45-D48B-C845-8CD1-63F7AE52C282}" sibTransId="{61C9453C-6B67-8E4F-8F48-06F7196226F8}"/>
    <dgm:cxn modelId="{D6B6EDA0-5515-CD40-AF9D-4E4887874906}" type="presOf" srcId="{6147A558-DCB6-3D49-88F2-9BE26B2FD2CE}" destId="{361D5580-CFBE-E34B-B21E-B3652D5B38AB}" srcOrd="2" destOrd="0" presId="urn:microsoft.com/office/officeart/2005/8/layout/gear1"/>
    <dgm:cxn modelId="{29A322A2-401B-754C-8712-4040DFF475DD}" srcId="{D0C200E3-6201-6D41-9C49-89C653128F34}" destId="{9F23BDE9-362D-F144-8C72-BC60BCBF99D2}" srcOrd="2" destOrd="0" parTransId="{7CE29179-50CE-1D40-9BC2-A6E8388E2E00}" sibTransId="{965B3895-E3B3-E244-B58E-0D1A9ED4D17D}"/>
    <dgm:cxn modelId="{FB1BCDA5-98A7-2540-91D1-3E6F60CCA7E9}" type="presOf" srcId="{9F23BDE9-362D-F144-8C72-BC60BCBF99D2}" destId="{DB10E8F0-BCBA-9146-A995-71175797EF12}" srcOrd="2" destOrd="0" presId="urn:microsoft.com/office/officeart/2005/8/layout/gear1"/>
    <dgm:cxn modelId="{93EC67C1-B847-E847-84FB-3A5BD7AE0816}" srcId="{6147A558-DCB6-3D49-88F2-9BE26B2FD2CE}" destId="{98904141-3B9D-A647-9B98-A6F707222868}" srcOrd="0" destOrd="0" parTransId="{F87DF0AA-4B6C-0D4A-B99C-ED67570DF881}" sibTransId="{CFA7A874-5237-6E4E-992D-ECD2D79659B6}"/>
    <dgm:cxn modelId="{C0CE48C7-989D-1846-B33C-56041D8B3207}" srcId="{D0C200E3-6201-6D41-9C49-89C653128F34}" destId="{923FA061-55B3-D543-818E-46931F1A6AE9}" srcOrd="1" destOrd="0" parTransId="{64FC4B9D-E905-9641-B251-D70D9A49F647}" sibTransId="{026FB647-0FEF-7E4C-A5AE-21FE774A484E}"/>
    <dgm:cxn modelId="{02E12AD0-AC51-6646-92F3-6B29CDC93AAA}" type="presOf" srcId="{98904141-3B9D-A647-9B98-A6F707222868}" destId="{4BAD8A85-8890-6B4F-8EEF-327019B60CE9}" srcOrd="0" destOrd="0" presId="urn:microsoft.com/office/officeart/2005/8/layout/gear1"/>
    <dgm:cxn modelId="{316A34D3-3D89-AA41-8A73-1907A01698E7}" type="presOf" srcId="{61C9453C-6B67-8E4F-8F48-06F7196226F8}" destId="{8267590A-ED57-914B-BED3-BF9EA06744D0}" srcOrd="0" destOrd="0" presId="urn:microsoft.com/office/officeart/2005/8/layout/gear1"/>
    <dgm:cxn modelId="{B492EADF-0912-7540-A442-7170BAE7265A}" type="presOf" srcId="{923FA061-55B3-D543-818E-46931F1A6AE9}" destId="{40CB4D97-663D-AC43-AF81-38B79D9EB3ED}" srcOrd="1" destOrd="0" presId="urn:microsoft.com/office/officeart/2005/8/layout/gear1"/>
    <dgm:cxn modelId="{C39A50E4-A1E7-D94E-BAA5-DE3C078B00CF}" type="presOf" srcId="{026FB647-0FEF-7E4C-A5AE-21FE774A484E}" destId="{8034833D-AEC7-DA40-8462-C4C5B5843E97}" srcOrd="0" destOrd="0" presId="urn:microsoft.com/office/officeart/2005/8/layout/gear1"/>
    <dgm:cxn modelId="{DC6777EC-0C2F-7B48-A6C3-A18879D11913}" type="presOf" srcId="{965B3895-E3B3-E244-B58E-0D1A9ED4D17D}" destId="{88349326-33B6-D44C-B37F-9CE0070ADD19}" srcOrd="0" destOrd="0" presId="urn:microsoft.com/office/officeart/2005/8/layout/gear1"/>
    <dgm:cxn modelId="{4B0DCAA0-1A87-7946-A77F-7E0E412390AA}" type="presParOf" srcId="{B2973818-DA3C-C941-9CBA-BC0229634389}" destId="{C51C4B9D-E818-804C-A3B1-94F426247ACC}" srcOrd="0" destOrd="0" presId="urn:microsoft.com/office/officeart/2005/8/layout/gear1"/>
    <dgm:cxn modelId="{EB8B83CF-B286-854C-B5D7-045C15A5F76A}" type="presParOf" srcId="{B2973818-DA3C-C941-9CBA-BC0229634389}" destId="{E55F7C5D-7E84-054E-B111-21C5C2151087}" srcOrd="1" destOrd="0" presId="urn:microsoft.com/office/officeart/2005/8/layout/gear1"/>
    <dgm:cxn modelId="{F6C8026A-4684-774B-9BFB-4C3224396E8F}" type="presParOf" srcId="{B2973818-DA3C-C941-9CBA-BC0229634389}" destId="{361D5580-CFBE-E34B-B21E-B3652D5B38AB}" srcOrd="2" destOrd="0" presId="urn:microsoft.com/office/officeart/2005/8/layout/gear1"/>
    <dgm:cxn modelId="{3ECA9DAB-AC84-C341-BCDD-4451B94766DE}" type="presParOf" srcId="{B2973818-DA3C-C941-9CBA-BC0229634389}" destId="{4BAD8A85-8890-6B4F-8EEF-327019B60CE9}" srcOrd="3" destOrd="0" presId="urn:microsoft.com/office/officeart/2005/8/layout/gear1"/>
    <dgm:cxn modelId="{F2665437-97BE-9149-AF52-BD50EAE15B34}" type="presParOf" srcId="{B2973818-DA3C-C941-9CBA-BC0229634389}" destId="{0AD77B9E-91CC-4646-B3A5-54FA10177E83}" srcOrd="4" destOrd="0" presId="urn:microsoft.com/office/officeart/2005/8/layout/gear1"/>
    <dgm:cxn modelId="{D85B00B0-3CFE-3741-A0FF-D4D7AA0E39CA}" type="presParOf" srcId="{B2973818-DA3C-C941-9CBA-BC0229634389}" destId="{40CB4D97-663D-AC43-AF81-38B79D9EB3ED}" srcOrd="5" destOrd="0" presId="urn:microsoft.com/office/officeart/2005/8/layout/gear1"/>
    <dgm:cxn modelId="{28D99C18-A919-9E45-B453-0901A215BACE}" type="presParOf" srcId="{B2973818-DA3C-C941-9CBA-BC0229634389}" destId="{DF440464-222F-A545-BDF8-84460835F512}" srcOrd="6" destOrd="0" presId="urn:microsoft.com/office/officeart/2005/8/layout/gear1"/>
    <dgm:cxn modelId="{166D326B-C33E-C44A-A737-08DF4D03F5E3}" type="presParOf" srcId="{B2973818-DA3C-C941-9CBA-BC0229634389}" destId="{3C5CA144-AD8A-C946-B200-4417EB6791D0}" srcOrd="7" destOrd="0" presId="urn:microsoft.com/office/officeart/2005/8/layout/gear1"/>
    <dgm:cxn modelId="{11CE8821-841A-9F43-BEA1-8A10B34B9133}" type="presParOf" srcId="{B2973818-DA3C-C941-9CBA-BC0229634389}" destId="{DE4E6B7E-3AFE-6A43-AFEC-8588B64AD483}" srcOrd="8" destOrd="0" presId="urn:microsoft.com/office/officeart/2005/8/layout/gear1"/>
    <dgm:cxn modelId="{33416DE0-DE92-924A-811A-BB7B28F62FBC}" type="presParOf" srcId="{B2973818-DA3C-C941-9CBA-BC0229634389}" destId="{DB10E8F0-BCBA-9146-A995-71175797EF12}" srcOrd="9" destOrd="0" presId="urn:microsoft.com/office/officeart/2005/8/layout/gear1"/>
    <dgm:cxn modelId="{76C0D5AB-B02F-B84C-89E9-7AF72C25E0CB}" type="presParOf" srcId="{B2973818-DA3C-C941-9CBA-BC0229634389}" destId="{ADDD6F24-0162-4340-B2B0-EDC6BB0231E2}" srcOrd="10" destOrd="0" presId="urn:microsoft.com/office/officeart/2005/8/layout/gear1"/>
    <dgm:cxn modelId="{FA385734-9506-7646-8DE3-82F39700123B}" type="presParOf" srcId="{B2973818-DA3C-C941-9CBA-BC0229634389}" destId="{8267590A-ED57-914B-BED3-BF9EA06744D0}" srcOrd="11" destOrd="0" presId="urn:microsoft.com/office/officeart/2005/8/layout/gear1"/>
    <dgm:cxn modelId="{AF64196B-07A6-1042-A9B9-5FED3FEC66EF}" type="presParOf" srcId="{B2973818-DA3C-C941-9CBA-BC0229634389}" destId="{8034833D-AEC7-DA40-8462-C4C5B5843E97}" srcOrd="12" destOrd="0" presId="urn:microsoft.com/office/officeart/2005/8/layout/gear1"/>
    <dgm:cxn modelId="{54F2A5AA-51F0-5C45-9E17-F9C019357F19}" type="presParOf" srcId="{B2973818-DA3C-C941-9CBA-BC0229634389}" destId="{88349326-33B6-D44C-B37F-9CE0070ADD19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F6F26-A44B-C542-8FB2-5CB2E35ED03F}">
      <dsp:nvSpPr>
        <dsp:cNvPr id="0" name=""/>
        <dsp:cNvSpPr/>
      </dsp:nvSpPr>
      <dsp:spPr>
        <a:xfrm>
          <a:off x="1343400" y="85640"/>
          <a:ext cx="2688710" cy="1801130"/>
        </a:xfrm>
        <a:prstGeom prst="ellipse">
          <a:avLst/>
        </a:prstGeom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sp:txBody>
      <dsp:txXfrm>
        <a:off x="1701895" y="400838"/>
        <a:ext cx="1971720" cy="810508"/>
      </dsp:txXfrm>
    </dsp:sp>
    <dsp:sp modelId="{1E5054E9-6EF9-D247-8FCE-B325F97C053A}">
      <dsp:nvSpPr>
        <dsp:cNvPr id="0" name=""/>
        <dsp:cNvSpPr/>
      </dsp:nvSpPr>
      <dsp:spPr>
        <a:xfrm>
          <a:off x="2554991" y="1267813"/>
          <a:ext cx="2339218" cy="1774294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sp:txBody>
      <dsp:txXfrm>
        <a:off x="3270402" y="1726172"/>
        <a:ext cx="1403531" cy="975861"/>
      </dsp:txXfrm>
    </dsp:sp>
    <dsp:sp modelId="{314047EF-1DCC-B349-AD93-0B493B9F8A5E}">
      <dsp:nvSpPr>
        <dsp:cNvPr id="0" name=""/>
        <dsp:cNvSpPr/>
      </dsp:nvSpPr>
      <dsp:spPr>
        <a:xfrm>
          <a:off x="453951" y="1337117"/>
          <a:ext cx="2815635" cy="1763829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sp:txBody>
      <dsp:txXfrm>
        <a:off x="719090" y="1792773"/>
        <a:ext cx="1689381" cy="97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570F-A9EF-DB40-B3C2-94D8D0E15C89}">
      <dsp:nvSpPr>
        <dsp:cNvPr id="0" name=""/>
        <dsp:cNvSpPr/>
      </dsp:nvSpPr>
      <dsp:spPr>
        <a:xfrm>
          <a:off x="1673" y="1648379"/>
          <a:ext cx="1757631" cy="1054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BH Repository</a:t>
          </a:r>
        </a:p>
      </dsp:txBody>
      <dsp:txXfrm>
        <a:off x="32561" y="1679267"/>
        <a:ext cx="1695855" cy="992802"/>
      </dsp:txXfrm>
    </dsp:sp>
    <dsp:sp modelId="{339C99FD-1D1D-7C40-BBB2-598B5415B939}">
      <dsp:nvSpPr>
        <dsp:cNvPr id="0" name=""/>
        <dsp:cNvSpPr/>
      </dsp:nvSpPr>
      <dsp:spPr>
        <a:xfrm>
          <a:off x="1935068" y="1957722"/>
          <a:ext cx="372617" cy="43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35068" y="2044900"/>
        <a:ext cx="260832" cy="261536"/>
      </dsp:txXfrm>
    </dsp:sp>
    <dsp:sp modelId="{66BDED65-55FF-584F-8939-62149B5FA6D0}">
      <dsp:nvSpPr>
        <dsp:cNvPr id="0" name=""/>
        <dsp:cNvSpPr/>
      </dsp:nvSpPr>
      <dsp:spPr>
        <a:xfrm>
          <a:off x="2462357" y="1648379"/>
          <a:ext cx="1757631" cy="1054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Policy Makers</a:t>
          </a:r>
        </a:p>
      </dsp:txBody>
      <dsp:txXfrm>
        <a:off x="2493245" y="1679267"/>
        <a:ext cx="1695855" cy="992802"/>
      </dsp:txXfrm>
    </dsp:sp>
    <dsp:sp modelId="{8E76C12C-39D0-B241-9EC2-6C9A090E5C47}">
      <dsp:nvSpPr>
        <dsp:cNvPr id="0" name=""/>
        <dsp:cNvSpPr/>
      </dsp:nvSpPr>
      <dsp:spPr>
        <a:xfrm rot="21597595">
          <a:off x="4389890" y="1956862"/>
          <a:ext cx="360191" cy="43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89890" y="2044078"/>
        <a:ext cx="252134" cy="261536"/>
      </dsp:txXfrm>
    </dsp:sp>
    <dsp:sp modelId="{C83A1BDA-C027-D94A-9DAE-81586CC202BE}">
      <dsp:nvSpPr>
        <dsp:cNvPr id="0" name=""/>
        <dsp:cNvSpPr/>
      </dsp:nvSpPr>
      <dsp:spPr>
        <a:xfrm flipH="1">
          <a:off x="4899595" y="1603370"/>
          <a:ext cx="1435053" cy="114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Policy</a:t>
          </a:r>
        </a:p>
      </dsp:txBody>
      <dsp:txXfrm>
        <a:off x="4933026" y="1636801"/>
        <a:ext cx="1368191" cy="107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C4B9D-E818-804C-A3B1-94F426247ACC}">
      <dsp:nvSpPr>
        <dsp:cNvPr id="0" name=""/>
        <dsp:cNvSpPr/>
      </dsp:nvSpPr>
      <dsp:spPr>
        <a:xfrm>
          <a:off x="3058108" y="2728407"/>
          <a:ext cx="3515307" cy="3515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</a:t>
          </a:r>
        </a:p>
      </dsp:txBody>
      <dsp:txXfrm>
        <a:off x="3764841" y="3551851"/>
        <a:ext cx="2101841" cy="1806940"/>
      </dsp:txXfrm>
    </dsp:sp>
    <dsp:sp modelId="{4BAD8A85-8890-6B4F-8EEF-327019B60CE9}">
      <dsp:nvSpPr>
        <dsp:cNvPr id="0" name=""/>
        <dsp:cNvSpPr/>
      </dsp:nvSpPr>
      <dsp:spPr>
        <a:xfrm>
          <a:off x="1290285" y="4605999"/>
          <a:ext cx="2196300" cy="1933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Local Hubs</a:t>
          </a:r>
          <a:r>
            <a:rPr lang="en-US" sz="2000" kern="1200" dirty="0"/>
            <a:t> of Relationships, Insights, Healing, Innovation</a:t>
          </a:r>
        </a:p>
      </dsp:txBody>
      <dsp:txXfrm>
        <a:off x="1346907" y="4662621"/>
        <a:ext cx="2083056" cy="1819979"/>
      </dsp:txXfrm>
    </dsp:sp>
    <dsp:sp modelId="{0AD77B9E-91CC-4646-B3A5-54FA10177E83}">
      <dsp:nvSpPr>
        <dsp:cNvPr id="0" name=""/>
        <dsp:cNvSpPr/>
      </dsp:nvSpPr>
      <dsp:spPr>
        <a:xfrm>
          <a:off x="1012837" y="1897516"/>
          <a:ext cx="2556587" cy="25565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 BH Repository</a:t>
          </a:r>
        </a:p>
      </dsp:txBody>
      <dsp:txXfrm>
        <a:off x="1656465" y="2545035"/>
        <a:ext cx="1269331" cy="1261549"/>
      </dsp:txXfrm>
    </dsp:sp>
    <dsp:sp modelId="{3C5CA144-AD8A-C946-B200-4417EB6791D0}">
      <dsp:nvSpPr>
        <dsp:cNvPr id="0" name=""/>
        <dsp:cNvSpPr/>
      </dsp:nvSpPr>
      <dsp:spPr>
        <a:xfrm rot="20700000">
          <a:off x="2444787" y="133731"/>
          <a:ext cx="2504934" cy="25049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Policy Makers</a:t>
          </a:r>
        </a:p>
      </dsp:txBody>
      <dsp:txXfrm rot="-20700000">
        <a:off x="2994193" y="683137"/>
        <a:ext cx="1406123" cy="1406123"/>
      </dsp:txXfrm>
    </dsp:sp>
    <dsp:sp modelId="{8267590A-ED57-914B-BED3-BF9EA06744D0}">
      <dsp:nvSpPr>
        <dsp:cNvPr id="0" name=""/>
        <dsp:cNvSpPr/>
      </dsp:nvSpPr>
      <dsp:spPr>
        <a:xfrm>
          <a:off x="2812607" y="2183727"/>
          <a:ext cx="4499594" cy="4499594"/>
        </a:xfrm>
        <a:prstGeom prst="circularArrow">
          <a:avLst>
            <a:gd name="adj1" fmla="val 4688"/>
            <a:gd name="adj2" fmla="val 299029"/>
            <a:gd name="adj3" fmla="val 2551870"/>
            <a:gd name="adj4" fmla="val 157863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833D-AEC7-DA40-8462-C4C5B5843E97}">
      <dsp:nvSpPr>
        <dsp:cNvPr id="0" name=""/>
        <dsp:cNvSpPr/>
      </dsp:nvSpPr>
      <dsp:spPr>
        <a:xfrm>
          <a:off x="560071" y="1322411"/>
          <a:ext cx="3269236" cy="32692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9326-33B6-D44C-B37F-9CE0070ADD19}">
      <dsp:nvSpPr>
        <dsp:cNvPr id="0" name=""/>
        <dsp:cNvSpPr/>
      </dsp:nvSpPr>
      <dsp:spPr>
        <a:xfrm>
          <a:off x="1865370" y="-424372"/>
          <a:ext cx="3524895" cy="3524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E9EB-B939-DF4F-9931-22E993D404D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AA79-C2AB-7E42-988E-E319A90F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0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4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</a:t>
            </a:r>
          </a:p>
          <a:p>
            <a:r>
              <a:rPr lang="en-US" dirty="0"/>
              <a:t>A key innovation to Public Science Project’s approach was to include System Professionals in the work as co-researchers – typically CPARs are done with youth and researchers or parents and researchers – we intuitively recognized that value of including system professionals who were also transformed through the projects. </a:t>
            </a:r>
          </a:p>
        </p:txBody>
      </p:sp>
    </p:spTree>
    <p:extLst>
      <p:ext uri="{BB962C8B-B14F-4D97-AF65-F5344CB8AC3E}">
        <p14:creationId xmlns:p14="http://schemas.microsoft.com/office/powerpoint/2010/main" val="330286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A431-1E7E-ECFA-2E1C-392EF01F5EC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52575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CD584-A921-24CC-F803-E5E103D59C8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525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C6DF73F-5A59-9A7C-7688-350B3115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30" t="52474"/>
          <a:stretch/>
        </p:blipFill>
        <p:spPr>
          <a:xfrm>
            <a:off x="0" y="-12700"/>
            <a:ext cx="2671011" cy="1438106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7367C89-A1FB-4370-FB07-FFFE6458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7877702" y="3916839"/>
            <a:ext cx="4314298" cy="2923290"/>
          </a:xfrm>
          <a:prstGeom prst="rect">
            <a:avLst/>
          </a:prstGeom>
        </p:spPr>
      </p:pic>
      <p:pic>
        <p:nvPicPr>
          <p:cNvPr id="12" name="Picture 7" descr="Children's Service Council of Broward County Logo">
            <a:extLst>
              <a:ext uri="{FF2B5EF4-FFF2-40B4-BE49-F238E27FC236}">
                <a16:creationId xmlns:a16="http://schemas.microsoft.com/office/drawing/2014/main" id="{AEFD7462-2AB3-2FFE-F811-B9D827843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553449" y="4550558"/>
            <a:ext cx="3273863" cy="19752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D21A4-FB2C-423A-57C4-CA53783816DE}"/>
              </a:ext>
            </a:extLst>
          </p:cNvPr>
          <p:cNvSpPr/>
          <p:nvPr userDrawn="1"/>
        </p:nvSpPr>
        <p:spPr>
          <a:xfrm>
            <a:off x="552450" y="457200"/>
            <a:ext cx="11144250" cy="5962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8AA9-9517-5A3D-D717-A29D6461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0AA35-0EDF-7238-95A2-59257022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C9E5-3C15-5822-0D0A-38E1CBF9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003A8-3779-C05A-8A8B-F218921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ED09F0C-A0B8-4492-44CB-16FD121C9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C96F52AC-6495-0451-CD4F-5C96985808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P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F2428-D027-4AD9-8703-5DA921A0E77A}"/>
              </a:ext>
            </a:extLst>
          </p:cNvPr>
          <p:cNvSpPr txBox="1"/>
          <p:nvPr userDrawn="1"/>
        </p:nvSpPr>
        <p:spPr>
          <a:xfrm>
            <a:off x="11290853" y="6222366"/>
            <a:ext cx="6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6BDEAE-AB93-4050-8791-2119A6CE52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D82A2EC-24F6-43B6-84BF-B6D2E325F7FA}"/>
              </a:ext>
            </a:extLst>
          </p:cNvPr>
          <p:cNvSpPr txBox="1">
            <a:spLocks/>
          </p:cNvSpPr>
          <p:nvPr userDrawn="1"/>
        </p:nvSpPr>
        <p:spPr>
          <a:xfrm>
            <a:off x="1981200" y="595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tx1">
                  <a:lumMod val="75000"/>
                </a:schemeClr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780FCBA-8C17-4AC7-9832-8356ED0E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5D74E2F-B078-4FAB-8DC2-3750D296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5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5468BD-2A8C-2644-582F-E61A143CBE44}"/>
              </a:ext>
            </a:extLst>
          </p:cNvPr>
          <p:cNvSpPr/>
          <p:nvPr userDrawn="1"/>
        </p:nvSpPr>
        <p:spPr>
          <a:xfrm>
            <a:off x="447675" y="380207"/>
            <a:ext cx="11296650" cy="5826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2403A-76BB-5645-C2C0-DC60F830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9665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EDB2-1ED5-6786-330A-E057C154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96650" cy="4351338"/>
          </a:xfrm>
          <a:noFill/>
        </p:spPr>
        <p:txBody>
          <a:bodyPr/>
          <a:lstStyle>
            <a:lvl1pPr>
              <a:defRPr>
                <a:solidFill>
                  <a:srgbClr val="570580"/>
                </a:solidFill>
              </a:defRPr>
            </a:lvl1pPr>
            <a:lvl2pPr>
              <a:defRPr>
                <a:solidFill>
                  <a:srgbClr val="570580"/>
                </a:solidFill>
              </a:defRPr>
            </a:lvl2pPr>
            <a:lvl3pPr>
              <a:defRPr>
                <a:solidFill>
                  <a:srgbClr val="570580"/>
                </a:solidFill>
              </a:defRPr>
            </a:lvl3pPr>
            <a:lvl4pPr>
              <a:defRPr>
                <a:solidFill>
                  <a:srgbClr val="570580"/>
                </a:solidFill>
              </a:defRPr>
            </a:lvl4pPr>
            <a:lvl5pPr>
              <a:defRPr>
                <a:solidFill>
                  <a:srgbClr val="57058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56C2-2804-BDD7-8D3C-E7E54677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84622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5439C0-C8BD-C065-E86E-C234D64D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1A76764-A74F-6642-A20C-21CF6B465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CA7A-91D4-0E86-A484-DF92941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0FCF-9C43-BBE3-57A2-8D18C242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A028-8F44-CD87-B358-03FC4312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2611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0F66AE4-84BB-BD07-3556-F18492E3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7" descr="Children's Service Council of Broward County Logo">
            <a:extLst>
              <a:ext uri="{FF2B5EF4-FFF2-40B4-BE49-F238E27FC236}">
                <a16:creationId xmlns:a16="http://schemas.microsoft.com/office/drawing/2014/main" id="{7F6E2422-E690-5934-4C19-C21E0658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64033" y="5320506"/>
            <a:ext cx="2394617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FFED-B272-415C-DF16-9FCBDCC4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A7C6-2633-E4A2-D3DA-683C18D4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21AA-DB52-ADF7-BE3D-C4DF83C2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F0CD-D509-A94B-9729-3C6CA469B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D2CC2B3-93DC-D699-1DB2-3474FC7E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6" descr="Children's Service Council of Broward County Logo">
            <a:extLst>
              <a:ext uri="{FF2B5EF4-FFF2-40B4-BE49-F238E27FC236}">
                <a16:creationId xmlns:a16="http://schemas.microsoft.com/office/drawing/2014/main" id="{93A2F084-58FE-B8C6-88B3-12B93F3FB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8FE7-1C2D-4485-204F-F4C9CA42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D420B-091A-1E91-C12E-67156B10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33CF-D4D6-5C10-96F9-3A406037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4B478-E326-904C-C74B-4C09D9AE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3A3C5-63D0-6CD4-AA92-95D8B66E3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C7A56-4D2C-B4AC-759D-8B45D42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0D09100-09EF-1B9F-88C3-7D23404A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779AC21-E9EF-08C9-7761-EA010696AC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B71A-1028-E5C5-0800-6C2921FA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54789-8F58-5FDE-27C9-FFBDB989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F1478-115F-126D-47F3-145AB128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7" name="Picture 6" descr="Children's Service Council of Broward County Logo">
            <a:extLst>
              <a:ext uri="{FF2B5EF4-FFF2-40B4-BE49-F238E27FC236}">
                <a16:creationId xmlns:a16="http://schemas.microsoft.com/office/drawing/2014/main" id="{44C56B14-B025-981A-E711-D45A9A7B1C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20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0160B0-21AB-0938-5F02-6D038118C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8" name="Picture 7" descr="Children's Service Council of Broward County Logo">
            <a:extLst>
              <a:ext uri="{FF2B5EF4-FFF2-40B4-BE49-F238E27FC236}">
                <a16:creationId xmlns:a16="http://schemas.microsoft.com/office/drawing/2014/main" id="{D59F238F-6F1F-D3B5-E5E4-67DCE9E978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83083" y="5339556"/>
            <a:ext cx="2394617" cy="14447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26CF50-E683-A5B7-69A6-D9D8BB0A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0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754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90B3C-10C9-3B75-6DBF-CB34BB7A4654}"/>
              </a:ext>
            </a:extLst>
          </p:cNvPr>
          <p:cNvSpPr/>
          <p:nvPr userDrawn="1"/>
        </p:nvSpPr>
        <p:spPr>
          <a:xfrm>
            <a:off x="447675" y="365125"/>
            <a:ext cx="11296650" cy="5976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BD7402-1950-94F0-1D24-78D88405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6" name="Picture 6" descr="Children's Service Council of Broward County Logo">
            <a:extLst>
              <a:ext uri="{FF2B5EF4-FFF2-40B4-BE49-F238E27FC236}">
                <a16:creationId xmlns:a16="http://schemas.microsoft.com/office/drawing/2014/main" id="{6AF27BA3-751E-06F1-71D1-619A2B52CF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AAB40E-9A98-194B-7929-0C058058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85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23EC-DEB2-321A-CB1D-044BD312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8686-417D-8A1E-AC0C-C77E4DEF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340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A803-EF1C-9C4E-6167-145FF67A7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33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7858-5686-FFD3-C8F8-12812573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56B7835-8B95-07D5-C109-55CE0CE2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AEED2589-B4F5-DFD4-0D8A-6094738AB7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CD0D5-9EA9-CB39-5FD4-4048CD33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2966-FA0D-8720-916A-E1755D53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8538-1308-D2B4-FC2F-3B995E27C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821C-F562-46A0-A550-0990AA84A90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635F-6A08-EB3E-0179-D8A192B5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B4F05-7508-8874-611E-F85F67137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9FCD-83E0-4CA0-B4E6-6A62E11E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55.sv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sv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24" Type="http://schemas.openxmlformats.org/officeDocument/2006/relationships/image" Target="../media/image53.sv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8.jp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3.svg"/><Relationship Id="rId22" Type="http://schemas.openxmlformats.org/officeDocument/2006/relationships/image" Target="../media/image51.svg"/><Relationship Id="rId27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4.jpeg"/><Relationship Id="rId18" Type="http://schemas.openxmlformats.org/officeDocument/2006/relationships/image" Target="../media/image65.png"/><Relationship Id="rId26" Type="http://schemas.openxmlformats.org/officeDocument/2006/relationships/image" Target="../media/image51.svg"/><Relationship Id="rId3" Type="http://schemas.openxmlformats.org/officeDocument/2006/relationships/image" Target="../media/image58.png"/><Relationship Id="rId21" Type="http://schemas.openxmlformats.org/officeDocument/2006/relationships/image" Target="../media/image46.png"/><Relationship Id="rId7" Type="http://schemas.openxmlformats.org/officeDocument/2006/relationships/image" Target="../media/image62.png"/><Relationship Id="rId12" Type="http://schemas.openxmlformats.org/officeDocument/2006/relationships/image" Target="../media/image40.jpeg"/><Relationship Id="rId17" Type="http://schemas.openxmlformats.org/officeDocument/2006/relationships/image" Target="../media/image34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jpeg"/><Relationship Id="rId20" Type="http://schemas.openxmlformats.org/officeDocument/2006/relationships/image" Target="../media/image67.sv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39.jpeg"/><Relationship Id="rId24" Type="http://schemas.openxmlformats.org/officeDocument/2006/relationships/image" Target="../media/image49.svg"/><Relationship Id="rId32" Type="http://schemas.openxmlformats.org/officeDocument/2006/relationships/image" Target="../media/image57.svg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48.png"/><Relationship Id="rId28" Type="http://schemas.openxmlformats.org/officeDocument/2006/relationships/image" Target="../media/image53.svg"/><Relationship Id="rId10" Type="http://schemas.openxmlformats.org/officeDocument/2006/relationships/image" Target="../media/image63.png"/><Relationship Id="rId19" Type="http://schemas.openxmlformats.org/officeDocument/2006/relationships/image" Target="../media/image66.png"/><Relationship Id="rId31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8.jpg"/><Relationship Id="rId22" Type="http://schemas.openxmlformats.org/officeDocument/2006/relationships/image" Target="../media/image47.svg"/><Relationship Id="rId27" Type="http://schemas.openxmlformats.org/officeDocument/2006/relationships/image" Target="../media/image52.png"/><Relationship Id="rId30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8.jp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5.jp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DAD-1EB7-AC1F-026E-05BD50851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542" y="1104314"/>
            <a:ext cx="9444915" cy="325667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/>
              <a:t>Broward Participatory </a:t>
            </a:r>
            <a:r>
              <a:rPr lang="en-US" sz="4800" dirty="0"/>
              <a:t>Action Research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We Are Supported Care Coordination IDS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5F1D6-AF2B-1DA6-6D0E-CEE3072C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65" y="5349922"/>
            <a:ext cx="6387155" cy="1078173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Sue Gallagher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Chief Innovation Officer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Children’s Services Council of Broward County</a:t>
            </a:r>
          </a:p>
        </p:txBody>
      </p:sp>
    </p:spTree>
    <p:extLst>
      <p:ext uri="{BB962C8B-B14F-4D97-AF65-F5344CB8AC3E}">
        <p14:creationId xmlns:p14="http://schemas.microsoft.com/office/powerpoint/2010/main" val="322908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7150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</a:rPr>
              <a:t>We Are Supported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Care Coordination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IDS 1.0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ABB216-1A37-EF1C-EA44-AAF9BBE553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23" y="3703058"/>
            <a:ext cx="678712" cy="617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C095E6-F431-EF84-A6D7-9F54351916DE}"/>
              </a:ext>
            </a:extLst>
          </p:cNvPr>
          <p:cNvSpPr txBox="1"/>
          <p:nvPr/>
        </p:nvSpPr>
        <p:spPr>
          <a:xfrm>
            <a:off x="1807668" y="377320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99D5DD7-741F-E115-C550-836382E8A86D}"/>
              </a:ext>
            </a:extLst>
          </p:cNvPr>
          <p:cNvSpPr txBox="1">
            <a:spLocks/>
          </p:cNvSpPr>
          <p:nvPr/>
        </p:nvSpPr>
        <p:spPr>
          <a:xfrm>
            <a:off x="4299788" y="4792812"/>
            <a:ext cx="269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b="0" dirty="0">
                <a:solidFill>
                  <a:srgbClr val="000000"/>
                </a:solidFill>
              </a:rPr>
              <a:t>. IDS links youth to organizations for whom consent has been given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406774" y="2432201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1058235" y="1711666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>
            <a:off x="2879773" y="4304563"/>
            <a:ext cx="737380" cy="14285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Hospital with solid fill">
            <a:extLst>
              <a:ext uri="{FF2B5EF4-FFF2-40B4-BE49-F238E27FC236}">
                <a16:creationId xmlns:a16="http://schemas.microsoft.com/office/drawing/2014/main" id="{7F3C721C-6199-19D5-0D44-F8C36D36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41" y="3602936"/>
            <a:ext cx="850799" cy="85079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7130725" y="3309539"/>
            <a:ext cx="1037853" cy="62846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029112-8289-0209-B89D-C87AD7255B8B}"/>
              </a:ext>
            </a:extLst>
          </p:cNvPr>
          <p:cNvSpPr txBox="1"/>
          <p:nvPr/>
        </p:nvSpPr>
        <p:spPr>
          <a:xfrm>
            <a:off x="515980" y="4393651"/>
            <a:ext cx="269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Baker Act facility obtains informed consent upon admission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CFAF79-42A2-C4CA-5728-72C014B2860C}"/>
              </a:ext>
            </a:extLst>
          </p:cNvPr>
          <p:cNvCxnSpPr>
            <a:cxnSpLocks/>
          </p:cNvCxnSpPr>
          <p:nvPr/>
        </p:nvCxnSpPr>
        <p:spPr>
          <a:xfrm>
            <a:off x="1739037" y="3085199"/>
            <a:ext cx="0" cy="39908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0" y="2921630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92" y="2377716"/>
            <a:ext cx="1995637" cy="264939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04" y="3854390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84" y="4692931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1" y="5049628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C6FC20A-162D-591A-09EE-3035A4B9FC51}"/>
              </a:ext>
            </a:extLst>
          </p:cNvPr>
          <p:cNvSpPr txBox="1"/>
          <p:nvPr/>
        </p:nvSpPr>
        <p:spPr>
          <a:xfrm>
            <a:off x="7716942" y="1514700"/>
            <a:ext cx="35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3.</a:t>
            </a:r>
            <a:r>
              <a:rPr lang="en-US" sz="1400" kern="0" dirty="0">
                <a:solidFill>
                  <a:prstClr val="black"/>
                </a:solidFill>
              </a:rPr>
              <a:t> Organizations, for whom consent has been given, receive notification of admission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7130724" y="2642654"/>
            <a:ext cx="799260" cy="11305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>
            <a:off x="7138586" y="4088704"/>
            <a:ext cx="989465" cy="76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</p:cNvCxnSpPr>
          <p:nvPr/>
        </p:nvCxnSpPr>
        <p:spPr>
          <a:xfrm>
            <a:off x="7136521" y="4208776"/>
            <a:ext cx="1163621" cy="77766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pic>
        <p:nvPicPr>
          <p:cNvPr id="33" name="Graphic 32" descr="Chat with solid fill">
            <a:extLst>
              <a:ext uri="{FF2B5EF4-FFF2-40B4-BE49-F238E27FC236}">
                <a16:creationId xmlns:a16="http://schemas.microsoft.com/office/drawing/2014/main" id="{A02BADA3-7B21-C0B2-0232-E8D79E643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39400" y="4096365"/>
            <a:ext cx="914400" cy="914400"/>
          </a:xfrm>
          <a:prstGeom prst="rect">
            <a:avLst/>
          </a:prstGeom>
        </p:spPr>
      </p:pic>
      <p:pic>
        <p:nvPicPr>
          <p:cNvPr id="34" name="Graphic 33" descr="Speaker phone with solid fill">
            <a:extLst>
              <a:ext uri="{FF2B5EF4-FFF2-40B4-BE49-F238E27FC236}">
                <a16:creationId xmlns:a16="http://schemas.microsoft.com/office/drawing/2014/main" id="{98731C54-A9BB-8208-C90B-BEDA22D50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84261" y="2921630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CC065B-5EBD-974F-EF6E-1A27157FA208}"/>
              </a:ext>
            </a:extLst>
          </p:cNvPr>
          <p:cNvGrpSpPr/>
          <p:nvPr/>
        </p:nvGrpSpPr>
        <p:grpSpPr>
          <a:xfrm>
            <a:off x="3642090" y="2226641"/>
            <a:ext cx="3594468" cy="3255445"/>
            <a:chOff x="3583974" y="887225"/>
            <a:chExt cx="5107871" cy="51078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49DB0B-20F9-3326-4940-6B747FB668E4}"/>
                </a:ext>
              </a:extLst>
            </p:cNvPr>
            <p:cNvGrpSpPr/>
            <p:nvPr/>
          </p:nvGrpSpPr>
          <p:grpSpPr>
            <a:xfrm>
              <a:off x="3583974" y="887225"/>
              <a:ext cx="5107871" cy="5107871"/>
              <a:chOff x="3583974" y="887225"/>
              <a:chExt cx="5107871" cy="510787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816D95-E711-4FD4-6D53-538EF6ACD33C}"/>
                  </a:ext>
                </a:extLst>
              </p:cNvPr>
              <p:cNvGrpSpPr/>
              <p:nvPr/>
            </p:nvGrpSpPr>
            <p:grpSpPr>
              <a:xfrm>
                <a:off x="3583974" y="887225"/>
                <a:ext cx="5107871" cy="5107871"/>
                <a:chOff x="3583974" y="815507"/>
                <a:chExt cx="5107871" cy="5107871"/>
              </a:xfrm>
            </p:grpSpPr>
            <p:pic>
              <p:nvPicPr>
                <p:cNvPr id="28" name="Graphic 27" descr="Gears with solid fill">
                  <a:extLst>
                    <a:ext uri="{FF2B5EF4-FFF2-40B4-BE49-F238E27FC236}">
                      <a16:creationId xmlns:a16="http://schemas.microsoft.com/office/drawing/2014/main" id="{58F27DD1-8B24-6CE4-31A7-E2C81730C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1308F00-DF99-6FC4-109C-CEF68729C4EA}"/>
                    </a:ext>
                  </a:extLst>
                </p:cNvPr>
                <p:cNvGrpSpPr/>
                <p:nvPr/>
              </p:nvGrpSpPr>
              <p:grpSpPr>
                <a:xfrm>
                  <a:off x="3583974" y="815507"/>
                  <a:ext cx="5107871" cy="5107871"/>
                  <a:chOff x="5761599" y="2672359"/>
                  <a:chExt cx="5107871" cy="5107871"/>
                </a:xfrm>
              </p:grpSpPr>
              <p:pic>
                <p:nvPicPr>
                  <p:cNvPr id="32" name="Graphic 31" descr="Cloud outline">
                    <a:extLst>
                      <a:ext uri="{FF2B5EF4-FFF2-40B4-BE49-F238E27FC236}">
                        <a16:creationId xmlns:a16="http://schemas.microsoft.com/office/drawing/2014/main" id="{EE3A4244-B9E0-1C27-ED18-8F755B6D27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1599" y="2672359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Employee badge outline">
                    <a:extLst>
                      <a:ext uri="{FF2B5EF4-FFF2-40B4-BE49-F238E27FC236}">
                        <a16:creationId xmlns:a16="http://schemas.microsoft.com/office/drawing/2014/main" id="{088610A7-806C-3D48-4967-43D9BD7678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Traffic light outline">
                    <a:extLst>
                      <a:ext uri="{FF2B5EF4-FFF2-40B4-BE49-F238E27FC236}">
                        <a16:creationId xmlns:a16="http://schemas.microsoft.com/office/drawing/2014/main" id="{9235B700-B4C8-FBB1-01F9-C4F75EEAF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39" name="Graphic 38" descr="Social network outline">
                    <a:extLst>
                      <a:ext uri="{FF2B5EF4-FFF2-40B4-BE49-F238E27FC236}">
                        <a16:creationId xmlns:a16="http://schemas.microsoft.com/office/drawing/2014/main" id="{AE851F1C-9FD4-4B70-7D3D-145A550F30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Graphic 21" descr="Database outline">
                <a:extLst>
                  <a:ext uri="{FF2B5EF4-FFF2-40B4-BE49-F238E27FC236}">
                    <a16:creationId xmlns:a16="http://schemas.microsoft.com/office/drawing/2014/main" id="{8690966B-FFB6-953B-51D2-553C755D3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0761A-BC68-2FC4-BFA1-A62D69B06F59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7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sym typeface="Wingdings" panose="05000000000000000000" pitchFamily="2" charset="2"/>
              </a:rPr>
              <a:t>We are Supported IDS </a:t>
            </a:r>
            <a:r>
              <a:rPr lang="en-US" i="1" dirty="0">
                <a:solidFill>
                  <a:srgbClr val="000000"/>
                </a:solidFill>
              </a:rPr>
              <a:t>2.0+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4A64F-7880-D9BC-7CEC-6E18EC2B1E19}"/>
              </a:ext>
            </a:extLst>
          </p:cNvPr>
          <p:cNvSpPr txBox="1"/>
          <p:nvPr/>
        </p:nvSpPr>
        <p:spPr>
          <a:xfrm>
            <a:off x="10315174" y="3252024"/>
            <a:ext cx="115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Nicole, Probation Officer, DJJ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A0E2-7551-798D-AECD-DFF8EA149728}"/>
              </a:ext>
            </a:extLst>
          </p:cNvPr>
          <p:cNvSpPr txBox="1"/>
          <p:nvPr/>
        </p:nvSpPr>
        <p:spPr>
          <a:xfrm>
            <a:off x="10315173" y="3902462"/>
            <a:ext cx="97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James, Non-Profit Coordinator, CSC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ACA06-D39D-D1BA-9FA9-EEB8B1CB2ECA}"/>
              </a:ext>
            </a:extLst>
          </p:cNvPr>
          <p:cNvSpPr txBox="1"/>
          <p:nvPr/>
        </p:nvSpPr>
        <p:spPr>
          <a:xfrm>
            <a:off x="3119818" y="4500445"/>
            <a:ext cx="143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2.</a:t>
            </a:r>
            <a:r>
              <a:rPr lang="en-US" sz="1400" kern="0" dirty="0">
                <a:solidFill>
                  <a:prstClr val="black"/>
                </a:solidFill>
              </a:rPr>
              <a:t> Supportive services exchange information  about the youth with the IDS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FC70CC-0C5F-A45C-EA82-601479718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30" y="1129361"/>
            <a:ext cx="627799" cy="568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7E40B5-26BA-46F6-F40A-A6D7847283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73" y="1889594"/>
            <a:ext cx="678713" cy="53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F96E5-C844-3539-8275-46DC354C50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2565824"/>
            <a:ext cx="667451" cy="523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883E0-DDFB-712B-32B8-DF6D033985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107469"/>
            <a:ext cx="667451" cy="6463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71D516-19EB-74A1-8AB4-53BEC4F5F9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898928"/>
            <a:ext cx="667451" cy="599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6BD69-67C0-8521-F7C8-E13A22DD52AE}"/>
              </a:ext>
            </a:extLst>
          </p:cNvPr>
          <p:cNvSpPr txBox="1"/>
          <p:nvPr/>
        </p:nvSpPr>
        <p:spPr>
          <a:xfrm>
            <a:off x="10314826" y="1120946"/>
            <a:ext cx="110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Anthony, Primary Care Physician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A8DB6-F514-BB7D-3542-AFAA396DF871}"/>
              </a:ext>
            </a:extLst>
          </p:cNvPr>
          <p:cNvSpPr txBox="1"/>
          <p:nvPr/>
        </p:nvSpPr>
        <p:spPr>
          <a:xfrm>
            <a:off x="10315173" y="1801510"/>
            <a:ext cx="103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Alisha, Social Worker, BCPS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96B41-26D3-8FBB-5E20-E5FB74A06DF6}"/>
              </a:ext>
            </a:extLst>
          </p:cNvPr>
          <p:cNvSpPr txBox="1"/>
          <p:nvPr/>
        </p:nvSpPr>
        <p:spPr>
          <a:xfrm>
            <a:off x="10316562" y="2512400"/>
            <a:ext cx="110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Dennis, Case Manager, BBHC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298861-42D6-6312-B44A-DAF9458F7A29}"/>
              </a:ext>
            </a:extLst>
          </p:cNvPr>
          <p:cNvSpPr txBox="1"/>
          <p:nvPr/>
        </p:nvSpPr>
        <p:spPr>
          <a:xfrm>
            <a:off x="10294045" y="4731790"/>
            <a:ext cx="123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Devon, Dependency Case Manager, ChildNet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6413370" y="1901645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7064831" y="1181110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50B3A8-9768-C832-B281-E5DD5EA058CA}"/>
              </a:ext>
            </a:extLst>
          </p:cNvPr>
          <p:cNvCxnSpPr>
            <a:cxnSpLocks/>
          </p:cNvCxnSpPr>
          <p:nvPr/>
        </p:nvCxnSpPr>
        <p:spPr>
          <a:xfrm>
            <a:off x="2092665" y="2118198"/>
            <a:ext cx="1879273" cy="1040532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A9FECF-7A5F-76F3-8C1F-AF806B5BF2D2}"/>
              </a:ext>
            </a:extLst>
          </p:cNvPr>
          <p:cNvCxnSpPr>
            <a:cxnSpLocks/>
          </p:cNvCxnSpPr>
          <p:nvPr/>
        </p:nvCxnSpPr>
        <p:spPr>
          <a:xfrm>
            <a:off x="2167188" y="2890453"/>
            <a:ext cx="1778612" cy="465545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 flipV="1">
            <a:off x="2174520" y="3533086"/>
            <a:ext cx="1771280" cy="2446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E8FEE-646B-D365-43C1-014AF016AFFF}"/>
              </a:ext>
            </a:extLst>
          </p:cNvPr>
          <p:cNvCxnSpPr>
            <a:cxnSpLocks/>
          </p:cNvCxnSpPr>
          <p:nvPr/>
        </p:nvCxnSpPr>
        <p:spPr>
          <a:xfrm flipV="1">
            <a:off x="2167188" y="3652824"/>
            <a:ext cx="1778612" cy="462797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7D4B0E-2A2E-3368-A16C-E97FAF65C3DB}"/>
              </a:ext>
            </a:extLst>
          </p:cNvPr>
          <p:cNvCxnSpPr>
            <a:cxnSpLocks/>
          </p:cNvCxnSpPr>
          <p:nvPr/>
        </p:nvCxnSpPr>
        <p:spPr>
          <a:xfrm flipV="1">
            <a:off x="2209991" y="3785524"/>
            <a:ext cx="1749715" cy="86671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983A53-666F-3C61-BAFD-5FCB42BEF7A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75" y="4640401"/>
            <a:ext cx="844229" cy="63144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8529934" y="2512400"/>
            <a:ext cx="1090689" cy="7941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1626757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3" y="4717067"/>
            <a:ext cx="1995637" cy="26493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38B5409-C856-92F5-B5A1-9B3A04F537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2" y="3840827"/>
            <a:ext cx="690742" cy="674625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3" y="3233543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2362675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3" y="5109231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8BCEAA1-D10B-FCDE-A1B4-D92AF5F62EF5}"/>
              </a:ext>
            </a:extLst>
          </p:cNvPr>
          <p:cNvCxnSpPr>
            <a:cxnSpLocks/>
          </p:cNvCxnSpPr>
          <p:nvPr/>
        </p:nvCxnSpPr>
        <p:spPr>
          <a:xfrm flipV="1">
            <a:off x="2357224" y="3962252"/>
            <a:ext cx="1622703" cy="1323381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F39D1305-E0F6-CD8A-543C-A60B6CA2DD6A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1" y="5565071"/>
            <a:ext cx="678712" cy="61723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2428C15-EB56-7ACF-FDD6-695C6D1C98B6}"/>
              </a:ext>
            </a:extLst>
          </p:cNvPr>
          <p:cNvSpPr txBox="1"/>
          <p:nvPr/>
        </p:nvSpPr>
        <p:spPr>
          <a:xfrm>
            <a:off x="10226054" y="556507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8525182" y="1832554"/>
            <a:ext cx="1136325" cy="13796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 flipV="1">
            <a:off x="8544363" y="3073074"/>
            <a:ext cx="933064" cy="30056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48B9A1E-1109-5810-7884-171069B003D9}"/>
              </a:ext>
            </a:extLst>
          </p:cNvPr>
          <p:cNvCxnSpPr>
            <a:cxnSpLocks/>
          </p:cNvCxnSpPr>
          <p:nvPr/>
        </p:nvCxnSpPr>
        <p:spPr>
          <a:xfrm flipV="1">
            <a:off x="8549690" y="3468692"/>
            <a:ext cx="979188" cy="2012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6F12E29-5291-529B-667D-F7FD989E961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8579415" y="3580748"/>
            <a:ext cx="979188" cy="61815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579416" y="3696801"/>
            <a:ext cx="866359" cy="12593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0E7535C-69F2-4420-FE42-868CC35C1969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8544363" y="3820897"/>
            <a:ext cx="1066928" cy="20527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7B0E78D4-989C-70A5-4680-94C6B70A92F7}"/>
              </a:ext>
            </a:extLst>
          </p:cNvPr>
          <p:cNvSpPr txBox="1">
            <a:spLocks/>
          </p:cNvSpPr>
          <p:nvPr/>
        </p:nvSpPr>
        <p:spPr>
          <a:xfrm>
            <a:off x="5070146" y="4546259"/>
            <a:ext cx="1623208" cy="606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b="0" dirty="0">
                <a:solidFill>
                  <a:srgbClr val="000000"/>
                </a:solidFill>
              </a:rPr>
              <a:t>. IDS links information to the youth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F9218-6D8F-AE30-48D7-FF53075DD308}"/>
              </a:ext>
            </a:extLst>
          </p:cNvPr>
          <p:cNvSpPr txBox="1"/>
          <p:nvPr/>
        </p:nvSpPr>
        <p:spPr>
          <a:xfrm>
            <a:off x="6721026" y="4471235"/>
            <a:ext cx="2020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4.</a:t>
            </a:r>
            <a:r>
              <a:rPr lang="en-US" sz="1400" kern="0" dirty="0">
                <a:solidFill>
                  <a:prstClr val="black"/>
                </a:solidFill>
              </a:rPr>
              <a:t> Care team members, for whom consent has been given, can view holistic information about the youth they support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65645-9DE5-07B7-2627-1F2E4CE4E249}"/>
              </a:ext>
            </a:extLst>
          </p:cNvPr>
          <p:cNvSpPr txBox="1"/>
          <p:nvPr/>
        </p:nvSpPr>
        <p:spPr>
          <a:xfrm>
            <a:off x="4864884" y="1529980"/>
            <a:ext cx="202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Care givers manage consent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AAC0DB-3589-C3F0-B3A0-4DF75C4AB8D4}"/>
              </a:ext>
            </a:extLst>
          </p:cNvPr>
          <p:cNvGrpSpPr/>
          <p:nvPr/>
        </p:nvGrpSpPr>
        <p:grpSpPr>
          <a:xfrm>
            <a:off x="7217709" y="2902825"/>
            <a:ext cx="1216803" cy="1216803"/>
            <a:chOff x="6933678" y="3039095"/>
            <a:chExt cx="1216803" cy="12168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24F64B-8960-DB48-D715-FCCD5E19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334" y="3332523"/>
              <a:ext cx="575511" cy="509007"/>
            </a:xfrm>
            <a:prstGeom prst="rect">
              <a:avLst/>
            </a:prstGeom>
          </p:spPr>
        </p:pic>
        <p:pic>
          <p:nvPicPr>
            <p:cNvPr id="12" name="Graphic 11" descr="Laptop with solid fill">
              <a:extLst>
                <a:ext uri="{FF2B5EF4-FFF2-40B4-BE49-F238E27FC236}">
                  <a16:creationId xmlns:a16="http://schemas.microsoft.com/office/drawing/2014/main" id="{151C15F5-8E8D-9684-DE0F-D6162343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933678" y="3039095"/>
              <a:ext cx="1216803" cy="1216803"/>
            </a:xfrm>
            <a:prstGeom prst="rect">
              <a:avLst/>
            </a:prstGeom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B08167-F5E2-9353-3185-B836D699FA40}"/>
              </a:ext>
            </a:extLst>
          </p:cNvPr>
          <p:cNvCxnSpPr>
            <a:cxnSpLocks/>
          </p:cNvCxnSpPr>
          <p:nvPr/>
        </p:nvCxnSpPr>
        <p:spPr>
          <a:xfrm>
            <a:off x="7812055" y="2447840"/>
            <a:ext cx="0" cy="5144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04975D-D890-F4F9-DC7E-D167DB7B537F}"/>
              </a:ext>
            </a:extLst>
          </p:cNvPr>
          <p:cNvGrpSpPr/>
          <p:nvPr/>
        </p:nvGrpSpPr>
        <p:grpSpPr>
          <a:xfrm>
            <a:off x="3791473" y="1689290"/>
            <a:ext cx="3594468" cy="3255445"/>
            <a:chOff x="3542064" y="792696"/>
            <a:chExt cx="5107871" cy="510787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A13EB0-EAEE-7A6A-D375-AB6153619FEE}"/>
                </a:ext>
              </a:extLst>
            </p:cNvPr>
            <p:cNvGrpSpPr/>
            <p:nvPr/>
          </p:nvGrpSpPr>
          <p:grpSpPr>
            <a:xfrm>
              <a:off x="3542064" y="792696"/>
              <a:ext cx="5107871" cy="5107871"/>
              <a:chOff x="3542064" y="792696"/>
              <a:chExt cx="5107871" cy="510787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360C041-C79F-7142-8113-241914E71DA0}"/>
                  </a:ext>
                </a:extLst>
              </p:cNvPr>
              <p:cNvGrpSpPr/>
              <p:nvPr/>
            </p:nvGrpSpPr>
            <p:grpSpPr>
              <a:xfrm>
                <a:off x="3542064" y="792696"/>
                <a:ext cx="5107871" cy="5107871"/>
                <a:chOff x="3542064" y="720978"/>
                <a:chExt cx="5107871" cy="5107871"/>
              </a:xfrm>
            </p:grpSpPr>
            <p:pic>
              <p:nvPicPr>
                <p:cNvPr id="60" name="Graphic 59" descr="Gears with solid fill">
                  <a:extLst>
                    <a:ext uri="{FF2B5EF4-FFF2-40B4-BE49-F238E27FC236}">
                      <a16:creationId xmlns:a16="http://schemas.microsoft.com/office/drawing/2014/main" id="{7E5A9222-195A-E251-729D-372B515C4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ACD8413-2EE3-D2F9-7064-147B57924A6D}"/>
                    </a:ext>
                  </a:extLst>
                </p:cNvPr>
                <p:cNvGrpSpPr/>
                <p:nvPr/>
              </p:nvGrpSpPr>
              <p:grpSpPr>
                <a:xfrm>
                  <a:off x="3542064" y="720978"/>
                  <a:ext cx="5107871" cy="5107871"/>
                  <a:chOff x="5719689" y="2577830"/>
                  <a:chExt cx="5107871" cy="5107871"/>
                </a:xfrm>
              </p:grpSpPr>
              <p:pic>
                <p:nvPicPr>
                  <p:cNvPr id="62" name="Graphic 61" descr="Cloud outline">
                    <a:extLst>
                      <a:ext uri="{FF2B5EF4-FFF2-40B4-BE49-F238E27FC236}">
                        <a16:creationId xmlns:a16="http://schemas.microsoft.com/office/drawing/2014/main" id="{D011E5F8-D27C-A7F3-B908-2F979F21F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19689" y="2577830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phic 62" descr="Employee badge outline">
                    <a:extLst>
                      <a:ext uri="{FF2B5EF4-FFF2-40B4-BE49-F238E27FC236}">
                        <a16:creationId xmlns:a16="http://schemas.microsoft.com/office/drawing/2014/main" id="{39B09760-74AE-B189-6BD2-7EB81D8491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64" name="Graphic 63" descr="Traffic light outline">
                    <a:extLst>
                      <a:ext uri="{FF2B5EF4-FFF2-40B4-BE49-F238E27FC236}">
                        <a16:creationId xmlns:a16="http://schemas.microsoft.com/office/drawing/2014/main" id="{38843EFA-F5AD-21F6-A522-5AFAEBD43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phic 66" descr="Social network outline">
                    <a:extLst>
                      <a:ext uri="{FF2B5EF4-FFF2-40B4-BE49-F238E27FC236}">
                        <a16:creationId xmlns:a16="http://schemas.microsoft.com/office/drawing/2014/main" id="{CA33E927-A1AD-09A9-A181-203157EB1B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9" name="Graphic 58" descr="Database outline">
                <a:extLst>
                  <a:ext uri="{FF2B5EF4-FFF2-40B4-BE49-F238E27FC236}">
                    <a16:creationId xmlns:a16="http://schemas.microsoft.com/office/drawing/2014/main" id="{551023D4-1C66-CC4B-DAE1-0690310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1AAFB2-961E-2233-2C3D-75ABCFA28601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92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2"/>
            <a:ext cx="10515600" cy="798657"/>
          </a:xfrm>
        </p:spPr>
        <p:txBody>
          <a:bodyPr/>
          <a:lstStyle/>
          <a:p>
            <a:pPr algn="ctr"/>
            <a:r>
              <a:rPr lang="en-US" dirty="0"/>
              <a:t>One Design Possibility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9BFA5F-4A11-6260-A35C-6DE7341790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0090342"/>
              </p:ext>
            </p:extLst>
          </p:nvPr>
        </p:nvGraphicFramePr>
        <p:xfrm>
          <a:off x="2549768" y="890649"/>
          <a:ext cx="63597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8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10" y="91992"/>
            <a:ext cx="5624804" cy="333700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Florida BH Information Culture</a:t>
            </a:r>
            <a:br>
              <a:rPr lang="en-US" dirty="0"/>
            </a:br>
            <a:r>
              <a:rPr lang="en-US" dirty="0"/>
              <a:t>Continuous Learning </a:t>
            </a:r>
            <a:br>
              <a:rPr lang="en-US" dirty="0"/>
            </a:br>
            <a:r>
              <a:rPr lang="en-US" dirty="0"/>
              <a:t>Upstream Solutions</a:t>
            </a:r>
            <a:br>
              <a:rPr lang="en-US" dirty="0"/>
            </a:br>
            <a:r>
              <a:rPr lang="en-US" dirty="0"/>
              <a:t>Nourish Community Fabric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B34944-AC65-7ACE-2DF8-ED26A19EEA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7652637"/>
              </p:ext>
            </p:extLst>
          </p:nvPr>
        </p:nvGraphicFramePr>
        <p:xfrm>
          <a:off x="-1" y="466531"/>
          <a:ext cx="6755363" cy="639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80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2035224" y="365125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78455" y="818778"/>
            <a:ext cx="10953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Broward’s Data Collaborative (BDC) integrates state and local data to contribute to the well-being of Broward’s children, families and communities.</a:t>
            </a: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24" y="21074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Data Collaborative 2017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45B9192-45FE-6F06-8056-AE46B8CF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" y="2424930"/>
            <a:ext cx="3810000" cy="11144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42ED9-42EF-6C93-1AD3-4962987C1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4" y="3892352"/>
            <a:ext cx="3809999" cy="852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6F270-D0E9-E64E-6026-BDA5326F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5" y="5369782"/>
            <a:ext cx="3791265" cy="50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EA3D53-4201-2FCC-6540-7D0DBDFD0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41" y="2424930"/>
            <a:ext cx="1914286" cy="11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3F49D-CF4B-E3FF-6601-8E6A7E35CD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84" y="3887194"/>
            <a:ext cx="2476210" cy="1117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AD917-26AF-CE7E-D1EB-047B904B8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59" y="5198895"/>
            <a:ext cx="2152965" cy="1211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028BF-F1B1-4E56-41C7-40CD1937D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2310334"/>
            <a:ext cx="19050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67867-E89E-15C7-94CD-72213BB95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3637138"/>
            <a:ext cx="1604513" cy="1567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B5E01-E36B-C355-3942-F598D7724A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97" y="5075731"/>
            <a:ext cx="1862946" cy="11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2035224" y="365125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78455" y="818778"/>
            <a:ext cx="10953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Purpose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 Regularly convene local and state partners to enhance integrated 		data sharing across Florida.  </a:t>
            </a:r>
          </a:p>
          <a:p>
            <a:endParaRPr lang="en-US" sz="2800" dirty="0">
              <a:solidFill>
                <a:srgbClr val="000000"/>
              </a:solidFill>
              <a:latin typeface="Times" pitchFamily="2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Build Network Relationships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Maximize existing structures (</a:t>
            </a:r>
            <a:r>
              <a:rPr lang="en-US" sz="2800" dirty="0" err="1">
                <a:solidFill>
                  <a:srgbClr val="000000"/>
                </a:solidFill>
                <a:latin typeface="Times" pitchFamily="2" charset="0"/>
              </a:rPr>
              <a:t>ie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., legal, technology, research, </a:t>
            </a:r>
            <a:r>
              <a:rPr lang="en-US" sz="2800" dirty="0" err="1">
                <a:solidFill>
                  <a:srgbClr val="000000"/>
                </a:solidFill>
                <a:latin typeface="Times" pitchFamily="2" charset="0"/>
              </a:rPr>
              <a:t>etc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Accelerate building IDSs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Advocate for state/local infrastructure development</a:t>
            </a: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24" y="21074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Florida IDS Partners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03645" y="1777561"/>
            <a:ext cx="10953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Act of Research is Healing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Builds capacity of youth and families to use data, make decisions, lead, and advocate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Expands professionals’ empathy, understanding, and tacit knowledge of people receiving services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Possible solutions and strategies are expanded and enriched through relationships and the rigor of diverse perspectives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Face difficult truths together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Inspirational &amp; Joyful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Community Participatory Action Research (CPAR) ?</a:t>
            </a:r>
          </a:p>
        </p:txBody>
      </p:sp>
    </p:spTree>
    <p:extLst>
      <p:ext uri="{BB962C8B-B14F-4D97-AF65-F5344CB8AC3E}">
        <p14:creationId xmlns:p14="http://schemas.microsoft.com/office/powerpoint/2010/main" val="262657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562265" y="1322491"/>
            <a:ext cx="109531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Build trusting &amp; efficacious relationships with system professionals with youth &amp; parents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Co-research, co-imagine, co-construct solutions together, and share systemic capacity building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People are powerful, knowledgeable, compassionate and can  become change agents who can partner and belong in the process to make systemic contributions</a:t>
            </a:r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905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Participatory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307B1-52A5-4061-C1B1-7AFCACDC1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371216"/>
              </p:ext>
            </p:extLst>
          </p:nvPr>
        </p:nvGraphicFramePr>
        <p:xfrm>
          <a:off x="6879483" y="1705334"/>
          <a:ext cx="5312517" cy="310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E23F06-71F5-F0E7-64F6-431CBB00E5E1}"/>
              </a:ext>
            </a:extLst>
          </p:cNvPr>
          <p:cNvSpPr/>
          <p:nvPr/>
        </p:nvSpPr>
        <p:spPr>
          <a:xfrm>
            <a:off x="1302381" y="3029913"/>
            <a:ext cx="5504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2019/20,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Florida Institute of Child Welfare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(FICW $50,000 &amp; CSC $12,000)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4B1301-9752-8D16-C083-054AF920C1AD}"/>
              </a:ext>
            </a:extLst>
          </p:cNvPr>
          <p:cNvSpPr/>
          <p:nvPr/>
        </p:nvSpPr>
        <p:spPr>
          <a:xfrm>
            <a:off x="982359" y="4754353"/>
            <a:ext cx="6217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2023/24,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UPENN AISP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Equity in Practice Learning Community grant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($70,000)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ABAB4-1761-B1B6-9043-0032B138B37F}"/>
              </a:ext>
            </a:extLst>
          </p:cNvPr>
          <p:cNvSpPr/>
          <p:nvPr/>
        </p:nvSpPr>
        <p:spPr>
          <a:xfrm>
            <a:off x="1021762" y="1483097"/>
            <a:ext cx="657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2018/19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Federal Performance Pilot Partnership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(Feds $50,000 &amp; CSC $17,000)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5742D-DA8F-4B5B-3AC7-0EA35003B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94408"/>
            <a:ext cx="1302381" cy="1137045"/>
          </a:xfrm>
          <a:prstGeom prst="rect">
            <a:avLst/>
          </a:prstGeom>
        </p:spPr>
      </p:pic>
      <p:pic>
        <p:nvPicPr>
          <p:cNvPr id="14" name="Picture 10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1FB9D32-62FF-208A-C14A-A634249F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0" y="5270921"/>
            <a:ext cx="1886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01A313-E1C0-4AA2-C573-D1080E722390}"/>
              </a:ext>
            </a:extLst>
          </p:cNvPr>
          <p:cNvSpPr txBox="1"/>
          <p:nvPr/>
        </p:nvSpPr>
        <p:spPr>
          <a:xfrm>
            <a:off x="1021762" y="275361"/>
            <a:ext cx="936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Broward’s History of CPAR Projects</a:t>
            </a:r>
          </a:p>
        </p:txBody>
      </p:sp>
    </p:spTree>
    <p:extLst>
      <p:ext uri="{BB962C8B-B14F-4D97-AF65-F5344CB8AC3E}">
        <p14:creationId xmlns:p14="http://schemas.microsoft.com/office/powerpoint/2010/main" val="110859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400631" y="1027906"/>
            <a:ext cx="109531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u="sng" dirty="0">
                <a:cs typeface="Helvetica" panose="020B0604020202020204" pitchFamily="34" charset="0"/>
              </a:rPr>
              <a:t>Context Exper</a:t>
            </a:r>
            <a:r>
              <a:rPr lang="en-US" sz="2800" dirty="0">
                <a:cs typeface="Helvetica" panose="020B0604020202020204" pitchFamily="34" charset="0"/>
              </a:rPr>
              <a:t>ts (i.e., lived experience expertise)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Youth and Parents who experienced Baker Act</a:t>
            </a:r>
          </a:p>
          <a:p>
            <a:pPr lvl="1" algn="ctr"/>
            <a:endParaRPr lang="en-US" sz="2800" dirty="0">
              <a:cs typeface="Helvetica" panose="020B0604020202020204" pitchFamily="34" charset="0"/>
            </a:endParaRPr>
          </a:p>
          <a:p>
            <a:pPr lvl="1"/>
            <a:r>
              <a:rPr lang="en-US" sz="2800" u="sng" dirty="0">
                <a:cs typeface="Helvetica" panose="020B0604020202020204" pitchFamily="34" charset="0"/>
              </a:rPr>
              <a:t>Content Experts </a:t>
            </a:r>
            <a:r>
              <a:rPr lang="en-US" sz="2800" dirty="0">
                <a:cs typeface="Helvetica" panose="020B0604020202020204" pitchFamily="34" charset="0"/>
              </a:rPr>
              <a:t>(i.e., formal expertise)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System Professionals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(</a:t>
            </a:r>
            <a:r>
              <a:rPr lang="en-US" sz="280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public agencies, funders, mental and behavioral health care providers, and Insurance Company)</a:t>
            </a:r>
          </a:p>
          <a:p>
            <a:pPr lvl="1"/>
            <a:endParaRPr lang="en-US" sz="2800" dirty="0">
              <a:cs typeface="Helvetica" panose="020B0604020202020204" pitchFamily="34" charset="0"/>
            </a:endParaRP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Humanizing &amp; Transformative Relationships that produced rich data, discussion and policy, system, and </a:t>
            </a: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narrative change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175120"/>
            <a:ext cx="10515600" cy="4780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CPAR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142234-2A9D-4B61-BC20-202D072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238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5E5F5F-0191-46C0-9201-F584A24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1" y="1212410"/>
            <a:ext cx="11053131" cy="458527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C8EB-06A9-B744-92B4-B2E74A720894}"/>
              </a:ext>
            </a:extLst>
          </p:cNvPr>
          <p:cNvSpPr/>
          <p:nvPr/>
        </p:nvSpPr>
        <p:spPr>
          <a:xfrm>
            <a:off x="124522" y="895944"/>
            <a:ext cx="119429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experience was traumatizing, including the feelings of: </a:t>
            </a:r>
          </a:p>
          <a:p>
            <a:pPr marR="0">
              <a:spcAft>
                <a:spcPts val="0"/>
              </a:spcAft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criminalization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due to Law Enforcement transporting youth to facilities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dehumanization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caused by families </a:t>
            </a: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knowing nothing about the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process and youth feeling helpless (no choices about what happens) and fear of non-compliance. 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re-traumatization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by the separation of families during the process, made worse due to the extremely limited visitation and communication between parents and their children.</a:t>
            </a:r>
          </a:p>
          <a:p>
            <a:pPr lvl="1"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 Co-researchers provided input and feedback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on a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i="1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family-centered consent</a:t>
            </a:r>
            <a:r>
              <a:rPr lang="en-US" sz="2800" b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form for the We Are Supported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integrated data system</a:t>
            </a:r>
            <a:endParaRPr lang="en-US" sz="28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AF449B-C98B-06DB-4BFC-751FE5F7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" y="38949"/>
            <a:ext cx="10515600" cy="769407"/>
          </a:xfrm>
        </p:spPr>
        <p:txBody>
          <a:bodyPr/>
          <a:lstStyle/>
          <a:p>
            <a:pPr algn="ctr"/>
            <a:r>
              <a:rPr lang="en-US" dirty="0"/>
              <a:t>Key CPAR Learnings</a:t>
            </a:r>
          </a:p>
        </p:txBody>
      </p:sp>
    </p:spTree>
    <p:extLst>
      <p:ext uri="{BB962C8B-B14F-4D97-AF65-F5344CB8AC3E}">
        <p14:creationId xmlns:p14="http://schemas.microsoft.com/office/powerpoint/2010/main" val="393755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437F1F96-A1AF-A1E2-93B4-160E1317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45" y="5634469"/>
            <a:ext cx="2254494" cy="11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259FEF-30D2-8901-DA35-CB05354A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58" y="-24216"/>
            <a:ext cx="10515600" cy="1325563"/>
          </a:xfrm>
        </p:spPr>
        <p:txBody>
          <a:bodyPr/>
          <a:lstStyle/>
          <a:p>
            <a:pPr algn="ctr" defTabSz="914446"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We Are Supported Integrated Data System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45787D-EEA5-009E-89BC-50AEBC0A1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83" y="5634469"/>
            <a:ext cx="1101386" cy="1075687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4D9681B6-354A-48BB-3296-5A562D29B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5" y="5770549"/>
            <a:ext cx="2239858" cy="655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554D60-4725-59D5-B2EE-0776BEECA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0" y="3427903"/>
            <a:ext cx="1728974" cy="9978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574DB3-1018-A257-FFA5-2B8A7CC03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24" y="4585055"/>
            <a:ext cx="1720587" cy="705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E86011-18D6-9E9F-B289-E2CE14B5D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57" y="2294556"/>
            <a:ext cx="2913700" cy="651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3BD792-A82B-9398-4071-772E41E850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0" y="4638298"/>
            <a:ext cx="2052085" cy="9257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E86AE9-1A5C-E22E-3C94-9BB8D8AC028E}"/>
              </a:ext>
            </a:extLst>
          </p:cNvPr>
          <p:cNvSpPr txBox="1"/>
          <p:nvPr/>
        </p:nvSpPr>
        <p:spPr>
          <a:xfrm>
            <a:off x="5999453" y="-2221260"/>
            <a:ext cx="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kern="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80BF4B69-DDD0-3645-6018-226F280097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645" y="2009640"/>
            <a:ext cx="2472321" cy="747108"/>
          </a:xfrm>
          <a:prstGeom prst="rect">
            <a:avLst/>
          </a:prstGeom>
        </p:spPr>
      </p:pic>
      <p:sp>
        <p:nvSpPr>
          <p:cNvPr id="36" name="Block Arc 35">
            <a:extLst>
              <a:ext uri="{FF2B5EF4-FFF2-40B4-BE49-F238E27FC236}">
                <a16:creationId xmlns:a16="http://schemas.microsoft.com/office/drawing/2014/main" id="{692C3EC5-E136-F574-3677-A9D7E4252778}"/>
              </a:ext>
            </a:extLst>
          </p:cNvPr>
          <p:cNvSpPr/>
          <p:nvPr/>
        </p:nvSpPr>
        <p:spPr>
          <a:xfrm>
            <a:off x="642695" y="2005721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00F2B-4AFA-C177-E357-7BA4A1587E1E}"/>
              </a:ext>
            </a:extLst>
          </p:cNvPr>
          <p:cNvSpPr txBox="1"/>
          <p:nvPr/>
        </p:nvSpPr>
        <p:spPr>
          <a:xfrm>
            <a:off x="1802497" y="1496972"/>
            <a:ext cx="322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Broward Data Collaborative</a:t>
            </a: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F36813E-B11D-64C4-B8E9-EAA64F427FA4}"/>
              </a:ext>
            </a:extLst>
          </p:cNvPr>
          <p:cNvSpPr/>
          <p:nvPr/>
        </p:nvSpPr>
        <p:spPr>
          <a:xfrm>
            <a:off x="6944421" y="1767705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22B1E-5873-7813-63FA-6B828FD10B8C}"/>
              </a:ext>
            </a:extLst>
          </p:cNvPr>
          <p:cNvSpPr txBox="1"/>
          <p:nvPr/>
        </p:nvSpPr>
        <p:spPr>
          <a:xfrm>
            <a:off x="8310834" y="1360842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Technology Partners</a:t>
            </a: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83D9E7F1-CDCE-FC8E-BE62-17AA6FCA482A}"/>
              </a:ext>
            </a:extLst>
          </p:cNvPr>
          <p:cNvSpPr/>
          <p:nvPr/>
        </p:nvSpPr>
        <p:spPr>
          <a:xfrm>
            <a:off x="6831047" y="3401733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C3A104-1F0D-61D6-8E88-10810C034A04}"/>
              </a:ext>
            </a:extLst>
          </p:cNvPr>
          <p:cNvSpPr txBox="1"/>
          <p:nvPr/>
        </p:nvSpPr>
        <p:spPr>
          <a:xfrm>
            <a:off x="8070473" y="2946349"/>
            <a:ext cx="35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Healthcare &amp; Insurance Partners</a:t>
            </a:r>
          </a:p>
        </p:txBody>
      </p:sp>
      <p:pic>
        <p:nvPicPr>
          <p:cNvPr id="42" name="Graphic 41" descr="Internet Of Things with solid fill">
            <a:extLst>
              <a:ext uri="{FF2B5EF4-FFF2-40B4-BE49-F238E27FC236}">
                <a16:creationId xmlns:a16="http://schemas.microsoft.com/office/drawing/2014/main" id="{7A9EA2AA-ABB1-20B7-9146-42C6A16E2F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0834" y="1321081"/>
            <a:ext cx="457200" cy="457200"/>
          </a:xfrm>
          <a:prstGeom prst="rect">
            <a:avLst/>
          </a:prstGeom>
        </p:spPr>
      </p:pic>
      <p:pic>
        <p:nvPicPr>
          <p:cNvPr id="43" name="Picture 2" descr="Data and Research | Children's Services Council of Broward County">
            <a:extLst>
              <a:ext uri="{FF2B5EF4-FFF2-40B4-BE49-F238E27FC236}">
                <a16:creationId xmlns:a16="http://schemas.microsoft.com/office/drawing/2014/main" id="{E59AEBD5-4D5A-9784-6AE5-F82F078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65" y="2891878"/>
            <a:ext cx="619187" cy="3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morial Healthcare">
            <a:extLst>
              <a:ext uri="{FF2B5EF4-FFF2-40B4-BE49-F238E27FC236}">
                <a16:creationId xmlns:a16="http://schemas.microsoft.com/office/drawing/2014/main" id="{0525607A-E397-2E8F-02DF-647F236B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41" y="3473290"/>
            <a:ext cx="2866740" cy="8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A Florida Woodmont Hospital">
            <a:extLst>
              <a:ext uri="{FF2B5EF4-FFF2-40B4-BE49-F238E27FC236}">
                <a16:creationId xmlns:a16="http://schemas.microsoft.com/office/drawing/2014/main" id="{B3CDD61B-E340-689D-D118-D15A8FCB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97" y="4333163"/>
            <a:ext cx="2705910" cy="5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t Lauderdale Behavioral Health Center - NeuroStar">
            <a:extLst>
              <a:ext uri="{FF2B5EF4-FFF2-40B4-BE49-F238E27FC236}">
                <a16:creationId xmlns:a16="http://schemas.microsoft.com/office/drawing/2014/main" id="{67042AAC-5865-B752-6C91-9ED1DE2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0" y="4894489"/>
            <a:ext cx="2452762" cy="7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shine Health Introduces New Dental Health Plan, Dental Health &amp; Wellness">
            <a:extLst>
              <a:ext uri="{FF2B5EF4-FFF2-40B4-BE49-F238E27FC236}">
                <a16:creationId xmlns:a16="http://schemas.microsoft.com/office/drawing/2014/main" id="{C6B9800E-7246-75D9-BB0C-043745BF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6" y="3764644"/>
            <a:ext cx="2571970" cy="7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 Web Services - Wikipedia">
            <a:extLst>
              <a:ext uri="{FF2B5EF4-FFF2-40B4-BE49-F238E27FC236}">
                <a16:creationId xmlns:a16="http://schemas.microsoft.com/office/drawing/2014/main" id="{C43A80BE-656C-308C-DA74-F568173E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79" y="2106874"/>
            <a:ext cx="923632" cy="5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mcare ">
            <a:extLst>
              <a:ext uri="{FF2B5EF4-FFF2-40B4-BE49-F238E27FC236}">
                <a16:creationId xmlns:a16="http://schemas.microsoft.com/office/drawing/2014/main" id="{942870F6-9D45-78EC-68C7-95A2C3EF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84" y="4820275"/>
            <a:ext cx="3076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BEEB5-253A-847D-9E61-1023B055BC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7255" y="3050267"/>
            <a:ext cx="2068546" cy="11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C Theme">
      <a:dk1>
        <a:srgbClr val="570580"/>
      </a:dk1>
      <a:lt1>
        <a:srgbClr val="FFFFFF"/>
      </a:lt1>
      <a:dk2>
        <a:srgbClr val="570580"/>
      </a:dk2>
      <a:lt2>
        <a:srgbClr val="FFFFFF"/>
      </a:lt2>
      <a:accent1>
        <a:srgbClr val="00AFF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5705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30559</TotalTime>
  <Words>741</Words>
  <Application>Microsoft Office PowerPoint</Application>
  <PresentationFormat>Widescreen</PresentationFormat>
  <Paragraphs>111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Roboto</vt:lpstr>
      <vt:lpstr>Times</vt:lpstr>
      <vt:lpstr>Wingdings</vt:lpstr>
      <vt:lpstr>Office Theme</vt:lpstr>
      <vt:lpstr>Broward Participatory Action Research  We Are Supported Care Coordination IDS </vt:lpstr>
      <vt:lpstr>Broward Data Collaborative 2017</vt:lpstr>
      <vt:lpstr>Florida IDS Partners Call</vt:lpstr>
      <vt:lpstr>Why Community Participatory Action Research (CPAR) ?</vt:lpstr>
      <vt:lpstr>Participatory Structures</vt:lpstr>
      <vt:lpstr>PowerPoint Presentation</vt:lpstr>
      <vt:lpstr>Broward CPAR Innovation</vt:lpstr>
      <vt:lpstr>Key CPAR Learnings</vt:lpstr>
      <vt:lpstr>We Are Supported Integrated Data System</vt:lpstr>
      <vt:lpstr>We Are Supported  Care Coordination  IDS 1.0</vt:lpstr>
      <vt:lpstr>We are Supported IDS 2.0+</vt:lpstr>
      <vt:lpstr>One Design Possibility</vt:lpstr>
      <vt:lpstr>Florida BH Information Culture Continuous Learning  Upstream Solutions Nourish Community Fabric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Dominguez</dc:creator>
  <cp:lastModifiedBy>Platt, Aaron</cp:lastModifiedBy>
  <cp:revision>33</cp:revision>
  <dcterms:created xsi:type="dcterms:W3CDTF">2023-07-19T14:24:24Z</dcterms:created>
  <dcterms:modified xsi:type="dcterms:W3CDTF">2023-09-14T14:24:35Z</dcterms:modified>
</cp:coreProperties>
</file>