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78" r:id="rId3"/>
    <p:sldId id="274" r:id="rId4"/>
    <p:sldId id="279" r:id="rId5"/>
    <p:sldId id="280" r:id="rId6"/>
    <p:sldId id="283" r:id="rId7"/>
    <p:sldId id="284" r:id="rId8"/>
    <p:sldId id="287" r:id="rId9"/>
    <p:sldId id="291" r:id="rId10"/>
    <p:sldId id="288" r:id="rId11"/>
    <p:sldId id="289" r:id="rId12"/>
    <p:sldId id="281" r:id="rId13"/>
    <p:sldId id="286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a Reynolds" initials="CR" lastIdx="4" clrIdx="0">
    <p:extLst>
      <p:ext uri="{19B8F6BF-5375-455C-9EA6-DF929625EA0E}">
        <p15:presenceInfo xmlns:p15="http://schemas.microsoft.com/office/powerpoint/2012/main" userId="S::creynolds@crisiscenter.com::95f8f2ca-4489-4e16-8e15-9723adee08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4A9FB-12AE-454F-BAB0-B43CD85F25A8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AE139-352C-4D9F-B949-FE5270DB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8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7B4A4-9DB7-4395-8C57-504037E4C5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708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95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3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44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0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6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48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0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87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0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91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21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2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914400" y="990601"/>
            <a:ext cx="10363200" cy="2609851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7733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828800" y="3657602"/>
            <a:ext cx="85344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4000" b="0">
                <a:solidFill>
                  <a:schemeClr val="tx2"/>
                </a:solidFill>
                <a:effectLst/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872E5-5524-5246-83C8-5D3925042231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C487-C0F0-FB41-9123-9152EF4802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F230D-23F9-F843-B6FC-D3EFA440694B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8DF88-0B23-BE4A-8D16-F14E55C86F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E7134-C719-AF4E-926C-98681C8CE0D1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6A0C7-7FBA-C343-A49F-89CB17638B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5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05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40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56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4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46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2AC34-9F7F-9D49-8C61-33CBE755DDE2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7BD5-99DB-8144-B5C9-C856ABE9D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050"/>
            </a:lvl1pPr>
          </a:lstStyle>
          <a:p>
            <a:r>
              <a:rPr lang="en-US" b="1">
                <a:solidFill>
                  <a:schemeClr val="accent6"/>
                </a:solidFill>
              </a:rPr>
              <a:t>COVID-19 Helpline:   844-MYFLHLP - 844-693-5457</a:t>
            </a:r>
            <a:endParaRPr lang="en-US" sz="1000" b="1" dirty="0">
              <a:solidFill>
                <a:schemeClr val="accent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89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3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7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963084" y="2685393"/>
            <a:ext cx="10363200" cy="3112843"/>
          </a:xfrm>
        </p:spPr>
        <p:txBody>
          <a:bodyPr anchor="t"/>
          <a:lstStyle>
            <a:lvl1pPr algn="ctr">
              <a:buNone/>
              <a:defRPr lang="en-US" sz="8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963084" y="1128932"/>
            <a:ext cx="103632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3200" b="0" smtClean="0">
                <a:solidFill>
                  <a:schemeClr val="tx2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F85A-F9BA-DE46-86AC-37F714A1EAD4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ACB91-85A7-EC4F-9505-48219F740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DE733-BFBE-FB48-A5E1-77863B7F7C48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054B1-3DEA-7247-8E95-B87AA310D8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 algn="l">
              <a:buNone/>
              <a:defRPr sz="2933" b="1" cap="all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>
            <a:noAutofit/>
          </a:bodyPr>
          <a:lstStyle>
            <a:lvl1pPr marL="0" indent="0" algn="l">
              <a:buNone/>
              <a:defRPr sz="2933" b="1" cap="all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16FC2-BFE4-174B-AA15-09EF11459467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F2D1F-CCD0-8447-999B-8B1371903C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987F-C715-9C46-A64B-6D0D0B621A8C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C7022-3896-4342-8440-D1D6E9DAA1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2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C7CA6-1EA0-CF4C-AFC2-1B6D438BBC1E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4863-4FB4-6B4C-83CE-178A6C1874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/>
          <a:lstStyle>
            <a:lvl1pPr algn="ctr">
              <a:defRPr sz="3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6251-FA6B-9B4E-8C0F-DC17DF06A1CA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9B739-9A6D-D140-92F9-4F94704D9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69438" y="1062040"/>
            <a:ext cx="6134100" cy="39782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25400" dir="7200003" algn="t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635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60" rIns="60960" anchor="ctr"/>
          <a:lstStyle/>
          <a:p>
            <a:pPr indent="-365751">
              <a:buClr>
                <a:srgbClr val="DDDDDD"/>
              </a:buClr>
              <a:buSzPct val="80000"/>
              <a:buFont typeface="Wingdings 2" pitchFamily="18" charset="2"/>
              <a:buNone/>
              <a:defRPr/>
            </a:pPr>
            <a:endParaRPr lang="en-US" sz="2667" dirty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352715" y="4343400"/>
            <a:ext cx="4064000" cy="709859"/>
          </a:xfrm>
        </p:spPr>
        <p:txBody>
          <a:bodyPr anchor="t">
            <a:noAutofit/>
          </a:bodyPr>
          <a:lstStyle>
            <a:lvl1pPr algn="l">
              <a:buNone/>
              <a:defRPr sz="2933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986198" y="1222657"/>
            <a:ext cx="61008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4267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7352715" y="1371602"/>
            <a:ext cx="4059936" cy="2930087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733">
                <a:solidFill>
                  <a:schemeClr val="tx1">
                    <a:tint val="95000"/>
                  </a:schemeClr>
                </a:solidFill>
              </a:defRPr>
            </a:lvl1pPr>
            <a:lvl2pPr marL="613818" marR="0" indent="-150280">
              <a:buFontTx/>
              <a:buNone/>
              <a:defRPr sz="1600"/>
            </a:lvl2pPr>
            <a:lvl3pPr marL="1219170" marR="0" indent="-156629">
              <a:buFontTx/>
              <a:buNone/>
              <a:defRPr sz="1333"/>
            </a:lvl3pPr>
            <a:lvl4pPr marL="1754673" marR="0" indent="-150280">
              <a:buFontTx/>
              <a:buNone/>
              <a:defRPr sz="1200"/>
            </a:lvl4pPr>
            <a:lvl5pPr marL="2281710" marR="0" indent="-156629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D2392-B7D9-7C40-A633-DA0869123BA2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1/8/2024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6C68-2C58-CE43-A377-D6BE3D66FC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2"/>
                </a:solidFill>
                <a:latin typeface="Candara" charset="0"/>
                <a:cs typeface="Candar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719DF2-168A-9640-AE88-ED78A29AB8A1}" type="datetimeFigureOut">
              <a:rPr lang="en-US" smtClean="0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1/8/2024</a:t>
            </a:fld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6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2"/>
                </a:solidFill>
                <a:latin typeface="Candara" charset="0"/>
                <a:cs typeface="Candar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D5660A-27B5-8145-AE85-7FD5D7D3822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4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defPPr>
        <a:defRPr sz="5867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6400" b="1" kern="1200" dirty="0">
          <a:solidFill>
            <a:srgbClr val="000000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0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ＭＳ Ｐゴシック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ＭＳ Ｐゴシック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ＭＳ Ｐゴシック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ＭＳ Ｐゴシック" charset="0"/>
          <a:cs typeface="Candara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457189" indent="-82124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3733">
          <a:solidFill>
            <a:schemeClr val="tx1"/>
          </a:solidFill>
          <a:latin typeface="+mn-lt"/>
          <a:ea typeface="ＭＳ Ｐゴシック" charset="0"/>
          <a:cs typeface="+mn-lt"/>
        </a:defRPr>
      </a:lvl1pPr>
      <a:lvl2pPr marL="742932" indent="-30479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charset="0"/>
        <a:buChar char=""/>
        <a:defRPr sz="2933">
          <a:solidFill>
            <a:schemeClr val="tx1"/>
          </a:solidFill>
          <a:latin typeface="+mn-lt"/>
          <a:ea typeface="+mn-lt"/>
          <a:cs typeface="+mn-lt"/>
        </a:defRPr>
      </a:lvl2pPr>
      <a:lvl3pPr marL="1083706" indent="-30479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"/>
        <a:defRPr sz="2667">
          <a:solidFill>
            <a:schemeClr val="tx1"/>
          </a:solidFill>
          <a:latin typeface="+mn-lt"/>
          <a:ea typeface="+mn-lt"/>
          <a:cs typeface="+mn-lt"/>
        </a:defRPr>
      </a:lvl3pPr>
      <a:lvl4pPr marL="1424482" indent="-30479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charset="0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754673" indent="-30479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2096972" indent="-304792" algn="l" eaLnBrk="1" hangingPunct="1">
        <a:buClr>
          <a:schemeClr val="tx2"/>
        </a:buClr>
        <a:buFont typeface="Wingdings 2" pitchFamily="18" charset="2"/>
        <a:buChar char=""/>
        <a:defRPr lang="en-US" sz="2133" baseline="0" smtClean="0">
          <a:latin typeface="+mn-lt"/>
        </a:defRPr>
      </a:lvl6pPr>
      <a:lvl7pPr marL="2426147" indent="-304792" algn="l" eaLnBrk="1" hangingPunct="1">
        <a:buClr>
          <a:schemeClr val="accent1"/>
        </a:buClr>
        <a:buFont typeface="Wingdings 2" pitchFamily="18" charset="2"/>
        <a:buChar char=""/>
        <a:defRPr lang="en-US" sz="2133" baseline="0" smtClean="0">
          <a:latin typeface="+mn-lt"/>
        </a:defRPr>
      </a:lvl7pPr>
      <a:lvl8pPr marL="2755323" indent="-304792" algn="l" eaLnBrk="1" hangingPunct="1">
        <a:buClr>
          <a:schemeClr val="tx2"/>
        </a:buClr>
        <a:buFont typeface="Wingdings 2" pitchFamily="18" charset="2"/>
        <a:buChar char=""/>
        <a:defRPr sz="2133" baseline="0">
          <a:latin typeface="+mn-lt"/>
        </a:defRPr>
      </a:lvl8pPr>
      <a:lvl9pPr marL="3084499" indent="-304792" algn="l" eaLnBrk="1" hangingPunct="1">
        <a:buClr>
          <a:schemeClr val="accent1"/>
        </a:buClr>
        <a:buFont typeface="Wingdings 2" pitchFamily="18" charset="2"/>
        <a:buChar char=""/>
        <a:defRPr sz="1867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609585" eaLnBrk="1" hangingPunct="1"/>
      <a:lvl3pPr marL="1219170" eaLnBrk="1" hangingPunct="1"/>
      <a:lvl4pPr marL="1828754" eaLnBrk="1" hangingPunct="1"/>
      <a:lvl5pPr marL="2438339" eaLnBrk="1" hangingPunct="1"/>
      <a:lvl6pPr marL="3047924" eaLnBrk="1" hangingPunct="1"/>
      <a:lvl7pPr marL="3657509" eaLnBrk="1" hangingPunct="1"/>
      <a:lvl8pPr marL="4267093" eaLnBrk="1" hangingPunct="1"/>
      <a:lvl9pPr marL="4876678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accent6"/>
                </a:solidFill>
              </a:rPr>
              <a:t>COVID-19 Helpline:   844-MYFLHLP - 844-693-5457</a:t>
            </a:r>
            <a:endParaRPr lang="en-US" sz="1000" b="1" dirty="0">
              <a:solidFill>
                <a:schemeClr val="accent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C83812F-7B5D-CBA6-509E-EB2566037BA2}"/>
              </a:ext>
            </a:extLst>
          </p:cNvPr>
          <p:cNvSpPr txBox="1">
            <a:spLocks/>
          </p:cNvSpPr>
          <p:nvPr/>
        </p:nvSpPr>
        <p:spPr>
          <a:xfrm>
            <a:off x="398327" y="2132120"/>
            <a:ext cx="11500339" cy="1992876"/>
          </a:xfrm>
          <a:prstGeom prst="rect">
            <a:avLst/>
          </a:prstGeom>
        </p:spPr>
        <p:txBody>
          <a:bodyPr anchor="b" anchorCtr="0">
            <a:normAutofit fontScale="90000" lnSpcReduction="10000"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7300" dirty="0"/>
              <a:t>Crisis Center of Tampa Bay Baker Act Transport Overview</a:t>
            </a:r>
          </a:p>
        </p:txBody>
      </p:sp>
    </p:spTree>
    <p:extLst>
      <p:ext uri="{BB962C8B-B14F-4D97-AF65-F5344CB8AC3E}">
        <p14:creationId xmlns:p14="http://schemas.microsoft.com/office/powerpoint/2010/main" val="29907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348589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400" dirty="0"/>
              <a:t>Arranging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A72D0-6E66-EF34-E0BD-9F3727CE3DB2}"/>
              </a:ext>
            </a:extLst>
          </p:cNvPr>
          <p:cNvSpPr txBox="1">
            <a:spLocks/>
          </p:cNvSpPr>
          <p:nvPr/>
        </p:nvSpPr>
        <p:spPr bwMode="auto">
          <a:xfrm>
            <a:off x="1407280" y="1927379"/>
            <a:ext cx="10018712" cy="377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>
              <a:defRPr/>
            </a:pPr>
            <a:r>
              <a:rPr lang="en-US" sz="2600" kern="0" dirty="0"/>
              <a:t>There are 2 ways law enforcement/MRT/licensed clinician can request a unit for transportation.</a:t>
            </a:r>
          </a:p>
          <a:p>
            <a:pPr marL="1066785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600" kern="0" dirty="0">
                <a:solidFill>
                  <a:schemeClr val="tx2"/>
                </a:solidFill>
              </a:rPr>
              <a:t>Call 211</a:t>
            </a:r>
          </a:p>
          <a:p>
            <a:pPr marL="1066785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600" kern="0" dirty="0">
                <a:solidFill>
                  <a:schemeClr val="tx2"/>
                </a:solidFill>
              </a:rPr>
              <a:t>Call TransCare Dispatch</a:t>
            </a:r>
          </a:p>
          <a:p>
            <a:pPr lvl="1" algn="l">
              <a:defRPr/>
            </a:pPr>
            <a:endParaRPr lang="en-US" sz="2600" kern="0" dirty="0">
              <a:solidFill>
                <a:schemeClr val="tx2"/>
              </a:solidFill>
            </a:endParaRPr>
          </a:p>
          <a:p>
            <a:pPr marL="1676370" lvl="2" indent="-457200" algn="l">
              <a:buFont typeface="Arial" panose="020B0604020202020204" pitchFamily="34" charset="0"/>
              <a:buChar char="•"/>
              <a:defRPr/>
            </a:pPr>
            <a:r>
              <a:rPr lang="en-US" sz="2334" kern="0" dirty="0">
                <a:solidFill>
                  <a:schemeClr val="tx2"/>
                </a:solidFill>
              </a:rPr>
              <a:t>Both methods are available 24/7</a:t>
            </a:r>
          </a:p>
          <a:p>
            <a:pPr marL="1676370" lvl="2" indent="-457200" algn="l">
              <a:buFont typeface="Arial" panose="020B0604020202020204" pitchFamily="34" charset="0"/>
              <a:buChar char="•"/>
              <a:defRPr/>
            </a:pPr>
            <a:r>
              <a:rPr lang="en-US" sz="2334" kern="0" dirty="0">
                <a:solidFill>
                  <a:schemeClr val="tx2"/>
                </a:solidFill>
              </a:rPr>
              <a:t>Law Enforcement scene calls have the highest priority</a:t>
            </a:r>
          </a:p>
          <a:p>
            <a:pPr marL="1676370" lvl="2" indent="-457200" algn="l">
              <a:buFont typeface="Arial" panose="020B0604020202020204" pitchFamily="34" charset="0"/>
              <a:buChar char="•"/>
              <a:defRPr/>
            </a:pPr>
            <a:r>
              <a:rPr lang="en-US" sz="2334" kern="0" dirty="0">
                <a:solidFill>
                  <a:schemeClr val="tx2"/>
                </a:solidFill>
              </a:rPr>
              <a:t>Schools would be considered a scene call and be prioritized in the same manner</a:t>
            </a:r>
          </a:p>
          <a:p>
            <a:pPr marL="1676370" lvl="2" indent="-457200" algn="l">
              <a:buFont typeface="Arial" panose="020B0604020202020204" pitchFamily="34" charset="0"/>
              <a:buChar char="•"/>
              <a:defRPr/>
            </a:pPr>
            <a:r>
              <a:rPr lang="en-US" sz="2334" kern="0" dirty="0">
                <a:solidFill>
                  <a:schemeClr val="tx2"/>
                </a:solidFill>
              </a:rPr>
              <a:t>Dispatchers have been trained in Emergency Medical Dispatch and will ask several questions to determine if a van or ambulance is needed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US" kern="0" dirty="0"/>
          </a:p>
          <a:p>
            <a:pPr lvl="1">
              <a:defRPr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632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 dirty="0"/>
              <a:t>Transport Frequency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EC329-BC98-7C6A-4F85-2DB72CDD6BF8}"/>
              </a:ext>
            </a:extLst>
          </p:cNvPr>
          <p:cNvSpPr txBox="1"/>
          <p:nvPr/>
        </p:nvSpPr>
        <p:spPr>
          <a:xfrm>
            <a:off x="5495450" y="2795375"/>
            <a:ext cx="59998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fiscal year 2023, </a:t>
            </a:r>
            <a:r>
              <a:rPr lang="en-US" sz="2000" kern="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TransCare</a:t>
            </a:r>
            <a:r>
              <a:rPr lang="en-US" sz="2000" kern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provided over 9,600 Behavioral Health Transports.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December of 2023, </a:t>
            </a:r>
            <a:r>
              <a:rPr lang="en-US" sz="20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TransCare</a:t>
            </a:r>
            <a:r>
              <a:rPr lang="en-US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averaged 22 Behavioral Health Transports per day. </a:t>
            </a:r>
          </a:p>
        </p:txBody>
      </p:sp>
      <p:pic>
        <p:nvPicPr>
          <p:cNvPr id="2" name="Picture 1" descr="A white and red van parked on the side of a road&#10;&#10;Description automatically generated">
            <a:extLst>
              <a:ext uri="{FF2B5EF4-FFF2-40B4-BE49-F238E27FC236}">
                <a16:creationId xmlns:a16="http://schemas.microsoft.com/office/drawing/2014/main" id="{5D71E38C-60D8-236A-B08F-69CFA580D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88" y="2125568"/>
            <a:ext cx="4254759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 dirty="0"/>
              <a:t>Transport Costs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EC329-BC98-7C6A-4F85-2DB72CDD6BF8}"/>
              </a:ext>
            </a:extLst>
          </p:cNvPr>
          <p:cNvSpPr txBox="1"/>
          <p:nvPr/>
        </p:nvSpPr>
        <p:spPr>
          <a:xfrm>
            <a:off x="5467458" y="2766800"/>
            <a:ext cx="59998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000" kern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ehavioral Health Van Transport: $140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 mile fee: $5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Transport fees covered through local government contracts</a:t>
            </a:r>
            <a:r>
              <a:rPr lang="en-US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3CD6A-D01F-7AA2-DCB4-2C42471EC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2196262"/>
            <a:ext cx="5626087" cy="246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F8A8-F46F-4BA6-961B-CD74352C8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779" y="1709059"/>
            <a:ext cx="10363200" cy="2609851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1126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 dirty="0"/>
              <a:t>History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201966B-0C83-15DB-A248-6F6CC2A40D79}"/>
              </a:ext>
            </a:extLst>
          </p:cNvPr>
          <p:cNvSpPr txBox="1">
            <a:spLocks/>
          </p:cNvSpPr>
          <p:nvPr/>
        </p:nvSpPr>
        <p:spPr bwMode="auto">
          <a:xfrm>
            <a:off x="3289114" y="2014150"/>
            <a:ext cx="8596668" cy="360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/>
            <a:r>
              <a:rPr lang="en-US" sz="2400" kern="0" dirty="0"/>
              <a:t>Baker Act transportation is provided by the Crisis Center’s TransCare Medical Transportation division. 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TransCare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began providing services in Hillsborough County in 1982 serving </a:t>
            </a:r>
            <a:r>
              <a:rPr lang="en-US" sz="2000" kern="0" dirty="0">
                <a:solidFill>
                  <a:schemeClr val="tx2"/>
                </a:solidFill>
              </a:rPr>
              <a:t>non-emergency psychiatric patients via local ordinance established through the Hillsborough County Transportation Exception Plan.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</a:rPr>
              <a:t>Began Basic Life Support (BLS) ambulance services in 1996.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</a:rPr>
              <a:t>Has retained the Hillsborough County contract since 1982.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</a:rPr>
              <a:t>Currently provide behavioral transportation services in Hillsborough and Pasco Counties (Pasco Schools).</a:t>
            </a:r>
          </a:p>
          <a:p>
            <a:pPr marL="457200" lvl="1"/>
            <a:endParaRPr lang="en-US" kern="0" dirty="0"/>
          </a:p>
          <a:p>
            <a:endParaRPr lang="en-US" kern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35DC5-FE6F-BDB7-7776-261E5702A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4" y="2902945"/>
            <a:ext cx="3424824" cy="15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/>
              <a:t>Training</a:t>
            </a:r>
            <a:endParaRPr lang="en-US" sz="66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D355B11-B611-7207-9109-5C17D747FD50}"/>
              </a:ext>
            </a:extLst>
          </p:cNvPr>
          <p:cNvSpPr txBox="1">
            <a:spLocks/>
          </p:cNvSpPr>
          <p:nvPr/>
        </p:nvSpPr>
        <p:spPr bwMode="auto">
          <a:xfrm>
            <a:off x="4356189" y="1839531"/>
            <a:ext cx="7907372" cy="395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/>
            <a:r>
              <a:rPr lang="en-US" sz="1700" b="1" kern="0" dirty="0"/>
              <a:t>All TransCare employees participate in “Core Training”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Trauma Informed Care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Mental Health First Aid 1 and 2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Psychological First Aid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 err="1">
                <a:solidFill>
                  <a:schemeClr val="tx2"/>
                </a:solidFill>
              </a:rPr>
              <a:t>Welle</a:t>
            </a:r>
            <a:r>
              <a:rPr lang="en-US" sz="1700" kern="0" dirty="0">
                <a:solidFill>
                  <a:schemeClr val="tx2"/>
                </a:solidFill>
              </a:rPr>
              <a:t> (De-escalation Training)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EVOC (Emergency Vehicle Operator’s Course)</a:t>
            </a:r>
          </a:p>
          <a:p>
            <a:pPr marL="457200" lvl="1" algn="l"/>
            <a:endParaRPr lang="en-US" sz="1700" kern="0" dirty="0">
              <a:solidFill>
                <a:schemeClr val="tx2"/>
              </a:solidFill>
            </a:endParaRPr>
          </a:p>
          <a:p>
            <a:pPr algn="l"/>
            <a:r>
              <a:rPr lang="en-US" altLang="en-US" sz="1700" b="1" kern="0" dirty="0"/>
              <a:t>Behavioral Health Attendants additionally receive the following:</a:t>
            </a:r>
            <a:endParaRPr lang="en-US" sz="1700" b="1" kern="0" dirty="0"/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36 Hours of Baker Act and Marchman Act specialty training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Safety and Sensitivity training</a:t>
            </a:r>
          </a:p>
          <a:p>
            <a:pPr lvl="1" algn="l"/>
            <a:endParaRPr lang="en-US" sz="1700" kern="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 clinical training is overseen by the agency’s Medical Director and administered in partnership with local and national educational institutions.</a:t>
            </a:r>
          </a:p>
          <a:p>
            <a:pPr lvl="1"/>
            <a:endParaRPr lang="en-US" sz="1800" kern="0" dirty="0"/>
          </a:p>
          <a:p>
            <a:endParaRPr lang="en-US" kern="0" dirty="0"/>
          </a:p>
        </p:txBody>
      </p:sp>
      <p:pic>
        <p:nvPicPr>
          <p:cNvPr id="11" name="Picture 10" descr="A group of people standing next to a ambulance&#10;&#10;Description automatically generated">
            <a:extLst>
              <a:ext uri="{FF2B5EF4-FFF2-40B4-BE49-F238E27FC236}">
                <a16:creationId xmlns:a16="http://schemas.microsoft.com/office/drawing/2014/main" id="{5AAEEDB1-7F4C-2DAE-431D-CA4D9C085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5" y="2323322"/>
            <a:ext cx="3518812" cy="26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 dirty="0"/>
              <a:t>Transportation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F2FD2B-3924-2E5C-EECE-BB535A96589A}"/>
              </a:ext>
            </a:extLst>
          </p:cNvPr>
          <p:cNvSpPr txBox="1">
            <a:spLocks/>
          </p:cNvSpPr>
          <p:nvPr/>
        </p:nvSpPr>
        <p:spPr bwMode="auto">
          <a:xfrm>
            <a:off x="1389279" y="1803783"/>
            <a:ext cx="8457659" cy="7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marL="895335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chemeClr val="tx2"/>
                </a:solidFill>
              </a:rPr>
              <a:t>Low profile transportation to maintain patient dignity, privacy, and decency </a:t>
            </a:r>
          </a:p>
          <a:p>
            <a:pPr marL="895335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chemeClr val="tx2"/>
                </a:solidFill>
              </a:rPr>
              <a:t>Patient safety prioritized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9016F-9BBF-9E41-45ED-917FFFF77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67" y="2684059"/>
            <a:ext cx="3508479" cy="2631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657B81-AF72-F443-B010-3D15CEADB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50" y="2684059"/>
            <a:ext cx="3508479" cy="2631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EBEDB5-DE9F-4A84-C1F9-43ED3C89A823}"/>
              </a:ext>
            </a:extLst>
          </p:cNvPr>
          <p:cNvSpPr txBox="1"/>
          <p:nvPr/>
        </p:nvSpPr>
        <p:spPr>
          <a:xfrm>
            <a:off x="1882067" y="5427067"/>
            <a:ext cx="334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BHA Van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FC1CBD-F0D4-BF4F-20B4-6E7B0587D695}"/>
              </a:ext>
            </a:extLst>
          </p:cNvPr>
          <p:cNvSpPr txBox="1"/>
          <p:nvPr/>
        </p:nvSpPr>
        <p:spPr>
          <a:xfrm>
            <a:off x="6232113" y="5426348"/>
            <a:ext cx="334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BLS Ambulance</a:t>
            </a:r>
          </a:p>
        </p:txBody>
      </p:sp>
    </p:spTree>
    <p:extLst>
      <p:ext uri="{BB962C8B-B14F-4D97-AF65-F5344CB8AC3E}">
        <p14:creationId xmlns:p14="http://schemas.microsoft.com/office/powerpoint/2010/main" val="27925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5900" dirty="0"/>
              <a:t>Inside Safety of Vans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50BA63-7C38-823D-8120-001D55466407}"/>
              </a:ext>
            </a:extLst>
          </p:cNvPr>
          <p:cNvSpPr txBox="1"/>
          <p:nvPr/>
        </p:nvSpPr>
        <p:spPr>
          <a:xfrm>
            <a:off x="5095955" y="2458024"/>
            <a:ext cx="59998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All vans have protective measures to keep the driver separate from the patient in the rear of the vehicle.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All windows are covered and secured.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The doors to the patient compartment can only be opened from the outside.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D4CCCEC-B079-5056-954F-48BDCE9A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079" y="1737694"/>
            <a:ext cx="3551294" cy="199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34CF97-A019-C4C5-89BE-A498875A9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9" y="3863478"/>
            <a:ext cx="3551294" cy="199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-221947" y="348589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000" dirty="0"/>
              <a:t>Key Transportation Designators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AD46BD-1E9A-EA21-D691-885E62DD9E1E}"/>
              </a:ext>
            </a:extLst>
          </p:cNvPr>
          <p:cNvSpPr txBox="1">
            <a:spLocks/>
          </p:cNvSpPr>
          <p:nvPr/>
        </p:nvSpPr>
        <p:spPr bwMode="auto">
          <a:xfrm>
            <a:off x="1797666" y="2133956"/>
            <a:ext cx="8596668" cy="388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en-US" sz="1800" kern="0" dirty="0">
              <a:solidFill>
                <a:schemeClr val="tx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3EDEA8-8BED-BF18-7B0A-02B26D2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0" y="1680103"/>
            <a:ext cx="11082670" cy="5098311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For the patient to be transported by van: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must be physically capable of being able to step into a van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is not under the influence of any substance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is non-combative and cooperative</a:t>
            </a:r>
          </a:p>
          <a:p>
            <a:pPr lvl="2"/>
            <a:endParaRPr lang="en-US" sz="23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will be transported by ambulance if: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Needs medical clearance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is physically unable to get in the van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Under the influence of any substance 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Is combative or a flight risk 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8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348589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800" dirty="0"/>
              <a:t>Process/Protocol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1EDE4-7000-7D70-73AE-06E58BB94D7C}"/>
              </a:ext>
            </a:extLst>
          </p:cNvPr>
          <p:cNvSpPr txBox="1">
            <a:spLocks/>
          </p:cNvSpPr>
          <p:nvPr/>
        </p:nvSpPr>
        <p:spPr bwMode="auto">
          <a:xfrm>
            <a:off x="1086644" y="2008942"/>
            <a:ext cx="10018712" cy="35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>
              <a:buClr>
                <a:schemeClr val="tx2"/>
              </a:buClr>
            </a:pPr>
            <a:r>
              <a:rPr lang="en-US" altLang="en-US" sz="2000" kern="0" dirty="0"/>
              <a:t>Law enforcement/clinicians determine if law enforcement transport is necessary.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altLang="en-US" sz="1800" kern="0" dirty="0">
                <a:solidFill>
                  <a:schemeClr val="tx2"/>
                </a:solidFill>
              </a:rPr>
              <a:t>If not, the 211 line or </a:t>
            </a:r>
            <a:r>
              <a:rPr lang="en-US" altLang="en-US" sz="1800" kern="0" dirty="0" err="1">
                <a:solidFill>
                  <a:schemeClr val="tx2"/>
                </a:solidFill>
              </a:rPr>
              <a:t>TransCare</a:t>
            </a:r>
            <a:r>
              <a:rPr lang="en-US" altLang="en-US" sz="1800" kern="0" dirty="0">
                <a:solidFill>
                  <a:schemeClr val="tx2"/>
                </a:solidFill>
              </a:rPr>
              <a:t> Dispatch is called.  </a:t>
            </a:r>
          </a:p>
          <a:p>
            <a:pPr algn="l">
              <a:buClr>
                <a:schemeClr val="tx2"/>
              </a:buClr>
            </a:pPr>
            <a:endParaRPr lang="en-US" altLang="en-US" sz="1800" kern="0" dirty="0"/>
          </a:p>
          <a:p>
            <a:pPr algn="l">
              <a:buClr>
                <a:schemeClr val="tx2"/>
              </a:buClr>
            </a:pPr>
            <a:r>
              <a:rPr lang="en-US" altLang="en-US" sz="2000" kern="0" dirty="0" err="1"/>
              <a:t>TransCare</a:t>
            </a:r>
            <a:r>
              <a:rPr lang="en-US" altLang="en-US" sz="2000" kern="0" dirty="0"/>
              <a:t> will transport the person to a receiving facility or to a hospital if basic life support medical care or medical clearance is necessary.</a:t>
            </a:r>
          </a:p>
          <a:p>
            <a:pPr algn="l">
              <a:buClr>
                <a:schemeClr val="tx2"/>
              </a:buClr>
            </a:pPr>
            <a:endParaRPr lang="en-US" altLang="en-US" sz="1800" kern="0" dirty="0"/>
          </a:p>
          <a:p>
            <a:pPr algn="l">
              <a:buClr>
                <a:schemeClr val="tx2"/>
              </a:buClr>
            </a:pPr>
            <a:r>
              <a:rPr lang="en-US" altLang="en-US" sz="2000" kern="0" dirty="0" err="1"/>
              <a:t>TransCare</a:t>
            </a:r>
            <a:r>
              <a:rPr lang="en-US" altLang="en-US" sz="2000" kern="0" dirty="0"/>
              <a:t> does not transport patients who are seeking voluntary admission that are void of Baker Act or Marchman Act status.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altLang="en-US" sz="1800" kern="0" dirty="0">
                <a:solidFill>
                  <a:schemeClr val="tx2"/>
                </a:solidFill>
              </a:rPr>
              <a:t>The exception would be if the patient presents with a basic life support medical condition requiring transportation to a hospital.</a:t>
            </a:r>
          </a:p>
        </p:txBody>
      </p:sp>
    </p:spTree>
    <p:extLst>
      <p:ext uri="{BB962C8B-B14F-4D97-AF65-F5344CB8AC3E}">
        <p14:creationId xmlns:p14="http://schemas.microsoft.com/office/powerpoint/2010/main" val="74716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348589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800" dirty="0"/>
              <a:t>Process/Protocol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C4C318-440C-A467-2553-0FCF00F59BCF}"/>
              </a:ext>
            </a:extLst>
          </p:cNvPr>
          <p:cNvSpPr txBox="1">
            <a:spLocks/>
          </p:cNvSpPr>
          <p:nvPr/>
        </p:nvSpPr>
        <p:spPr>
          <a:xfrm>
            <a:off x="763479" y="2405852"/>
            <a:ext cx="5548543" cy="291452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altLang="en-US" sz="180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Does the Patient have a choice of Facility</a:t>
            </a:r>
            <a:r>
              <a:rPr lang="en-US" altLang="en-US" sz="1800" dirty="0">
                <a:ln>
                  <a:noFill/>
                </a:ln>
                <a:solidFill>
                  <a:schemeClr val="tx2"/>
                </a:solidFill>
                <a:latin typeface="+mn-lt"/>
              </a:rPr>
              <a:t>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822321-B85B-7018-E4E4-967639CCC473}"/>
              </a:ext>
            </a:extLst>
          </p:cNvPr>
          <p:cNvSpPr txBox="1">
            <a:spLocks/>
          </p:cNvSpPr>
          <p:nvPr/>
        </p:nvSpPr>
        <p:spPr bwMode="auto">
          <a:xfrm>
            <a:off x="1484313" y="2782413"/>
            <a:ext cx="10018712" cy="23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marL="285750" indent="-285750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Choices may be limited by bed availability, geographic location, funding, and the degree to which a person manifests dangerous behaviors.  </a:t>
            </a:r>
          </a:p>
          <a:p>
            <a:pPr marL="285750" indent="-285750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Within these parameters, if a person requests to the mobile crisis response team or law enforcement a particular hospital or facility, the person may be transported directly to that facility.</a:t>
            </a:r>
          </a:p>
        </p:txBody>
      </p:sp>
    </p:spTree>
    <p:extLst>
      <p:ext uri="{BB962C8B-B14F-4D97-AF65-F5344CB8AC3E}">
        <p14:creationId xmlns:p14="http://schemas.microsoft.com/office/powerpoint/2010/main" val="31981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297434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000" dirty="0"/>
              <a:t>Baker Act Receiving Facilities in Hillsborough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34414-D4C5-BA6B-8ED9-6C8732B459A4}"/>
              </a:ext>
            </a:extLst>
          </p:cNvPr>
          <p:cNvSpPr txBox="1">
            <a:spLocks/>
          </p:cNvSpPr>
          <p:nvPr/>
        </p:nvSpPr>
        <p:spPr bwMode="auto">
          <a:xfrm>
            <a:off x="1173594" y="1802167"/>
            <a:ext cx="10018712" cy="39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Gracepoint Receiving Facility – Central Receiving Facility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Children's Crisis Stabilization Unit – juvenile only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St Joseph Hospital Behavioral Health Center – adult and juvenile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HCA Florida West Tampa Hospital – adult only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James A Haley Veterans Administration Medical Center – adult only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BayCare/Northside Mental Health – adult only</a:t>
            </a:r>
            <a:endParaRPr lang="en-US" altLang="en-US" kern="0" dirty="0"/>
          </a:p>
          <a:p>
            <a:pPr>
              <a:buFont typeface="Arial" panose="020B0604020202020204" pitchFamily="34" charset="0"/>
              <a:buNone/>
            </a:pPr>
            <a:endParaRPr lang="en-US" altLang="en-US" kern="0" dirty="0"/>
          </a:p>
          <a:p>
            <a:pPr>
              <a:buFont typeface="Arial" panose="020B0604020202020204" pitchFamily="34" charset="0"/>
              <a:buNone/>
            </a:pPr>
            <a:endParaRPr lang="en-US" altLang="en-US" kern="0" dirty="0"/>
          </a:p>
        </p:txBody>
      </p:sp>
    </p:spTree>
    <p:extLst>
      <p:ext uri="{BB962C8B-B14F-4D97-AF65-F5344CB8AC3E}">
        <p14:creationId xmlns:p14="http://schemas.microsoft.com/office/powerpoint/2010/main" val="10349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Huma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isis Center of Tampa Bay Template.potx" id="{1978F645-F156-4F32-9949-560A78687464}" vid="{4DB33FC8-846E-4D37-9DAE-3655FF7D6A01}"/>
    </a:ext>
  </a:extLst>
</a:theme>
</file>

<file path=ppt/theme/theme2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658</Words>
  <Application>Microsoft Office PowerPoint</Application>
  <PresentationFormat>Widescreen</PresentationFormat>
  <Paragraphs>99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Candara</vt:lpstr>
      <vt:lpstr>Wingdings 2</vt:lpstr>
      <vt:lpstr>Human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Mental Health in the New Normal</dc:title>
  <dc:creator>Clara Reynolds</dc:creator>
  <cp:lastModifiedBy>Platt, Aaron</cp:lastModifiedBy>
  <cp:revision>106</cp:revision>
  <dcterms:created xsi:type="dcterms:W3CDTF">2020-06-22T19:12:16Z</dcterms:created>
  <dcterms:modified xsi:type="dcterms:W3CDTF">2024-01-08T14:01:49Z</dcterms:modified>
</cp:coreProperties>
</file>