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0" r:id="rId2"/>
    <p:sldId id="276" r:id="rId3"/>
    <p:sldId id="291" r:id="rId4"/>
    <p:sldId id="292" r:id="rId5"/>
    <p:sldId id="293" r:id="rId6"/>
    <p:sldId id="297" r:id="rId7"/>
    <p:sldId id="296" r:id="rId8"/>
    <p:sldId id="2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D1"/>
    <a:srgbClr val="006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16" autoAdjust="0"/>
  </p:normalViewPr>
  <p:slideViewPr>
    <p:cSldViewPr snapToGrid="0">
      <p:cViewPr varScale="1">
        <p:scale>
          <a:sx n="96" d="100"/>
          <a:sy n="96" d="100"/>
        </p:scale>
        <p:origin x="11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8.svg"/><Relationship Id="rId5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8.svg"/><Relationship Id="rId5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364C3-8164-4176-A4F1-750F4EA058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13F84-1283-4E3A-99D4-2D2CDABA5615}">
      <dgm:prSet/>
      <dgm:spPr/>
      <dgm:t>
        <a:bodyPr/>
        <a:lstStyle/>
        <a:p>
          <a:r>
            <a:rPr lang="en-US"/>
            <a:t>Attracting </a:t>
          </a:r>
        </a:p>
      </dgm:t>
    </dgm:pt>
    <dgm:pt modelId="{6617D5ED-3EA5-4BFE-8C0B-FE0579C26C89}" type="parTrans" cxnId="{09ABEFB5-9AEB-4254-AED2-7E540CC766F6}">
      <dgm:prSet/>
      <dgm:spPr/>
      <dgm:t>
        <a:bodyPr/>
        <a:lstStyle/>
        <a:p>
          <a:endParaRPr lang="en-US"/>
        </a:p>
      </dgm:t>
    </dgm:pt>
    <dgm:pt modelId="{9DA2194E-3D66-4B09-9B0E-36766D2DEEE2}" type="sibTrans" cxnId="{09ABEFB5-9AEB-4254-AED2-7E540CC766F6}">
      <dgm:prSet/>
      <dgm:spPr/>
      <dgm:t>
        <a:bodyPr/>
        <a:lstStyle/>
        <a:p>
          <a:endParaRPr lang="en-US"/>
        </a:p>
      </dgm:t>
    </dgm:pt>
    <dgm:pt modelId="{66CEDB63-2D10-4AF8-BE1B-6DA735D56D42}">
      <dgm:prSet/>
      <dgm:spPr/>
      <dgm:t>
        <a:bodyPr/>
        <a:lstStyle/>
        <a:p>
          <a:r>
            <a:rPr lang="en-US"/>
            <a:t>Attract Incoming Workforce</a:t>
          </a:r>
        </a:p>
      </dgm:t>
    </dgm:pt>
    <dgm:pt modelId="{8A0FC542-47B8-412E-811A-C3E115CA9915}" type="parTrans" cxnId="{64B54467-FBBF-4216-B229-2FC67EA7BFB5}">
      <dgm:prSet/>
      <dgm:spPr/>
      <dgm:t>
        <a:bodyPr/>
        <a:lstStyle/>
        <a:p>
          <a:endParaRPr lang="en-US"/>
        </a:p>
      </dgm:t>
    </dgm:pt>
    <dgm:pt modelId="{DD9CEB5E-BAD9-4AEB-A61E-EF78020E283D}" type="sibTrans" cxnId="{64B54467-FBBF-4216-B229-2FC67EA7BFB5}">
      <dgm:prSet/>
      <dgm:spPr/>
      <dgm:t>
        <a:bodyPr/>
        <a:lstStyle/>
        <a:p>
          <a:endParaRPr lang="en-US"/>
        </a:p>
      </dgm:t>
    </dgm:pt>
    <dgm:pt modelId="{D5816DCD-227A-4790-BBD1-C19826B220AB}">
      <dgm:prSet/>
      <dgm:spPr/>
      <dgm:t>
        <a:bodyPr/>
        <a:lstStyle/>
        <a:p>
          <a:r>
            <a:rPr lang="en-US"/>
            <a:t>Retaining</a:t>
          </a:r>
        </a:p>
      </dgm:t>
    </dgm:pt>
    <dgm:pt modelId="{44AB1CA4-3C31-4157-B0CD-82D0C04166FC}" type="parTrans" cxnId="{7B2394B9-3FBE-48F4-883B-97F33F60FFA3}">
      <dgm:prSet/>
      <dgm:spPr/>
      <dgm:t>
        <a:bodyPr/>
        <a:lstStyle/>
        <a:p>
          <a:endParaRPr lang="en-US"/>
        </a:p>
      </dgm:t>
    </dgm:pt>
    <dgm:pt modelId="{ACD3BCD2-DACD-4F3A-9F7F-D85894948498}" type="sibTrans" cxnId="{7B2394B9-3FBE-48F4-883B-97F33F60FFA3}">
      <dgm:prSet/>
      <dgm:spPr/>
      <dgm:t>
        <a:bodyPr/>
        <a:lstStyle/>
        <a:p>
          <a:endParaRPr lang="en-US"/>
        </a:p>
      </dgm:t>
    </dgm:pt>
    <dgm:pt modelId="{23F2B98F-DEEF-450D-9429-BFA96D9A57D4}">
      <dgm:prSet/>
      <dgm:spPr/>
      <dgm:t>
        <a:bodyPr/>
        <a:lstStyle/>
        <a:p>
          <a:r>
            <a:rPr lang="en-US"/>
            <a:t>Retain Current Workforce </a:t>
          </a:r>
        </a:p>
      </dgm:t>
    </dgm:pt>
    <dgm:pt modelId="{85AA86BB-8776-437F-A2F1-781D2C1ABE38}" type="parTrans" cxnId="{5192F1E2-827E-4E37-BB67-3AD884CCB704}">
      <dgm:prSet/>
      <dgm:spPr/>
      <dgm:t>
        <a:bodyPr/>
        <a:lstStyle/>
        <a:p>
          <a:endParaRPr lang="en-US"/>
        </a:p>
      </dgm:t>
    </dgm:pt>
    <dgm:pt modelId="{8A35743F-0791-43AB-9BB4-F663BE038B59}" type="sibTrans" cxnId="{5192F1E2-827E-4E37-BB67-3AD884CCB704}">
      <dgm:prSet/>
      <dgm:spPr/>
      <dgm:t>
        <a:bodyPr/>
        <a:lstStyle/>
        <a:p>
          <a:endParaRPr lang="en-US"/>
        </a:p>
      </dgm:t>
    </dgm:pt>
    <dgm:pt modelId="{8F88DD7F-9438-41D5-8463-DE7E066141F3}">
      <dgm:prSet/>
      <dgm:spPr/>
      <dgm:t>
        <a:bodyPr/>
        <a:lstStyle/>
        <a:p>
          <a:r>
            <a:rPr lang="en-US"/>
            <a:t>Developing </a:t>
          </a:r>
        </a:p>
      </dgm:t>
    </dgm:pt>
    <dgm:pt modelId="{98B33FAD-F863-499A-9F4C-37345378E686}" type="parTrans" cxnId="{963B95CA-A1EA-4B2B-B843-3F123A789C53}">
      <dgm:prSet/>
      <dgm:spPr/>
      <dgm:t>
        <a:bodyPr/>
        <a:lstStyle/>
        <a:p>
          <a:endParaRPr lang="en-US"/>
        </a:p>
      </dgm:t>
    </dgm:pt>
    <dgm:pt modelId="{635E9600-2F35-4D9D-AC10-5CD97A5414D5}" type="sibTrans" cxnId="{963B95CA-A1EA-4B2B-B843-3F123A789C53}">
      <dgm:prSet/>
      <dgm:spPr/>
      <dgm:t>
        <a:bodyPr/>
        <a:lstStyle/>
        <a:p>
          <a:endParaRPr lang="en-US"/>
        </a:p>
      </dgm:t>
    </dgm:pt>
    <dgm:pt modelId="{F7475335-2212-457E-84EA-AA57B774D2E7}">
      <dgm:prSet/>
      <dgm:spPr/>
      <dgm:t>
        <a:bodyPr/>
        <a:lstStyle/>
        <a:p>
          <a:pPr rtl="0"/>
          <a:r>
            <a:rPr lang="en-US"/>
            <a:t>Develop Workforce </a:t>
          </a:r>
          <a:r>
            <a:rPr lang="en-US">
              <a:latin typeface="Calibri Light" panose="020F0302020204030204"/>
            </a:rPr>
            <a:t>Professional Development, Mangement, and Leadership</a:t>
          </a:r>
          <a:r>
            <a:rPr lang="en-US"/>
            <a:t>  </a:t>
          </a:r>
        </a:p>
      </dgm:t>
    </dgm:pt>
    <dgm:pt modelId="{6C3C9DCC-DE23-4B7C-B352-87624A7F88DD}" type="parTrans" cxnId="{1667C25E-E729-4755-B656-36B461874636}">
      <dgm:prSet/>
      <dgm:spPr/>
      <dgm:t>
        <a:bodyPr/>
        <a:lstStyle/>
        <a:p>
          <a:endParaRPr lang="en-US"/>
        </a:p>
      </dgm:t>
    </dgm:pt>
    <dgm:pt modelId="{585C9680-F4EE-4DEC-9E91-2E0F5007A4BE}" type="sibTrans" cxnId="{1667C25E-E729-4755-B656-36B461874636}">
      <dgm:prSet/>
      <dgm:spPr/>
      <dgm:t>
        <a:bodyPr/>
        <a:lstStyle/>
        <a:p>
          <a:endParaRPr lang="en-US"/>
        </a:p>
      </dgm:t>
    </dgm:pt>
    <dgm:pt modelId="{6868FCFA-B090-43D9-9742-100D9327B77A}" type="pres">
      <dgm:prSet presAssocID="{9CA364C3-8164-4176-A4F1-750F4EA05880}" presName="Name0" presStyleCnt="0">
        <dgm:presLayoutVars>
          <dgm:dir/>
          <dgm:animLvl val="lvl"/>
          <dgm:resizeHandles val="exact"/>
        </dgm:presLayoutVars>
      </dgm:prSet>
      <dgm:spPr/>
    </dgm:pt>
    <dgm:pt modelId="{CC47607E-2AE6-4A2C-9B17-5E92489B2AEE}" type="pres">
      <dgm:prSet presAssocID="{DEF13F84-1283-4E3A-99D4-2D2CDABA5615}" presName="linNode" presStyleCnt="0"/>
      <dgm:spPr/>
    </dgm:pt>
    <dgm:pt modelId="{70909769-9F64-4619-AB96-FEDB51D4B1E6}" type="pres">
      <dgm:prSet presAssocID="{DEF13F84-1283-4E3A-99D4-2D2CDABA561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EF8F34E-80D2-4C46-A011-E4EFF7955AA9}" type="pres">
      <dgm:prSet presAssocID="{DEF13F84-1283-4E3A-99D4-2D2CDABA5615}" presName="descendantText" presStyleLbl="alignAccFollowNode1" presStyleIdx="0" presStyleCnt="3">
        <dgm:presLayoutVars>
          <dgm:bulletEnabled val="1"/>
        </dgm:presLayoutVars>
      </dgm:prSet>
      <dgm:spPr/>
    </dgm:pt>
    <dgm:pt modelId="{91AAAF8B-808C-4B72-8B66-625440723C3E}" type="pres">
      <dgm:prSet presAssocID="{9DA2194E-3D66-4B09-9B0E-36766D2DEEE2}" presName="sp" presStyleCnt="0"/>
      <dgm:spPr/>
    </dgm:pt>
    <dgm:pt modelId="{E0633C47-CAEE-4111-8D34-5F8EDC833F8C}" type="pres">
      <dgm:prSet presAssocID="{D5816DCD-227A-4790-BBD1-C19826B220AB}" presName="linNode" presStyleCnt="0"/>
      <dgm:spPr/>
    </dgm:pt>
    <dgm:pt modelId="{4DC189E8-F0E1-45AC-8F4F-CF17DDE88834}" type="pres">
      <dgm:prSet presAssocID="{D5816DCD-227A-4790-BBD1-C19826B220A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A12AC4F-56F3-49B8-996D-A44DC13BF61B}" type="pres">
      <dgm:prSet presAssocID="{D5816DCD-227A-4790-BBD1-C19826B220AB}" presName="descendantText" presStyleLbl="alignAccFollowNode1" presStyleIdx="1" presStyleCnt="3">
        <dgm:presLayoutVars>
          <dgm:bulletEnabled val="1"/>
        </dgm:presLayoutVars>
      </dgm:prSet>
      <dgm:spPr/>
    </dgm:pt>
    <dgm:pt modelId="{4EC88C19-D71C-4099-B967-FAF95C165EE0}" type="pres">
      <dgm:prSet presAssocID="{ACD3BCD2-DACD-4F3A-9F7F-D85894948498}" presName="sp" presStyleCnt="0"/>
      <dgm:spPr/>
    </dgm:pt>
    <dgm:pt modelId="{4697A6AF-1AE5-4ED4-95ED-7AA72EC6B7AB}" type="pres">
      <dgm:prSet presAssocID="{8F88DD7F-9438-41D5-8463-DE7E066141F3}" presName="linNode" presStyleCnt="0"/>
      <dgm:spPr/>
    </dgm:pt>
    <dgm:pt modelId="{C490EA8F-E2CC-4EFB-8FDF-522467E414E1}" type="pres">
      <dgm:prSet presAssocID="{8F88DD7F-9438-41D5-8463-DE7E066141F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A54F043-E8B8-48E1-9363-FAA1E1EFEE99}" type="pres">
      <dgm:prSet presAssocID="{8F88DD7F-9438-41D5-8463-DE7E066141F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4D4501D-D5F5-42C9-9E42-F1CB63751215}" type="presOf" srcId="{9CA364C3-8164-4176-A4F1-750F4EA05880}" destId="{6868FCFA-B090-43D9-9742-100D9327B77A}" srcOrd="0" destOrd="0" presId="urn:microsoft.com/office/officeart/2005/8/layout/vList5"/>
    <dgm:cxn modelId="{A77D5C3B-3B05-4468-AAAF-BBBA45C87E40}" type="presOf" srcId="{8F88DD7F-9438-41D5-8463-DE7E066141F3}" destId="{C490EA8F-E2CC-4EFB-8FDF-522467E414E1}" srcOrd="0" destOrd="0" presId="urn:microsoft.com/office/officeart/2005/8/layout/vList5"/>
    <dgm:cxn modelId="{1667C25E-E729-4755-B656-36B461874636}" srcId="{8F88DD7F-9438-41D5-8463-DE7E066141F3}" destId="{F7475335-2212-457E-84EA-AA57B774D2E7}" srcOrd="0" destOrd="0" parTransId="{6C3C9DCC-DE23-4B7C-B352-87624A7F88DD}" sibTransId="{585C9680-F4EE-4DEC-9E91-2E0F5007A4BE}"/>
    <dgm:cxn modelId="{64B54467-FBBF-4216-B229-2FC67EA7BFB5}" srcId="{DEF13F84-1283-4E3A-99D4-2D2CDABA5615}" destId="{66CEDB63-2D10-4AF8-BE1B-6DA735D56D42}" srcOrd="0" destOrd="0" parTransId="{8A0FC542-47B8-412E-811A-C3E115CA9915}" sibTransId="{DD9CEB5E-BAD9-4AEB-A61E-EF78020E283D}"/>
    <dgm:cxn modelId="{987C069B-1355-49FF-A2EB-2032F09F84B1}" type="presOf" srcId="{DEF13F84-1283-4E3A-99D4-2D2CDABA5615}" destId="{70909769-9F64-4619-AB96-FEDB51D4B1E6}" srcOrd="0" destOrd="0" presId="urn:microsoft.com/office/officeart/2005/8/layout/vList5"/>
    <dgm:cxn modelId="{F3F8459B-E781-4C9E-A3FF-B9C26A61FCA3}" type="presOf" srcId="{D5816DCD-227A-4790-BBD1-C19826B220AB}" destId="{4DC189E8-F0E1-45AC-8F4F-CF17DDE88834}" srcOrd="0" destOrd="0" presId="urn:microsoft.com/office/officeart/2005/8/layout/vList5"/>
    <dgm:cxn modelId="{FCFDCCAC-C650-4908-9385-A4B86B892D2B}" type="presOf" srcId="{66CEDB63-2D10-4AF8-BE1B-6DA735D56D42}" destId="{CEF8F34E-80D2-4C46-A011-E4EFF7955AA9}" srcOrd="0" destOrd="0" presId="urn:microsoft.com/office/officeart/2005/8/layout/vList5"/>
    <dgm:cxn modelId="{09ABEFB5-9AEB-4254-AED2-7E540CC766F6}" srcId="{9CA364C3-8164-4176-A4F1-750F4EA05880}" destId="{DEF13F84-1283-4E3A-99D4-2D2CDABA5615}" srcOrd="0" destOrd="0" parTransId="{6617D5ED-3EA5-4BFE-8C0B-FE0579C26C89}" sibTransId="{9DA2194E-3D66-4B09-9B0E-36766D2DEEE2}"/>
    <dgm:cxn modelId="{E815C7B7-CCD4-4E8E-BAF8-22056CA445A1}" type="presOf" srcId="{23F2B98F-DEEF-450D-9429-BFA96D9A57D4}" destId="{6A12AC4F-56F3-49B8-996D-A44DC13BF61B}" srcOrd="0" destOrd="0" presId="urn:microsoft.com/office/officeart/2005/8/layout/vList5"/>
    <dgm:cxn modelId="{7B2394B9-3FBE-48F4-883B-97F33F60FFA3}" srcId="{9CA364C3-8164-4176-A4F1-750F4EA05880}" destId="{D5816DCD-227A-4790-BBD1-C19826B220AB}" srcOrd="1" destOrd="0" parTransId="{44AB1CA4-3C31-4157-B0CD-82D0C04166FC}" sibTransId="{ACD3BCD2-DACD-4F3A-9F7F-D85894948498}"/>
    <dgm:cxn modelId="{963B95CA-A1EA-4B2B-B843-3F123A789C53}" srcId="{9CA364C3-8164-4176-A4F1-750F4EA05880}" destId="{8F88DD7F-9438-41D5-8463-DE7E066141F3}" srcOrd="2" destOrd="0" parTransId="{98B33FAD-F863-499A-9F4C-37345378E686}" sibTransId="{635E9600-2F35-4D9D-AC10-5CD97A5414D5}"/>
    <dgm:cxn modelId="{F4BDEDD0-F44B-4AC0-9E2F-4919D921DE1C}" type="presOf" srcId="{F7475335-2212-457E-84EA-AA57B774D2E7}" destId="{6A54F043-E8B8-48E1-9363-FAA1E1EFEE99}" srcOrd="0" destOrd="0" presId="urn:microsoft.com/office/officeart/2005/8/layout/vList5"/>
    <dgm:cxn modelId="{5192F1E2-827E-4E37-BB67-3AD884CCB704}" srcId="{D5816DCD-227A-4790-BBD1-C19826B220AB}" destId="{23F2B98F-DEEF-450D-9429-BFA96D9A57D4}" srcOrd="0" destOrd="0" parTransId="{85AA86BB-8776-437F-A2F1-781D2C1ABE38}" sibTransId="{8A35743F-0791-43AB-9BB4-F663BE038B59}"/>
    <dgm:cxn modelId="{81196BB3-88D6-49BE-985D-1A4A643B250E}" type="presParOf" srcId="{6868FCFA-B090-43D9-9742-100D9327B77A}" destId="{CC47607E-2AE6-4A2C-9B17-5E92489B2AEE}" srcOrd="0" destOrd="0" presId="urn:microsoft.com/office/officeart/2005/8/layout/vList5"/>
    <dgm:cxn modelId="{FFBBC582-F354-4B72-A90A-81F35D73554B}" type="presParOf" srcId="{CC47607E-2AE6-4A2C-9B17-5E92489B2AEE}" destId="{70909769-9F64-4619-AB96-FEDB51D4B1E6}" srcOrd="0" destOrd="0" presId="urn:microsoft.com/office/officeart/2005/8/layout/vList5"/>
    <dgm:cxn modelId="{FE3BCC9C-225A-4113-9C3C-9566A58E8C44}" type="presParOf" srcId="{CC47607E-2AE6-4A2C-9B17-5E92489B2AEE}" destId="{CEF8F34E-80D2-4C46-A011-E4EFF7955AA9}" srcOrd="1" destOrd="0" presId="urn:microsoft.com/office/officeart/2005/8/layout/vList5"/>
    <dgm:cxn modelId="{5DA9B894-79A6-4C61-A8F3-315B3593832C}" type="presParOf" srcId="{6868FCFA-B090-43D9-9742-100D9327B77A}" destId="{91AAAF8B-808C-4B72-8B66-625440723C3E}" srcOrd="1" destOrd="0" presId="urn:microsoft.com/office/officeart/2005/8/layout/vList5"/>
    <dgm:cxn modelId="{3369DF89-9162-4E5D-8D8E-321EB72FDD15}" type="presParOf" srcId="{6868FCFA-B090-43D9-9742-100D9327B77A}" destId="{E0633C47-CAEE-4111-8D34-5F8EDC833F8C}" srcOrd="2" destOrd="0" presId="urn:microsoft.com/office/officeart/2005/8/layout/vList5"/>
    <dgm:cxn modelId="{B57DAF8F-D638-44D7-909C-B66A368D346C}" type="presParOf" srcId="{E0633C47-CAEE-4111-8D34-5F8EDC833F8C}" destId="{4DC189E8-F0E1-45AC-8F4F-CF17DDE88834}" srcOrd="0" destOrd="0" presId="urn:microsoft.com/office/officeart/2005/8/layout/vList5"/>
    <dgm:cxn modelId="{5E885269-1F08-4459-8C30-72D0726A520A}" type="presParOf" srcId="{E0633C47-CAEE-4111-8D34-5F8EDC833F8C}" destId="{6A12AC4F-56F3-49B8-996D-A44DC13BF61B}" srcOrd="1" destOrd="0" presId="urn:microsoft.com/office/officeart/2005/8/layout/vList5"/>
    <dgm:cxn modelId="{9D593966-83E1-46CB-AC7C-D96B180A54F0}" type="presParOf" srcId="{6868FCFA-B090-43D9-9742-100D9327B77A}" destId="{4EC88C19-D71C-4099-B967-FAF95C165EE0}" srcOrd="3" destOrd="0" presId="urn:microsoft.com/office/officeart/2005/8/layout/vList5"/>
    <dgm:cxn modelId="{91675333-F896-41BE-B7FC-689DE20C577A}" type="presParOf" srcId="{6868FCFA-B090-43D9-9742-100D9327B77A}" destId="{4697A6AF-1AE5-4ED4-95ED-7AA72EC6B7AB}" srcOrd="4" destOrd="0" presId="urn:microsoft.com/office/officeart/2005/8/layout/vList5"/>
    <dgm:cxn modelId="{C1AC6D78-280D-4D20-A49F-46EAF83C9B03}" type="presParOf" srcId="{4697A6AF-1AE5-4ED4-95ED-7AA72EC6B7AB}" destId="{C490EA8F-E2CC-4EFB-8FDF-522467E414E1}" srcOrd="0" destOrd="0" presId="urn:microsoft.com/office/officeart/2005/8/layout/vList5"/>
    <dgm:cxn modelId="{1226484B-7980-4430-BBBE-EE3360778B2D}" type="presParOf" srcId="{4697A6AF-1AE5-4ED4-95ED-7AA72EC6B7AB}" destId="{6A54F043-E8B8-48E1-9363-FAA1E1EFEE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33FE3-605F-43EB-BF15-C21337A3A52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3E08E48-8AC1-468C-869E-D78AC011CD8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High Schools and Vocational Education </a:t>
          </a:r>
        </a:p>
      </dgm:t>
    </dgm:pt>
    <dgm:pt modelId="{8C359B0F-4D46-4BBA-ABD3-29607C702BE6}" type="parTrans" cxnId="{85E148C3-BF76-4E82-B412-3AC9BF0FC248}">
      <dgm:prSet/>
      <dgm:spPr/>
      <dgm:t>
        <a:bodyPr/>
        <a:lstStyle/>
        <a:p>
          <a:endParaRPr lang="en-US"/>
        </a:p>
      </dgm:t>
    </dgm:pt>
    <dgm:pt modelId="{B9F3CD5E-3B05-4C3C-A000-C62604A525EF}" type="sibTrans" cxnId="{85E148C3-BF76-4E82-B412-3AC9BF0FC248}">
      <dgm:prSet/>
      <dgm:spPr/>
      <dgm:t>
        <a:bodyPr/>
        <a:lstStyle/>
        <a:p>
          <a:endParaRPr lang="en-US"/>
        </a:p>
      </dgm:t>
    </dgm:pt>
    <dgm:pt modelId="{9B522162-F40B-4F13-BCBA-1D1CB3219F8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solidFill>
                <a:schemeClr val="bg2">
                  <a:lumMod val="25000"/>
                </a:schemeClr>
              </a:solidFill>
            </a:rPr>
            <a:t>Colleges and Universities</a:t>
          </a:r>
        </a:p>
      </dgm:t>
    </dgm:pt>
    <dgm:pt modelId="{C38F2F55-1413-43D3-B459-A2F491B80CC8}" type="parTrans" cxnId="{085ED8F1-5D35-4E86-B9AC-5314E3B8CF2E}">
      <dgm:prSet/>
      <dgm:spPr/>
      <dgm:t>
        <a:bodyPr/>
        <a:lstStyle/>
        <a:p>
          <a:endParaRPr lang="en-US"/>
        </a:p>
      </dgm:t>
    </dgm:pt>
    <dgm:pt modelId="{58C1FAA0-D50E-4E1F-98F4-46B21B439766}" type="sibTrans" cxnId="{085ED8F1-5D35-4E86-B9AC-5314E3B8CF2E}">
      <dgm:prSet/>
      <dgm:spPr/>
      <dgm:t>
        <a:bodyPr/>
        <a:lstStyle/>
        <a:p>
          <a:endParaRPr lang="en-US"/>
        </a:p>
      </dgm:t>
    </dgm:pt>
    <dgm:pt modelId="{64429392-B1B5-4EAD-8159-97A988B53E6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solidFill>
                <a:schemeClr val="accent4">
                  <a:lumMod val="50000"/>
                </a:schemeClr>
              </a:solidFill>
            </a:rPr>
            <a:t>Certifications by experience or education </a:t>
          </a:r>
        </a:p>
      </dgm:t>
    </dgm:pt>
    <dgm:pt modelId="{1FB7D1A5-AE65-40FF-A0E3-3197D670067A}" type="parTrans" cxnId="{9E5BC086-FBF2-4E9F-8546-1139DF9567D7}">
      <dgm:prSet/>
      <dgm:spPr/>
      <dgm:t>
        <a:bodyPr/>
        <a:lstStyle/>
        <a:p>
          <a:endParaRPr lang="en-US"/>
        </a:p>
      </dgm:t>
    </dgm:pt>
    <dgm:pt modelId="{E49554F1-2A24-4DCF-AF1E-21D9E153AC6D}" type="sibTrans" cxnId="{9E5BC086-FBF2-4E9F-8546-1139DF9567D7}">
      <dgm:prSet/>
      <dgm:spPr/>
      <dgm:t>
        <a:bodyPr/>
        <a:lstStyle/>
        <a:p>
          <a:endParaRPr lang="en-US"/>
        </a:p>
      </dgm:t>
    </dgm:pt>
    <dgm:pt modelId="{F560266C-8AA6-41C7-B0D0-AA5400464FB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Advertising and Recruitment </a:t>
          </a:r>
        </a:p>
      </dgm:t>
    </dgm:pt>
    <dgm:pt modelId="{EC70E4DC-61C4-4D5F-9B4F-289C862F3F8B}" type="parTrans" cxnId="{1A9261DE-D515-4837-9C18-FEA3776FBCD9}">
      <dgm:prSet/>
      <dgm:spPr/>
      <dgm:t>
        <a:bodyPr/>
        <a:lstStyle/>
        <a:p>
          <a:endParaRPr lang="en-US"/>
        </a:p>
      </dgm:t>
    </dgm:pt>
    <dgm:pt modelId="{3CDFDDD5-C640-45B9-BD25-F6362A60ABE9}" type="sibTrans" cxnId="{1A9261DE-D515-4837-9C18-FEA3776FBCD9}">
      <dgm:prSet/>
      <dgm:spPr/>
      <dgm:t>
        <a:bodyPr/>
        <a:lstStyle/>
        <a:p>
          <a:endParaRPr lang="en-US"/>
        </a:p>
      </dgm:t>
    </dgm:pt>
    <dgm:pt modelId="{AC9387F6-B76A-4113-A53D-73F8BBDBD34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solidFill>
                <a:schemeClr val="accent6">
                  <a:lumMod val="75000"/>
                </a:schemeClr>
              </a:solidFill>
              <a:latin typeface="Calibri Light" panose="020F0302020204030204"/>
            </a:rPr>
            <a:t> Incentives –  Rural Areas, Entry level, and Retention   </a:t>
          </a:r>
          <a:endParaRPr lang="en-US" sz="1800" dirty="0">
            <a:solidFill>
              <a:schemeClr val="accent6">
                <a:lumMod val="75000"/>
              </a:schemeClr>
            </a:solidFill>
          </a:endParaRPr>
        </a:p>
      </dgm:t>
    </dgm:pt>
    <dgm:pt modelId="{7F991967-721D-46EF-B02F-CF2255E74B7B}" type="parTrans" cxnId="{3543FC9A-F562-4DB5-84C7-6EBA53495254}">
      <dgm:prSet/>
      <dgm:spPr/>
      <dgm:t>
        <a:bodyPr/>
        <a:lstStyle/>
        <a:p>
          <a:endParaRPr lang="en-US"/>
        </a:p>
      </dgm:t>
    </dgm:pt>
    <dgm:pt modelId="{0C2B39F4-F559-417C-BF40-AC416B1E6480}" type="sibTrans" cxnId="{3543FC9A-F562-4DB5-84C7-6EBA53495254}">
      <dgm:prSet/>
      <dgm:spPr/>
      <dgm:t>
        <a:bodyPr/>
        <a:lstStyle/>
        <a:p>
          <a:endParaRPr lang="en-US"/>
        </a:p>
      </dgm:t>
    </dgm:pt>
    <dgm:pt modelId="{AB006C19-A378-455B-B091-7A0B7650119A}" type="pres">
      <dgm:prSet presAssocID="{0BB33FE3-605F-43EB-BF15-C21337A3A52E}" presName="root" presStyleCnt="0">
        <dgm:presLayoutVars>
          <dgm:dir/>
          <dgm:resizeHandles val="exact"/>
        </dgm:presLayoutVars>
      </dgm:prSet>
      <dgm:spPr/>
    </dgm:pt>
    <dgm:pt modelId="{30AC047E-8C64-45B0-979D-7EA7307EDA26}" type="pres">
      <dgm:prSet presAssocID="{33E08E48-8AC1-468C-869E-D78AC011CD8D}" presName="compNode" presStyleCnt="0"/>
      <dgm:spPr/>
    </dgm:pt>
    <dgm:pt modelId="{1F2661D1-62CE-46D3-A49A-622188242DC5}" type="pres">
      <dgm:prSet presAssocID="{33E08E48-8AC1-468C-869E-D78AC011CD8D}" presName="iconBgRect" presStyleLbl="bgShp" presStyleIdx="0" presStyleCnt="5"/>
      <dgm:spPr/>
    </dgm:pt>
    <dgm:pt modelId="{CCB2BAFE-62CA-4862-90D3-BF1CA26CA3E6}" type="pres">
      <dgm:prSet presAssocID="{33E08E48-8AC1-468C-869E-D78AC011CD8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C2DCDE6D-C4B3-432E-A7F1-D26554852F4C}" type="pres">
      <dgm:prSet presAssocID="{33E08E48-8AC1-468C-869E-D78AC011CD8D}" presName="spaceRect" presStyleCnt="0"/>
      <dgm:spPr/>
    </dgm:pt>
    <dgm:pt modelId="{FBFCBFFF-3290-4F66-ABDA-AD084E74D9E3}" type="pres">
      <dgm:prSet presAssocID="{33E08E48-8AC1-468C-869E-D78AC011CD8D}" presName="textRect" presStyleLbl="revTx" presStyleIdx="0" presStyleCnt="5" custLinFactNeighborX="-410">
        <dgm:presLayoutVars>
          <dgm:chMax val="1"/>
          <dgm:chPref val="1"/>
        </dgm:presLayoutVars>
      </dgm:prSet>
      <dgm:spPr/>
    </dgm:pt>
    <dgm:pt modelId="{9572C95C-5AD9-4BDC-82E9-626927DCA2FD}" type="pres">
      <dgm:prSet presAssocID="{B9F3CD5E-3B05-4C3C-A000-C62604A525EF}" presName="sibTrans" presStyleCnt="0"/>
      <dgm:spPr/>
    </dgm:pt>
    <dgm:pt modelId="{A162BD5D-68D2-43BC-B799-3CF034263267}" type="pres">
      <dgm:prSet presAssocID="{9B522162-F40B-4F13-BCBA-1D1CB3219F8D}" presName="compNode" presStyleCnt="0"/>
      <dgm:spPr/>
    </dgm:pt>
    <dgm:pt modelId="{84D0AA95-CDDE-41DD-80C2-1FD43269389C}" type="pres">
      <dgm:prSet presAssocID="{9B522162-F40B-4F13-BCBA-1D1CB3219F8D}" presName="iconBgRect" presStyleLbl="bgShp" presStyleIdx="1" presStyleCnt="5"/>
      <dgm:spPr/>
    </dgm:pt>
    <dgm:pt modelId="{F0007749-D704-4BDC-B73F-986BD7219DBF}" type="pres">
      <dgm:prSet presAssocID="{9B522162-F40B-4F13-BCBA-1D1CB3219F8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7CDAAC1-9B7D-4081-B23E-421F8CAB0168}" type="pres">
      <dgm:prSet presAssocID="{9B522162-F40B-4F13-BCBA-1D1CB3219F8D}" presName="spaceRect" presStyleCnt="0"/>
      <dgm:spPr/>
    </dgm:pt>
    <dgm:pt modelId="{A44DB477-6176-4C76-A78A-DABFF219FB48}" type="pres">
      <dgm:prSet presAssocID="{9B522162-F40B-4F13-BCBA-1D1CB3219F8D}" presName="textRect" presStyleLbl="revTx" presStyleIdx="1" presStyleCnt="5">
        <dgm:presLayoutVars>
          <dgm:chMax val="1"/>
          <dgm:chPref val="1"/>
        </dgm:presLayoutVars>
      </dgm:prSet>
      <dgm:spPr/>
    </dgm:pt>
    <dgm:pt modelId="{5F196862-05AA-474C-89A7-EA9CB0B818B2}" type="pres">
      <dgm:prSet presAssocID="{58C1FAA0-D50E-4E1F-98F4-46B21B439766}" presName="sibTrans" presStyleCnt="0"/>
      <dgm:spPr/>
    </dgm:pt>
    <dgm:pt modelId="{4A34BC4F-50A2-484F-9AAB-5A98CA8CDE90}" type="pres">
      <dgm:prSet presAssocID="{64429392-B1B5-4EAD-8159-97A988B53E66}" presName="compNode" presStyleCnt="0"/>
      <dgm:spPr/>
    </dgm:pt>
    <dgm:pt modelId="{971209EF-34DA-4F5E-A340-5F911BB1C77B}" type="pres">
      <dgm:prSet presAssocID="{64429392-B1B5-4EAD-8159-97A988B53E66}" presName="iconBgRect" presStyleLbl="bgShp" presStyleIdx="2" presStyleCnt="5"/>
      <dgm:spPr/>
    </dgm:pt>
    <dgm:pt modelId="{7B405B35-AD01-41C5-9684-C7BEDFDB0B5A}" type="pres">
      <dgm:prSet presAssocID="{64429392-B1B5-4EAD-8159-97A988B53E6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62AC29E0-19DD-4AED-83EA-65FFA3CBEDCD}" type="pres">
      <dgm:prSet presAssocID="{64429392-B1B5-4EAD-8159-97A988B53E66}" presName="spaceRect" presStyleCnt="0"/>
      <dgm:spPr/>
    </dgm:pt>
    <dgm:pt modelId="{D2645D65-7E8D-4F20-A3D7-FA9468A467F6}" type="pres">
      <dgm:prSet presAssocID="{64429392-B1B5-4EAD-8159-97A988B53E66}" presName="textRect" presStyleLbl="revTx" presStyleIdx="2" presStyleCnt="5">
        <dgm:presLayoutVars>
          <dgm:chMax val="1"/>
          <dgm:chPref val="1"/>
        </dgm:presLayoutVars>
      </dgm:prSet>
      <dgm:spPr/>
    </dgm:pt>
    <dgm:pt modelId="{8A98CC53-0AFC-462A-AB70-EDB3A5A6798A}" type="pres">
      <dgm:prSet presAssocID="{E49554F1-2A24-4DCF-AF1E-21D9E153AC6D}" presName="sibTrans" presStyleCnt="0"/>
      <dgm:spPr/>
    </dgm:pt>
    <dgm:pt modelId="{3DBEEFDD-1A8A-48FA-8417-40BBAF421677}" type="pres">
      <dgm:prSet presAssocID="{F560266C-8AA6-41C7-B0D0-AA5400464FB7}" presName="compNode" presStyleCnt="0"/>
      <dgm:spPr/>
    </dgm:pt>
    <dgm:pt modelId="{A6C5A8DA-FF26-4E12-A2D6-57503832BF13}" type="pres">
      <dgm:prSet presAssocID="{F560266C-8AA6-41C7-B0D0-AA5400464FB7}" presName="iconBgRect" presStyleLbl="bgShp" presStyleIdx="3" presStyleCnt="5"/>
      <dgm:spPr/>
    </dgm:pt>
    <dgm:pt modelId="{A08AC914-5B2A-496B-965B-94531783ACA5}" type="pres">
      <dgm:prSet presAssocID="{F560266C-8AA6-41C7-B0D0-AA5400464FB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1EB37C3-A588-4DB9-B561-78C9A6D94F27}" type="pres">
      <dgm:prSet presAssocID="{F560266C-8AA6-41C7-B0D0-AA5400464FB7}" presName="spaceRect" presStyleCnt="0"/>
      <dgm:spPr/>
    </dgm:pt>
    <dgm:pt modelId="{81693017-B3CC-43DD-A125-280A1353AE15}" type="pres">
      <dgm:prSet presAssocID="{F560266C-8AA6-41C7-B0D0-AA5400464FB7}" presName="textRect" presStyleLbl="revTx" presStyleIdx="3" presStyleCnt="5">
        <dgm:presLayoutVars>
          <dgm:chMax val="1"/>
          <dgm:chPref val="1"/>
        </dgm:presLayoutVars>
      </dgm:prSet>
      <dgm:spPr/>
    </dgm:pt>
    <dgm:pt modelId="{A76EDF80-11A8-43CA-BB1C-1E0E3499886B}" type="pres">
      <dgm:prSet presAssocID="{3CDFDDD5-C640-45B9-BD25-F6362A60ABE9}" presName="sibTrans" presStyleCnt="0"/>
      <dgm:spPr/>
    </dgm:pt>
    <dgm:pt modelId="{7BF2FE68-C832-4E8C-BAAF-70AC4524766B}" type="pres">
      <dgm:prSet presAssocID="{AC9387F6-B76A-4113-A53D-73F8BBDBD341}" presName="compNode" presStyleCnt="0"/>
      <dgm:spPr/>
    </dgm:pt>
    <dgm:pt modelId="{99D19A3E-C7E0-4382-B641-B2BD49F781D7}" type="pres">
      <dgm:prSet presAssocID="{AC9387F6-B76A-4113-A53D-73F8BBDBD341}" presName="iconBgRect" presStyleLbl="bgShp" presStyleIdx="4" presStyleCnt="5"/>
      <dgm:spPr/>
    </dgm:pt>
    <dgm:pt modelId="{A16AE6CA-F50D-4994-864A-8183807E7339}" type="pres">
      <dgm:prSet presAssocID="{AC9387F6-B76A-4113-A53D-73F8BBDBD34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7AC6C496-4998-4D9C-9994-07BEC7609543}" type="pres">
      <dgm:prSet presAssocID="{AC9387F6-B76A-4113-A53D-73F8BBDBD341}" presName="spaceRect" presStyleCnt="0"/>
      <dgm:spPr/>
    </dgm:pt>
    <dgm:pt modelId="{AA001692-EFDC-47AA-A475-6330186E2C61}" type="pres">
      <dgm:prSet presAssocID="{AC9387F6-B76A-4113-A53D-73F8BBDBD34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693E116-4A48-46F9-BCE1-A9F5EF8CECAF}" type="presOf" srcId="{F560266C-8AA6-41C7-B0D0-AA5400464FB7}" destId="{81693017-B3CC-43DD-A125-280A1353AE15}" srcOrd="0" destOrd="0" presId="urn:microsoft.com/office/officeart/2018/5/layout/IconCircleLabelList"/>
    <dgm:cxn modelId="{89E1A222-EFF9-4895-8597-2C3032672F2D}" type="presOf" srcId="{64429392-B1B5-4EAD-8159-97A988B53E66}" destId="{D2645D65-7E8D-4F20-A3D7-FA9468A467F6}" srcOrd="0" destOrd="0" presId="urn:microsoft.com/office/officeart/2018/5/layout/IconCircleLabelList"/>
    <dgm:cxn modelId="{478B752B-7370-4D8D-9B3D-093943CC7017}" type="presOf" srcId="{9B522162-F40B-4F13-BCBA-1D1CB3219F8D}" destId="{A44DB477-6176-4C76-A78A-DABFF219FB48}" srcOrd="0" destOrd="0" presId="urn:microsoft.com/office/officeart/2018/5/layout/IconCircleLabelList"/>
    <dgm:cxn modelId="{DE470146-0688-45B8-A3BA-68C8E2E277CB}" type="presOf" srcId="{33E08E48-8AC1-468C-869E-D78AC011CD8D}" destId="{FBFCBFFF-3290-4F66-ABDA-AD084E74D9E3}" srcOrd="0" destOrd="0" presId="urn:microsoft.com/office/officeart/2018/5/layout/IconCircleLabelList"/>
    <dgm:cxn modelId="{9E5BC086-FBF2-4E9F-8546-1139DF9567D7}" srcId="{0BB33FE3-605F-43EB-BF15-C21337A3A52E}" destId="{64429392-B1B5-4EAD-8159-97A988B53E66}" srcOrd="2" destOrd="0" parTransId="{1FB7D1A5-AE65-40FF-A0E3-3197D670067A}" sibTransId="{E49554F1-2A24-4DCF-AF1E-21D9E153AC6D}"/>
    <dgm:cxn modelId="{3543FC9A-F562-4DB5-84C7-6EBA53495254}" srcId="{0BB33FE3-605F-43EB-BF15-C21337A3A52E}" destId="{AC9387F6-B76A-4113-A53D-73F8BBDBD341}" srcOrd="4" destOrd="0" parTransId="{7F991967-721D-46EF-B02F-CF2255E74B7B}" sibTransId="{0C2B39F4-F559-417C-BF40-AC416B1E6480}"/>
    <dgm:cxn modelId="{85E148C3-BF76-4E82-B412-3AC9BF0FC248}" srcId="{0BB33FE3-605F-43EB-BF15-C21337A3A52E}" destId="{33E08E48-8AC1-468C-869E-D78AC011CD8D}" srcOrd="0" destOrd="0" parTransId="{8C359B0F-4D46-4BBA-ABD3-29607C702BE6}" sibTransId="{B9F3CD5E-3B05-4C3C-A000-C62604A525EF}"/>
    <dgm:cxn modelId="{1A9261DE-D515-4837-9C18-FEA3776FBCD9}" srcId="{0BB33FE3-605F-43EB-BF15-C21337A3A52E}" destId="{F560266C-8AA6-41C7-B0D0-AA5400464FB7}" srcOrd="3" destOrd="0" parTransId="{EC70E4DC-61C4-4D5F-9B4F-289C862F3F8B}" sibTransId="{3CDFDDD5-C640-45B9-BD25-F6362A60ABE9}"/>
    <dgm:cxn modelId="{6A1FD2DE-3D7D-4E1D-B700-D28942D5991B}" type="presOf" srcId="{0BB33FE3-605F-43EB-BF15-C21337A3A52E}" destId="{AB006C19-A378-455B-B091-7A0B7650119A}" srcOrd="0" destOrd="0" presId="urn:microsoft.com/office/officeart/2018/5/layout/IconCircleLabelList"/>
    <dgm:cxn modelId="{929972EB-6C0A-478D-86A8-3B4554DA000F}" type="presOf" srcId="{AC9387F6-B76A-4113-A53D-73F8BBDBD341}" destId="{AA001692-EFDC-47AA-A475-6330186E2C61}" srcOrd="0" destOrd="0" presId="urn:microsoft.com/office/officeart/2018/5/layout/IconCircleLabelList"/>
    <dgm:cxn modelId="{085ED8F1-5D35-4E86-B9AC-5314E3B8CF2E}" srcId="{0BB33FE3-605F-43EB-BF15-C21337A3A52E}" destId="{9B522162-F40B-4F13-BCBA-1D1CB3219F8D}" srcOrd="1" destOrd="0" parTransId="{C38F2F55-1413-43D3-B459-A2F491B80CC8}" sibTransId="{58C1FAA0-D50E-4E1F-98F4-46B21B439766}"/>
    <dgm:cxn modelId="{F3AD5909-C1AC-426E-8AD9-C4A761BB6199}" type="presParOf" srcId="{AB006C19-A378-455B-B091-7A0B7650119A}" destId="{30AC047E-8C64-45B0-979D-7EA7307EDA26}" srcOrd="0" destOrd="0" presId="urn:microsoft.com/office/officeart/2018/5/layout/IconCircleLabelList"/>
    <dgm:cxn modelId="{14B72A71-803C-4976-98A1-4A2022E6A4F9}" type="presParOf" srcId="{30AC047E-8C64-45B0-979D-7EA7307EDA26}" destId="{1F2661D1-62CE-46D3-A49A-622188242DC5}" srcOrd="0" destOrd="0" presId="urn:microsoft.com/office/officeart/2018/5/layout/IconCircleLabelList"/>
    <dgm:cxn modelId="{BAC30270-2432-4863-BF15-C443ACF00513}" type="presParOf" srcId="{30AC047E-8C64-45B0-979D-7EA7307EDA26}" destId="{CCB2BAFE-62CA-4862-90D3-BF1CA26CA3E6}" srcOrd="1" destOrd="0" presId="urn:microsoft.com/office/officeart/2018/5/layout/IconCircleLabelList"/>
    <dgm:cxn modelId="{20C2A52E-6534-41D7-A838-E3A871BBF394}" type="presParOf" srcId="{30AC047E-8C64-45B0-979D-7EA7307EDA26}" destId="{C2DCDE6D-C4B3-432E-A7F1-D26554852F4C}" srcOrd="2" destOrd="0" presId="urn:microsoft.com/office/officeart/2018/5/layout/IconCircleLabelList"/>
    <dgm:cxn modelId="{FAB89B9E-A01A-49E4-BEF3-0A08B2344C08}" type="presParOf" srcId="{30AC047E-8C64-45B0-979D-7EA7307EDA26}" destId="{FBFCBFFF-3290-4F66-ABDA-AD084E74D9E3}" srcOrd="3" destOrd="0" presId="urn:microsoft.com/office/officeart/2018/5/layout/IconCircleLabelList"/>
    <dgm:cxn modelId="{52F20A7D-91F7-4C1A-A894-575E4DA84C56}" type="presParOf" srcId="{AB006C19-A378-455B-B091-7A0B7650119A}" destId="{9572C95C-5AD9-4BDC-82E9-626927DCA2FD}" srcOrd="1" destOrd="0" presId="urn:microsoft.com/office/officeart/2018/5/layout/IconCircleLabelList"/>
    <dgm:cxn modelId="{8DFD387D-130E-49E0-AFA6-01D26D3E6AB8}" type="presParOf" srcId="{AB006C19-A378-455B-B091-7A0B7650119A}" destId="{A162BD5D-68D2-43BC-B799-3CF034263267}" srcOrd="2" destOrd="0" presId="urn:microsoft.com/office/officeart/2018/5/layout/IconCircleLabelList"/>
    <dgm:cxn modelId="{3FA53537-897E-45DF-B200-7C870539B0B3}" type="presParOf" srcId="{A162BD5D-68D2-43BC-B799-3CF034263267}" destId="{84D0AA95-CDDE-41DD-80C2-1FD43269389C}" srcOrd="0" destOrd="0" presId="urn:microsoft.com/office/officeart/2018/5/layout/IconCircleLabelList"/>
    <dgm:cxn modelId="{359D188B-F842-4915-B254-404CC5D63ED1}" type="presParOf" srcId="{A162BD5D-68D2-43BC-B799-3CF034263267}" destId="{F0007749-D704-4BDC-B73F-986BD7219DBF}" srcOrd="1" destOrd="0" presId="urn:microsoft.com/office/officeart/2018/5/layout/IconCircleLabelList"/>
    <dgm:cxn modelId="{8D63799B-E194-4EB0-8F30-2F753173247B}" type="presParOf" srcId="{A162BD5D-68D2-43BC-B799-3CF034263267}" destId="{47CDAAC1-9B7D-4081-B23E-421F8CAB0168}" srcOrd="2" destOrd="0" presId="urn:microsoft.com/office/officeart/2018/5/layout/IconCircleLabelList"/>
    <dgm:cxn modelId="{2F6FDDC1-BA98-4C2C-B0F6-DC60AA06A820}" type="presParOf" srcId="{A162BD5D-68D2-43BC-B799-3CF034263267}" destId="{A44DB477-6176-4C76-A78A-DABFF219FB48}" srcOrd="3" destOrd="0" presId="urn:microsoft.com/office/officeart/2018/5/layout/IconCircleLabelList"/>
    <dgm:cxn modelId="{4F90AE03-6DCF-43F4-89FE-C258DE0789DA}" type="presParOf" srcId="{AB006C19-A378-455B-B091-7A0B7650119A}" destId="{5F196862-05AA-474C-89A7-EA9CB0B818B2}" srcOrd="3" destOrd="0" presId="urn:microsoft.com/office/officeart/2018/5/layout/IconCircleLabelList"/>
    <dgm:cxn modelId="{0AEB3294-503C-4347-A5C3-F06706EBFA63}" type="presParOf" srcId="{AB006C19-A378-455B-B091-7A0B7650119A}" destId="{4A34BC4F-50A2-484F-9AAB-5A98CA8CDE90}" srcOrd="4" destOrd="0" presId="urn:microsoft.com/office/officeart/2018/5/layout/IconCircleLabelList"/>
    <dgm:cxn modelId="{1E2842BF-1996-4114-9EC3-5C68C3A9DC43}" type="presParOf" srcId="{4A34BC4F-50A2-484F-9AAB-5A98CA8CDE90}" destId="{971209EF-34DA-4F5E-A340-5F911BB1C77B}" srcOrd="0" destOrd="0" presId="urn:microsoft.com/office/officeart/2018/5/layout/IconCircleLabelList"/>
    <dgm:cxn modelId="{EB1A0B9E-EAF5-444A-9463-97702F6E3D0F}" type="presParOf" srcId="{4A34BC4F-50A2-484F-9AAB-5A98CA8CDE90}" destId="{7B405B35-AD01-41C5-9684-C7BEDFDB0B5A}" srcOrd="1" destOrd="0" presId="urn:microsoft.com/office/officeart/2018/5/layout/IconCircleLabelList"/>
    <dgm:cxn modelId="{A45E9EB4-201E-4338-9F2C-D69FA0584540}" type="presParOf" srcId="{4A34BC4F-50A2-484F-9AAB-5A98CA8CDE90}" destId="{62AC29E0-19DD-4AED-83EA-65FFA3CBEDCD}" srcOrd="2" destOrd="0" presId="urn:microsoft.com/office/officeart/2018/5/layout/IconCircleLabelList"/>
    <dgm:cxn modelId="{372D3039-5B0D-4A6C-82AA-612C47830B44}" type="presParOf" srcId="{4A34BC4F-50A2-484F-9AAB-5A98CA8CDE90}" destId="{D2645D65-7E8D-4F20-A3D7-FA9468A467F6}" srcOrd="3" destOrd="0" presId="urn:microsoft.com/office/officeart/2018/5/layout/IconCircleLabelList"/>
    <dgm:cxn modelId="{4A90C77C-7F1E-4D78-A957-C5D6CE004856}" type="presParOf" srcId="{AB006C19-A378-455B-B091-7A0B7650119A}" destId="{8A98CC53-0AFC-462A-AB70-EDB3A5A6798A}" srcOrd="5" destOrd="0" presId="urn:microsoft.com/office/officeart/2018/5/layout/IconCircleLabelList"/>
    <dgm:cxn modelId="{84376F00-2704-49A1-91F0-BCC703A6BA60}" type="presParOf" srcId="{AB006C19-A378-455B-B091-7A0B7650119A}" destId="{3DBEEFDD-1A8A-48FA-8417-40BBAF421677}" srcOrd="6" destOrd="0" presId="urn:microsoft.com/office/officeart/2018/5/layout/IconCircleLabelList"/>
    <dgm:cxn modelId="{7471EFB1-D169-4680-887B-06D5F2700C26}" type="presParOf" srcId="{3DBEEFDD-1A8A-48FA-8417-40BBAF421677}" destId="{A6C5A8DA-FF26-4E12-A2D6-57503832BF13}" srcOrd="0" destOrd="0" presId="urn:microsoft.com/office/officeart/2018/5/layout/IconCircleLabelList"/>
    <dgm:cxn modelId="{4D092FA2-68B9-4DA0-A724-F9A095CBD4C3}" type="presParOf" srcId="{3DBEEFDD-1A8A-48FA-8417-40BBAF421677}" destId="{A08AC914-5B2A-496B-965B-94531783ACA5}" srcOrd="1" destOrd="0" presId="urn:microsoft.com/office/officeart/2018/5/layout/IconCircleLabelList"/>
    <dgm:cxn modelId="{F074A4E1-BE5F-41C2-AAC6-31E767123804}" type="presParOf" srcId="{3DBEEFDD-1A8A-48FA-8417-40BBAF421677}" destId="{B1EB37C3-A588-4DB9-B561-78C9A6D94F27}" srcOrd="2" destOrd="0" presId="urn:microsoft.com/office/officeart/2018/5/layout/IconCircleLabelList"/>
    <dgm:cxn modelId="{97DC1509-9D65-488A-9C9C-CB4759454A19}" type="presParOf" srcId="{3DBEEFDD-1A8A-48FA-8417-40BBAF421677}" destId="{81693017-B3CC-43DD-A125-280A1353AE15}" srcOrd="3" destOrd="0" presId="urn:microsoft.com/office/officeart/2018/5/layout/IconCircleLabelList"/>
    <dgm:cxn modelId="{0B2120C9-8F98-4055-BD99-6178C245696B}" type="presParOf" srcId="{AB006C19-A378-455B-B091-7A0B7650119A}" destId="{A76EDF80-11A8-43CA-BB1C-1E0E3499886B}" srcOrd="7" destOrd="0" presId="urn:microsoft.com/office/officeart/2018/5/layout/IconCircleLabelList"/>
    <dgm:cxn modelId="{612582C8-67DB-4E9C-9CD2-25DC52E65656}" type="presParOf" srcId="{AB006C19-A378-455B-B091-7A0B7650119A}" destId="{7BF2FE68-C832-4E8C-BAAF-70AC4524766B}" srcOrd="8" destOrd="0" presId="urn:microsoft.com/office/officeart/2018/5/layout/IconCircleLabelList"/>
    <dgm:cxn modelId="{1423C3A1-D2FB-4C8D-AB59-5E9F0F0C12C4}" type="presParOf" srcId="{7BF2FE68-C832-4E8C-BAAF-70AC4524766B}" destId="{99D19A3E-C7E0-4382-B641-B2BD49F781D7}" srcOrd="0" destOrd="0" presId="urn:microsoft.com/office/officeart/2018/5/layout/IconCircleLabelList"/>
    <dgm:cxn modelId="{1CAAA376-28CD-45E3-8DF2-2701C4291E05}" type="presParOf" srcId="{7BF2FE68-C832-4E8C-BAAF-70AC4524766B}" destId="{A16AE6CA-F50D-4994-864A-8183807E7339}" srcOrd="1" destOrd="0" presId="urn:microsoft.com/office/officeart/2018/5/layout/IconCircleLabelList"/>
    <dgm:cxn modelId="{4A11E55C-CD20-47CC-8D8E-62AD7D5EE537}" type="presParOf" srcId="{7BF2FE68-C832-4E8C-BAAF-70AC4524766B}" destId="{7AC6C496-4998-4D9C-9994-07BEC7609543}" srcOrd="2" destOrd="0" presId="urn:microsoft.com/office/officeart/2018/5/layout/IconCircleLabelList"/>
    <dgm:cxn modelId="{88BE49B4-30C5-4C84-9F9A-744122E6BF21}" type="presParOf" srcId="{7BF2FE68-C832-4E8C-BAAF-70AC4524766B}" destId="{AA001692-EFDC-47AA-A475-6330186E2C6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9B107D-EEDE-45DC-85E2-67BAADAE763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43F3B8B-08A6-479D-8C13-8890E5E19EDD}">
      <dgm:prSet custT="1"/>
      <dgm:spPr/>
      <dgm:t>
        <a:bodyPr/>
        <a:lstStyle/>
        <a:p>
          <a:pPr rtl="0"/>
          <a:r>
            <a:rPr lang="en-US" sz="1800" dirty="0">
              <a:solidFill>
                <a:schemeClr val="accent2">
                  <a:lumMod val="75000"/>
                </a:schemeClr>
              </a:solidFill>
              <a:latin typeface="Calibri Light" panose="020F0302020204030204"/>
            </a:rPr>
            <a:t>Create an early professional and mentor behavioral</a:t>
          </a:r>
          <a:r>
            <a:rPr lang="en-US" sz="18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dirty="0">
              <a:solidFill>
                <a:schemeClr val="accent2">
                  <a:lumMod val="75000"/>
                </a:schemeClr>
              </a:solidFill>
              <a:latin typeface="Calibri Light" panose="020F0302020204030204"/>
            </a:rPr>
            <a:t>health</a:t>
          </a:r>
          <a:r>
            <a:rPr lang="en-US" sz="18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dirty="0">
              <a:solidFill>
                <a:schemeClr val="accent2">
                  <a:lumMod val="75000"/>
                </a:schemeClr>
              </a:solidFill>
              <a:latin typeface="Calibri Light" panose="020F0302020204030204"/>
            </a:rPr>
            <a:t>organization to support and retain the current workforce. </a:t>
          </a:r>
          <a:endParaRPr lang="en-US" sz="1800" dirty="0">
            <a:solidFill>
              <a:schemeClr val="accent2">
                <a:lumMod val="75000"/>
              </a:schemeClr>
            </a:solidFill>
          </a:endParaRPr>
        </a:p>
      </dgm:t>
    </dgm:pt>
    <dgm:pt modelId="{179EC819-FFCD-4701-9E6D-170B698067EC}" type="parTrans" cxnId="{4C3584CC-415E-43F7-993F-8602760B1F28}">
      <dgm:prSet/>
      <dgm:spPr/>
      <dgm:t>
        <a:bodyPr/>
        <a:lstStyle/>
        <a:p>
          <a:endParaRPr lang="en-US"/>
        </a:p>
      </dgm:t>
    </dgm:pt>
    <dgm:pt modelId="{577DC971-25F0-4A00-BDE9-41E8766BAAC8}" type="sibTrans" cxnId="{4C3584CC-415E-43F7-993F-8602760B1F28}">
      <dgm:prSet/>
      <dgm:spPr/>
      <dgm:t>
        <a:bodyPr/>
        <a:lstStyle/>
        <a:p>
          <a:endParaRPr lang="en-US"/>
        </a:p>
      </dgm:t>
    </dgm:pt>
    <dgm:pt modelId="{2BAC9800-0670-4243-8595-A5B862AC1076}">
      <dgm:prSet custT="1"/>
      <dgm:spPr/>
      <dgm:t>
        <a:bodyPr/>
        <a:lstStyle/>
        <a:p>
          <a:r>
            <a:rPr lang="en-US" sz="1800" dirty="0">
              <a:solidFill>
                <a:schemeClr val="accent3">
                  <a:lumMod val="75000"/>
                </a:schemeClr>
              </a:solidFill>
            </a:rPr>
            <a:t>Incentives – Stipends, Student Loan Forgiveness or Payment Assistance, Longevity Incentives,  and Tuition Reimbursement, Tax incentives. </a:t>
          </a:r>
        </a:p>
      </dgm:t>
    </dgm:pt>
    <dgm:pt modelId="{CE55319B-9DC1-4AC6-A5EB-1C579AD1B05B}" type="parTrans" cxnId="{4B9635D5-19EE-4D57-A6A2-2B1312C145CE}">
      <dgm:prSet/>
      <dgm:spPr/>
      <dgm:t>
        <a:bodyPr/>
        <a:lstStyle/>
        <a:p>
          <a:endParaRPr lang="en-US"/>
        </a:p>
      </dgm:t>
    </dgm:pt>
    <dgm:pt modelId="{F2632950-3529-4742-8F9D-709AE69336D4}" type="sibTrans" cxnId="{4B9635D5-19EE-4D57-A6A2-2B1312C145CE}">
      <dgm:prSet/>
      <dgm:spPr/>
      <dgm:t>
        <a:bodyPr/>
        <a:lstStyle/>
        <a:p>
          <a:endParaRPr lang="en-US"/>
        </a:p>
      </dgm:t>
    </dgm:pt>
    <dgm:pt modelId="{081E6063-7933-4236-9DE0-E26D0E7ED15D}">
      <dgm:prSet custT="1"/>
      <dgm:spPr/>
      <dgm:t>
        <a:bodyPr/>
        <a:lstStyle/>
        <a:p>
          <a:r>
            <a:rPr lang="en-US" sz="1800" dirty="0">
              <a:solidFill>
                <a:schemeClr val="accent4">
                  <a:lumMod val="75000"/>
                </a:schemeClr>
              </a:solidFill>
            </a:rPr>
            <a:t>Certifications and advancement opportunities - Behavioral Health Leadership Academy</a:t>
          </a:r>
        </a:p>
      </dgm:t>
    </dgm:pt>
    <dgm:pt modelId="{62FE94F9-903F-4A12-931D-8C22537D7833}" type="parTrans" cxnId="{26055BDF-AA63-4604-8EFF-8D88EBF10855}">
      <dgm:prSet/>
      <dgm:spPr/>
      <dgm:t>
        <a:bodyPr/>
        <a:lstStyle/>
        <a:p>
          <a:endParaRPr lang="en-US"/>
        </a:p>
      </dgm:t>
    </dgm:pt>
    <dgm:pt modelId="{E90B01A4-FFB4-4717-A1B5-28ACC782D064}" type="sibTrans" cxnId="{26055BDF-AA63-4604-8EFF-8D88EBF10855}">
      <dgm:prSet/>
      <dgm:spPr/>
      <dgm:t>
        <a:bodyPr/>
        <a:lstStyle/>
        <a:p>
          <a:endParaRPr lang="en-US"/>
        </a:p>
      </dgm:t>
    </dgm:pt>
    <dgm:pt modelId="{44F5DDA2-ACB0-4868-BFA6-58C014E0257F}">
      <dgm:prSet custT="1"/>
      <dgm:spPr/>
      <dgm:t>
        <a:bodyPr/>
        <a:lstStyle/>
        <a:p>
          <a:r>
            <a:rPr lang="en-US" sz="1800" dirty="0">
              <a:solidFill>
                <a:schemeClr val="accent5">
                  <a:lumMod val="75000"/>
                </a:schemeClr>
              </a:solidFill>
            </a:rPr>
            <a:t>Clinical Supervision and Intern Stipends/Grants - for licensed behavioral health providers to supervise associates or interns to complete the supervised clinical experience required to obtain a license to practice. </a:t>
          </a:r>
        </a:p>
      </dgm:t>
    </dgm:pt>
    <dgm:pt modelId="{BE64B353-ABB3-480A-9A82-7E49DB954496}" type="parTrans" cxnId="{30681F10-0405-4097-B104-8F02E696BCAC}">
      <dgm:prSet/>
      <dgm:spPr/>
      <dgm:t>
        <a:bodyPr/>
        <a:lstStyle/>
        <a:p>
          <a:endParaRPr lang="en-US"/>
        </a:p>
      </dgm:t>
    </dgm:pt>
    <dgm:pt modelId="{4CE380BB-C5DB-4737-86C5-6AB9109DB8F8}" type="sibTrans" cxnId="{30681F10-0405-4097-B104-8F02E696BCAC}">
      <dgm:prSet/>
      <dgm:spPr/>
      <dgm:t>
        <a:bodyPr/>
        <a:lstStyle/>
        <a:p>
          <a:endParaRPr lang="en-US"/>
        </a:p>
      </dgm:t>
    </dgm:pt>
    <dgm:pt modelId="{A10A6E7F-7719-4A9C-B9D0-B522375E715A}" type="pres">
      <dgm:prSet presAssocID="{AE9B107D-EEDE-45DC-85E2-67BAADAE7632}" presName="root" presStyleCnt="0">
        <dgm:presLayoutVars>
          <dgm:dir/>
          <dgm:resizeHandles val="exact"/>
        </dgm:presLayoutVars>
      </dgm:prSet>
      <dgm:spPr/>
    </dgm:pt>
    <dgm:pt modelId="{6D10F397-D6F1-46AC-90D7-B0BC53844622}" type="pres">
      <dgm:prSet presAssocID="{AE9B107D-EEDE-45DC-85E2-67BAADAE7632}" presName="container" presStyleCnt="0">
        <dgm:presLayoutVars>
          <dgm:dir/>
          <dgm:resizeHandles val="exact"/>
        </dgm:presLayoutVars>
      </dgm:prSet>
      <dgm:spPr/>
    </dgm:pt>
    <dgm:pt modelId="{26D308C7-6614-4591-8974-20B6CFE31468}" type="pres">
      <dgm:prSet presAssocID="{E43F3B8B-08A6-479D-8C13-8890E5E19EDD}" presName="compNode" presStyleCnt="0"/>
      <dgm:spPr/>
    </dgm:pt>
    <dgm:pt modelId="{AEE8AE6A-1351-428B-A339-550C4C876004}" type="pres">
      <dgm:prSet presAssocID="{E43F3B8B-08A6-479D-8C13-8890E5E19EDD}" presName="iconBgRect" presStyleLbl="bgShp" presStyleIdx="0" presStyleCnt="4"/>
      <dgm:spPr/>
    </dgm:pt>
    <dgm:pt modelId="{C8684660-0B71-41F4-9B14-83FC3DB4123A}" type="pres">
      <dgm:prSet presAssocID="{E43F3B8B-08A6-479D-8C13-8890E5E19ED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154D48D-1199-4AA7-BF2C-6BF8E2EEFF3B}" type="pres">
      <dgm:prSet presAssocID="{E43F3B8B-08A6-479D-8C13-8890E5E19EDD}" presName="spaceRect" presStyleCnt="0"/>
      <dgm:spPr/>
    </dgm:pt>
    <dgm:pt modelId="{740A2291-9998-4A16-898F-A62BACC5CA05}" type="pres">
      <dgm:prSet presAssocID="{E43F3B8B-08A6-479D-8C13-8890E5E19EDD}" presName="textRect" presStyleLbl="revTx" presStyleIdx="0" presStyleCnt="4">
        <dgm:presLayoutVars>
          <dgm:chMax val="1"/>
          <dgm:chPref val="1"/>
        </dgm:presLayoutVars>
      </dgm:prSet>
      <dgm:spPr/>
    </dgm:pt>
    <dgm:pt modelId="{6FFF013E-45B6-49A2-9B63-7A62B794BEB4}" type="pres">
      <dgm:prSet presAssocID="{577DC971-25F0-4A00-BDE9-41E8766BAAC8}" presName="sibTrans" presStyleLbl="sibTrans2D1" presStyleIdx="0" presStyleCnt="0"/>
      <dgm:spPr/>
    </dgm:pt>
    <dgm:pt modelId="{AE88923F-E63B-4F2D-BFC1-7BB184DD016C}" type="pres">
      <dgm:prSet presAssocID="{2BAC9800-0670-4243-8595-A5B862AC1076}" presName="compNode" presStyleCnt="0"/>
      <dgm:spPr/>
    </dgm:pt>
    <dgm:pt modelId="{3D88E186-1F0D-498F-BF71-D7E4CCE61BFD}" type="pres">
      <dgm:prSet presAssocID="{2BAC9800-0670-4243-8595-A5B862AC1076}" presName="iconBgRect" presStyleLbl="bgShp" presStyleIdx="1" presStyleCnt="4"/>
      <dgm:spPr/>
    </dgm:pt>
    <dgm:pt modelId="{290B444B-9A6F-49EF-BC05-8382585DAF7A}" type="pres">
      <dgm:prSet presAssocID="{2BAC9800-0670-4243-8595-A5B862AC107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D94FD95-0272-45E1-9895-5434FAD4581D}" type="pres">
      <dgm:prSet presAssocID="{2BAC9800-0670-4243-8595-A5B862AC1076}" presName="spaceRect" presStyleCnt="0"/>
      <dgm:spPr/>
    </dgm:pt>
    <dgm:pt modelId="{DD99E971-F749-43B6-8E69-ADD8E5A39910}" type="pres">
      <dgm:prSet presAssocID="{2BAC9800-0670-4243-8595-A5B862AC1076}" presName="textRect" presStyleLbl="revTx" presStyleIdx="1" presStyleCnt="4">
        <dgm:presLayoutVars>
          <dgm:chMax val="1"/>
          <dgm:chPref val="1"/>
        </dgm:presLayoutVars>
      </dgm:prSet>
      <dgm:spPr/>
    </dgm:pt>
    <dgm:pt modelId="{DD2C2BA5-8721-4387-9A1F-357DE5479F3F}" type="pres">
      <dgm:prSet presAssocID="{F2632950-3529-4742-8F9D-709AE69336D4}" presName="sibTrans" presStyleLbl="sibTrans2D1" presStyleIdx="0" presStyleCnt="0"/>
      <dgm:spPr/>
    </dgm:pt>
    <dgm:pt modelId="{2EBFCDBF-E586-439C-901D-2B499335FCF7}" type="pres">
      <dgm:prSet presAssocID="{081E6063-7933-4236-9DE0-E26D0E7ED15D}" presName="compNode" presStyleCnt="0"/>
      <dgm:spPr/>
    </dgm:pt>
    <dgm:pt modelId="{99385F9D-CCCF-4933-8ED8-D9BFD06DD0D3}" type="pres">
      <dgm:prSet presAssocID="{081E6063-7933-4236-9DE0-E26D0E7ED15D}" presName="iconBgRect" presStyleLbl="bgShp" presStyleIdx="2" presStyleCnt="4"/>
      <dgm:spPr/>
    </dgm:pt>
    <dgm:pt modelId="{CF55AD8E-EBD8-4419-AE5B-EEA7E7C4E056}" type="pres">
      <dgm:prSet presAssocID="{081E6063-7933-4236-9DE0-E26D0E7ED15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07A7F10F-222D-4C41-AA6F-72E43EEE8BE9}" type="pres">
      <dgm:prSet presAssocID="{081E6063-7933-4236-9DE0-E26D0E7ED15D}" presName="spaceRect" presStyleCnt="0"/>
      <dgm:spPr/>
    </dgm:pt>
    <dgm:pt modelId="{91F6EDE8-32C4-4B16-93FE-CAB8412C7950}" type="pres">
      <dgm:prSet presAssocID="{081E6063-7933-4236-9DE0-E26D0E7ED15D}" presName="textRect" presStyleLbl="revTx" presStyleIdx="2" presStyleCnt="4">
        <dgm:presLayoutVars>
          <dgm:chMax val="1"/>
          <dgm:chPref val="1"/>
        </dgm:presLayoutVars>
      </dgm:prSet>
      <dgm:spPr/>
    </dgm:pt>
    <dgm:pt modelId="{93BE930B-66FA-4559-A5B5-4F2C95C208C4}" type="pres">
      <dgm:prSet presAssocID="{E90B01A4-FFB4-4717-A1B5-28ACC782D064}" presName="sibTrans" presStyleLbl="sibTrans2D1" presStyleIdx="0" presStyleCnt="0"/>
      <dgm:spPr/>
    </dgm:pt>
    <dgm:pt modelId="{B78FDC8F-8E67-47C2-88FE-D6236637AD5C}" type="pres">
      <dgm:prSet presAssocID="{44F5DDA2-ACB0-4868-BFA6-58C014E0257F}" presName="compNode" presStyleCnt="0"/>
      <dgm:spPr/>
    </dgm:pt>
    <dgm:pt modelId="{D271730C-A851-4968-B72D-90D62E635D19}" type="pres">
      <dgm:prSet presAssocID="{44F5DDA2-ACB0-4868-BFA6-58C014E0257F}" presName="iconBgRect" presStyleLbl="bgShp" presStyleIdx="3" presStyleCnt="4"/>
      <dgm:spPr/>
    </dgm:pt>
    <dgm:pt modelId="{8C7E3BFF-62E8-4180-9E7D-33076A7A6204}" type="pres">
      <dgm:prSet presAssocID="{44F5DDA2-ACB0-4868-BFA6-58C014E0257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9D465E3-9C63-466A-8576-4E29E75DF95F}" type="pres">
      <dgm:prSet presAssocID="{44F5DDA2-ACB0-4868-BFA6-58C014E0257F}" presName="spaceRect" presStyleCnt="0"/>
      <dgm:spPr/>
    </dgm:pt>
    <dgm:pt modelId="{9E758119-F43E-4DF4-9E11-90B4664B5BBE}" type="pres">
      <dgm:prSet presAssocID="{44F5DDA2-ACB0-4868-BFA6-58C014E0257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4A7BF01-0E0A-4589-87B6-034CAEDA465F}" type="presOf" srcId="{F2632950-3529-4742-8F9D-709AE69336D4}" destId="{DD2C2BA5-8721-4387-9A1F-357DE5479F3F}" srcOrd="0" destOrd="0" presId="urn:microsoft.com/office/officeart/2018/2/layout/IconCircleList"/>
    <dgm:cxn modelId="{18C4CC02-C75F-404A-8CE8-EF44A6C5F437}" type="presOf" srcId="{AE9B107D-EEDE-45DC-85E2-67BAADAE7632}" destId="{A10A6E7F-7719-4A9C-B9D0-B522375E715A}" srcOrd="0" destOrd="0" presId="urn:microsoft.com/office/officeart/2018/2/layout/IconCircleList"/>
    <dgm:cxn modelId="{47896105-6EBB-467A-A78B-3038FC10F3E9}" type="presOf" srcId="{081E6063-7933-4236-9DE0-E26D0E7ED15D}" destId="{91F6EDE8-32C4-4B16-93FE-CAB8412C7950}" srcOrd="0" destOrd="0" presId="urn:microsoft.com/office/officeart/2018/2/layout/IconCircleList"/>
    <dgm:cxn modelId="{30681F10-0405-4097-B104-8F02E696BCAC}" srcId="{AE9B107D-EEDE-45DC-85E2-67BAADAE7632}" destId="{44F5DDA2-ACB0-4868-BFA6-58C014E0257F}" srcOrd="3" destOrd="0" parTransId="{BE64B353-ABB3-480A-9A82-7E49DB954496}" sibTransId="{4CE380BB-C5DB-4737-86C5-6AB9109DB8F8}"/>
    <dgm:cxn modelId="{4454A350-17C7-4160-9631-05E0151D766F}" type="presOf" srcId="{44F5DDA2-ACB0-4868-BFA6-58C014E0257F}" destId="{9E758119-F43E-4DF4-9E11-90B4664B5BBE}" srcOrd="0" destOrd="0" presId="urn:microsoft.com/office/officeart/2018/2/layout/IconCircleList"/>
    <dgm:cxn modelId="{4154F0A2-BF08-4715-892A-3A70741AA95A}" type="presOf" srcId="{577DC971-25F0-4A00-BDE9-41E8766BAAC8}" destId="{6FFF013E-45B6-49A2-9B63-7A62B794BEB4}" srcOrd="0" destOrd="0" presId="urn:microsoft.com/office/officeart/2018/2/layout/IconCircleList"/>
    <dgm:cxn modelId="{A365AAC5-41C3-469C-AFCD-FCCEE6097B46}" type="presOf" srcId="{E43F3B8B-08A6-479D-8C13-8890E5E19EDD}" destId="{740A2291-9998-4A16-898F-A62BACC5CA05}" srcOrd="0" destOrd="0" presId="urn:microsoft.com/office/officeart/2018/2/layout/IconCircleList"/>
    <dgm:cxn modelId="{4C3584CC-415E-43F7-993F-8602760B1F28}" srcId="{AE9B107D-EEDE-45DC-85E2-67BAADAE7632}" destId="{E43F3B8B-08A6-479D-8C13-8890E5E19EDD}" srcOrd="0" destOrd="0" parTransId="{179EC819-FFCD-4701-9E6D-170B698067EC}" sibTransId="{577DC971-25F0-4A00-BDE9-41E8766BAAC8}"/>
    <dgm:cxn modelId="{6C13CCD3-C109-460A-804E-1D03DC59ADF7}" type="presOf" srcId="{E90B01A4-FFB4-4717-A1B5-28ACC782D064}" destId="{93BE930B-66FA-4559-A5B5-4F2C95C208C4}" srcOrd="0" destOrd="0" presId="urn:microsoft.com/office/officeart/2018/2/layout/IconCircleList"/>
    <dgm:cxn modelId="{4B9635D5-19EE-4D57-A6A2-2B1312C145CE}" srcId="{AE9B107D-EEDE-45DC-85E2-67BAADAE7632}" destId="{2BAC9800-0670-4243-8595-A5B862AC1076}" srcOrd="1" destOrd="0" parTransId="{CE55319B-9DC1-4AC6-A5EB-1C579AD1B05B}" sibTransId="{F2632950-3529-4742-8F9D-709AE69336D4}"/>
    <dgm:cxn modelId="{4C1284D8-0F8A-4BFD-9573-2680D2A6D611}" type="presOf" srcId="{2BAC9800-0670-4243-8595-A5B862AC1076}" destId="{DD99E971-F749-43B6-8E69-ADD8E5A39910}" srcOrd="0" destOrd="0" presId="urn:microsoft.com/office/officeart/2018/2/layout/IconCircleList"/>
    <dgm:cxn modelId="{26055BDF-AA63-4604-8EFF-8D88EBF10855}" srcId="{AE9B107D-EEDE-45DC-85E2-67BAADAE7632}" destId="{081E6063-7933-4236-9DE0-E26D0E7ED15D}" srcOrd="2" destOrd="0" parTransId="{62FE94F9-903F-4A12-931D-8C22537D7833}" sibTransId="{E90B01A4-FFB4-4717-A1B5-28ACC782D064}"/>
    <dgm:cxn modelId="{279E261D-21DF-4D71-AC98-6FFEABA86A4C}" type="presParOf" srcId="{A10A6E7F-7719-4A9C-B9D0-B522375E715A}" destId="{6D10F397-D6F1-46AC-90D7-B0BC53844622}" srcOrd="0" destOrd="0" presId="urn:microsoft.com/office/officeart/2018/2/layout/IconCircleList"/>
    <dgm:cxn modelId="{0E93AF9C-A804-4CF4-BE62-7E78682D3A10}" type="presParOf" srcId="{6D10F397-D6F1-46AC-90D7-B0BC53844622}" destId="{26D308C7-6614-4591-8974-20B6CFE31468}" srcOrd="0" destOrd="0" presId="urn:microsoft.com/office/officeart/2018/2/layout/IconCircleList"/>
    <dgm:cxn modelId="{5106D3FE-66F0-40F0-BB3C-FD4E6B8F1423}" type="presParOf" srcId="{26D308C7-6614-4591-8974-20B6CFE31468}" destId="{AEE8AE6A-1351-428B-A339-550C4C876004}" srcOrd="0" destOrd="0" presId="urn:microsoft.com/office/officeart/2018/2/layout/IconCircleList"/>
    <dgm:cxn modelId="{0697FBB3-1AC5-4C71-8B51-7A4FFFC5B94A}" type="presParOf" srcId="{26D308C7-6614-4591-8974-20B6CFE31468}" destId="{C8684660-0B71-41F4-9B14-83FC3DB4123A}" srcOrd="1" destOrd="0" presId="urn:microsoft.com/office/officeart/2018/2/layout/IconCircleList"/>
    <dgm:cxn modelId="{60CD81F5-8958-41C0-BFD8-061D04BEC4E0}" type="presParOf" srcId="{26D308C7-6614-4591-8974-20B6CFE31468}" destId="{1154D48D-1199-4AA7-BF2C-6BF8E2EEFF3B}" srcOrd="2" destOrd="0" presId="urn:microsoft.com/office/officeart/2018/2/layout/IconCircleList"/>
    <dgm:cxn modelId="{47506E5E-D0F8-43F7-8811-91AA68E42E07}" type="presParOf" srcId="{26D308C7-6614-4591-8974-20B6CFE31468}" destId="{740A2291-9998-4A16-898F-A62BACC5CA05}" srcOrd="3" destOrd="0" presId="urn:microsoft.com/office/officeart/2018/2/layout/IconCircleList"/>
    <dgm:cxn modelId="{C9F2C798-A75B-4C82-88F9-997A364AB0B0}" type="presParOf" srcId="{6D10F397-D6F1-46AC-90D7-B0BC53844622}" destId="{6FFF013E-45B6-49A2-9B63-7A62B794BEB4}" srcOrd="1" destOrd="0" presId="urn:microsoft.com/office/officeart/2018/2/layout/IconCircleList"/>
    <dgm:cxn modelId="{E3D5EE88-0644-4974-AF3B-F341DFA49216}" type="presParOf" srcId="{6D10F397-D6F1-46AC-90D7-B0BC53844622}" destId="{AE88923F-E63B-4F2D-BFC1-7BB184DD016C}" srcOrd="2" destOrd="0" presId="urn:microsoft.com/office/officeart/2018/2/layout/IconCircleList"/>
    <dgm:cxn modelId="{EED28B6B-B7EA-4261-B2A9-48F55907D0F8}" type="presParOf" srcId="{AE88923F-E63B-4F2D-BFC1-7BB184DD016C}" destId="{3D88E186-1F0D-498F-BF71-D7E4CCE61BFD}" srcOrd="0" destOrd="0" presId="urn:microsoft.com/office/officeart/2018/2/layout/IconCircleList"/>
    <dgm:cxn modelId="{C565EF34-A9F5-42C9-A688-A0320454160B}" type="presParOf" srcId="{AE88923F-E63B-4F2D-BFC1-7BB184DD016C}" destId="{290B444B-9A6F-49EF-BC05-8382585DAF7A}" srcOrd="1" destOrd="0" presId="urn:microsoft.com/office/officeart/2018/2/layout/IconCircleList"/>
    <dgm:cxn modelId="{D7C52736-8254-49E4-9075-9937288A7120}" type="presParOf" srcId="{AE88923F-E63B-4F2D-BFC1-7BB184DD016C}" destId="{FD94FD95-0272-45E1-9895-5434FAD4581D}" srcOrd="2" destOrd="0" presId="urn:microsoft.com/office/officeart/2018/2/layout/IconCircleList"/>
    <dgm:cxn modelId="{D2F36244-7D2D-4272-8A94-3B07BA4698BA}" type="presParOf" srcId="{AE88923F-E63B-4F2D-BFC1-7BB184DD016C}" destId="{DD99E971-F749-43B6-8E69-ADD8E5A39910}" srcOrd="3" destOrd="0" presId="urn:microsoft.com/office/officeart/2018/2/layout/IconCircleList"/>
    <dgm:cxn modelId="{76782C88-1A9A-49D8-8831-35DE7DDE813B}" type="presParOf" srcId="{6D10F397-D6F1-46AC-90D7-B0BC53844622}" destId="{DD2C2BA5-8721-4387-9A1F-357DE5479F3F}" srcOrd="3" destOrd="0" presId="urn:microsoft.com/office/officeart/2018/2/layout/IconCircleList"/>
    <dgm:cxn modelId="{856C9F34-63C5-4F4B-93EE-B3B4C71F7498}" type="presParOf" srcId="{6D10F397-D6F1-46AC-90D7-B0BC53844622}" destId="{2EBFCDBF-E586-439C-901D-2B499335FCF7}" srcOrd="4" destOrd="0" presId="urn:microsoft.com/office/officeart/2018/2/layout/IconCircleList"/>
    <dgm:cxn modelId="{5F2C7594-472E-496A-AA8A-451866708DD1}" type="presParOf" srcId="{2EBFCDBF-E586-439C-901D-2B499335FCF7}" destId="{99385F9D-CCCF-4933-8ED8-D9BFD06DD0D3}" srcOrd="0" destOrd="0" presId="urn:microsoft.com/office/officeart/2018/2/layout/IconCircleList"/>
    <dgm:cxn modelId="{7876E9A9-4682-4CC4-9B21-2140CF43D2ED}" type="presParOf" srcId="{2EBFCDBF-E586-439C-901D-2B499335FCF7}" destId="{CF55AD8E-EBD8-4419-AE5B-EEA7E7C4E056}" srcOrd="1" destOrd="0" presId="urn:microsoft.com/office/officeart/2018/2/layout/IconCircleList"/>
    <dgm:cxn modelId="{756D4A62-7D38-4C24-93F0-FE64EEDD5B7B}" type="presParOf" srcId="{2EBFCDBF-E586-439C-901D-2B499335FCF7}" destId="{07A7F10F-222D-4C41-AA6F-72E43EEE8BE9}" srcOrd="2" destOrd="0" presId="urn:microsoft.com/office/officeart/2018/2/layout/IconCircleList"/>
    <dgm:cxn modelId="{0482C0D1-8DCE-4A36-9AEF-B037238F9946}" type="presParOf" srcId="{2EBFCDBF-E586-439C-901D-2B499335FCF7}" destId="{91F6EDE8-32C4-4B16-93FE-CAB8412C7950}" srcOrd="3" destOrd="0" presId="urn:microsoft.com/office/officeart/2018/2/layout/IconCircleList"/>
    <dgm:cxn modelId="{F5D6CA06-7D72-4359-AB13-16A5EA164BC6}" type="presParOf" srcId="{6D10F397-D6F1-46AC-90D7-B0BC53844622}" destId="{93BE930B-66FA-4559-A5B5-4F2C95C208C4}" srcOrd="5" destOrd="0" presId="urn:microsoft.com/office/officeart/2018/2/layout/IconCircleList"/>
    <dgm:cxn modelId="{414F9ADB-FB99-434B-85B2-8DC0EDF89F3C}" type="presParOf" srcId="{6D10F397-D6F1-46AC-90D7-B0BC53844622}" destId="{B78FDC8F-8E67-47C2-88FE-D6236637AD5C}" srcOrd="6" destOrd="0" presId="urn:microsoft.com/office/officeart/2018/2/layout/IconCircleList"/>
    <dgm:cxn modelId="{2F284F8F-5953-4FFA-A729-4856A14A0DDA}" type="presParOf" srcId="{B78FDC8F-8E67-47C2-88FE-D6236637AD5C}" destId="{D271730C-A851-4968-B72D-90D62E635D19}" srcOrd="0" destOrd="0" presId="urn:microsoft.com/office/officeart/2018/2/layout/IconCircleList"/>
    <dgm:cxn modelId="{D84467AD-18A5-4663-9F13-CF8BA4B83988}" type="presParOf" srcId="{B78FDC8F-8E67-47C2-88FE-D6236637AD5C}" destId="{8C7E3BFF-62E8-4180-9E7D-33076A7A6204}" srcOrd="1" destOrd="0" presId="urn:microsoft.com/office/officeart/2018/2/layout/IconCircleList"/>
    <dgm:cxn modelId="{B840AD2A-F8ED-407D-A830-3B3F89C6AE81}" type="presParOf" srcId="{B78FDC8F-8E67-47C2-88FE-D6236637AD5C}" destId="{D9D465E3-9C63-466A-8576-4E29E75DF95F}" srcOrd="2" destOrd="0" presId="urn:microsoft.com/office/officeart/2018/2/layout/IconCircleList"/>
    <dgm:cxn modelId="{310BEF73-EC03-4028-9B4D-C16151D7B797}" type="presParOf" srcId="{B78FDC8F-8E67-47C2-88FE-D6236637AD5C}" destId="{9E758119-F43E-4DF4-9E11-90B4664B5BB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DCAD65-3C84-4D78-B694-2A11CD20138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A70E140-5699-40B1-9EA3-9D62AF09694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Behavioral Healthcare Leadership Academy -Mentor </a:t>
          </a:r>
        </a:p>
      </dgm:t>
    </dgm:pt>
    <dgm:pt modelId="{5C4319EF-4970-4228-ACFB-95E533314413}" type="parTrans" cxnId="{5E45C724-F317-41CF-BF42-B0438D004CCB}">
      <dgm:prSet/>
      <dgm:spPr/>
      <dgm:t>
        <a:bodyPr/>
        <a:lstStyle/>
        <a:p>
          <a:endParaRPr lang="en-US"/>
        </a:p>
      </dgm:t>
    </dgm:pt>
    <dgm:pt modelId="{97AD20ED-7D0B-421C-A24C-023D24BF0142}" type="sibTrans" cxnId="{5E45C724-F317-41CF-BF42-B0438D004CCB}">
      <dgm:prSet/>
      <dgm:spPr/>
      <dgm:t>
        <a:bodyPr/>
        <a:lstStyle/>
        <a:p>
          <a:endParaRPr lang="en-US"/>
        </a:p>
      </dgm:t>
    </dgm:pt>
    <dgm:pt modelId="{13CBEC42-780B-432A-9D16-08E3B3E1865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solidFill>
                <a:schemeClr val="accent1"/>
              </a:solidFill>
            </a:rPr>
            <a:t>University Certificates  in Behavioral Healthcare Leadership and Management </a:t>
          </a:r>
        </a:p>
      </dgm:t>
    </dgm:pt>
    <dgm:pt modelId="{0A690FA4-37A7-4BED-828A-E1251EFA39A4}" type="parTrans" cxnId="{58DF31A6-57D1-403E-9085-BB0BA8343EAE}">
      <dgm:prSet/>
      <dgm:spPr/>
      <dgm:t>
        <a:bodyPr/>
        <a:lstStyle/>
        <a:p>
          <a:endParaRPr lang="en-US"/>
        </a:p>
      </dgm:t>
    </dgm:pt>
    <dgm:pt modelId="{2ED8FDBA-8C45-4F75-8F8E-7D63FF70A0F5}" type="sibTrans" cxnId="{58DF31A6-57D1-403E-9085-BB0BA8343EAE}">
      <dgm:prSet/>
      <dgm:spPr/>
      <dgm:t>
        <a:bodyPr/>
        <a:lstStyle/>
        <a:p>
          <a:endParaRPr lang="en-US"/>
        </a:p>
      </dgm:t>
    </dgm:pt>
    <dgm:pt modelId="{2DDD5903-AE8E-42DA-8A80-C0B13648800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solidFill>
                <a:schemeClr val="accent4">
                  <a:lumMod val="50000"/>
                </a:schemeClr>
              </a:solidFill>
            </a:rPr>
            <a:t>Professional Development and Mentorship Programs for Behavioral Healthcare Leadership and Management  </a:t>
          </a:r>
        </a:p>
      </dgm:t>
    </dgm:pt>
    <dgm:pt modelId="{03118BF7-296F-459D-BA75-54ACE4145D1D}" type="parTrans" cxnId="{C4AEE6D7-DC9A-4364-AF1A-C2AA520A37E9}">
      <dgm:prSet/>
      <dgm:spPr/>
      <dgm:t>
        <a:bodyPr/>
        <a:lstStyle/>
        <a:p>
          <a:endParaRPr lang="en-US"/>
        </a:p>
      </dgm:t>
    </dgm:pt>
    <dgm:pt modelId="{D6234D97-A3AC-42BF-B6B2-783F59BFCCD8}" type="sibTrans" cxnId="{C4AEE6D7-DC9A-4364-AF1A-C2AA520A37E9}">
      <dgm:prSet/>
      <dgm:spPr/>
      <dgm:t>
        <a:bodyPr/>
        <a:lstStyle/>
        <a:p>
          <a:endParaRPr lang="en-US"/>
        </a:p>
      </dgm:t>
    </dgm:pt>
    <dgm:pt modelId="{27A225AB-F7A4-4C84-95D7-DAAEB4534FE8}" type="pres">
      <dgm:prSet presAssocID="{40DCAD65-3C84-4D78-B694-2A11CD201388}" presName="root" presStyleCnt="0">
        <dgm:presLayoutVars>
          <dgm:dir/>
          <dgm:resizeHandles val="exact"/>
        </dgm:presLayoutVars>
      </dgm:prSet>
      <dgm:spPr/>
    </dgm:pt>
    <dgm:pt modelId="{AF2A94EB-326C-4057-A3FA-127B32AFA693}" type="pres">
      <dgm:prSet presAssocID="{DA70E140-5699-40B1-9EA3-9D62AF096942}" presName="compNode" presStyleCnt="0"/>
      <dgm:spPr/>
    </dgm:pt>
    <dgm:pt modelId="{9770D72D-D4A4-48D6-8B11-9E9BA570B164}" type="pres">
      <dgm:prSet presAssocID="{DA70E140-5699-40B1-9EA3-9D62AF096942}" presName="iconBgRect" presStyleLbl="bgShp" presStyleIdx="0" presStyleCnt="3"/>
      <dgm:spPr/>
    </dgm:pt>
    <dgm:pt modelId="{AA6A0CFE-CA62-4986-9B66-7DAB4B8BE073}" type="pres">
      <dgm:prSet presAssocID="{DA70E140-5699-40B1-9EA3-9D62AF09694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061D668-1A30-4B9B-84AF-74EB294D1F8E}" type="pres">
      <dgm:prSet presAssocID="{DA70E140-5699-40B1-9EA3-9D62AF096942}" presName="spaceRect" presStyleCnt="0"/>
      <dgm:spPr/>
    </dgm:pt>
    <dgm:pt modelId="{AA4E0111-08CA-4A50-93B9-4CACB0E534C6}" type="pres">
      <dgm:prSet presAssocID="{DA70E140-5699-40B1-9EA3-9D62AF096942}" presName="textRect" presStyleLbl="revTx" presStyleIdx="0" presStyleCnt="3">
        <dgm:presLayoutVars>
          <dgm:chMax val="1"/>
          <dgm:chPref val="1"/>
        </dgm:presLayoutVars>
      </dgm:prSet>
      <dgm:spPr/>
    </dgm:pt>
    <dgm:pt modelId="{03C114C6-DB44-446A-B327-0B38FCC6F756}" type="pres">
      <dgm:prSet presAssocID="{97AD20ED-7D0B-421C-A24C-023D24BF0142}" presName="sibTrans" presStyleCnt="0"/>
      <dgm:spPr/>
    </dgm:pt>
    <dgm:pt modelId="{4548BC96-1B12-49A6-AABD-500153EF3DA5}" type="pres">
      <dgm:prSet presAssocID="{13CBEC42-780B-432A-9D16-08E3B3E18650}" presName="compNode" presStyleCnt="0"/>
      <dgm:spPr/>
    </dgm:pt>
    <dgm:pt modelId="{935CD56D-6F3A-4532-BEE3-D21F2765DAD4}" type="pres">
      <dgm:prSet presAssocID="{13CBEC42-780B-432A-9D16-08E3B3E18650}" presName="iconBgRect" presStyleLbl="bgShp" presStyleIdx="1" presStyleCnt="3"/>
      <dgm:spPr/>
    </dgm:pt>
    <dgm:pt modelId="{A0B68414-4DE9-43E1-868D-918DE5553246}" type="pres">
      <dgm:prSet presAssocID="{13CBEC42-780B-432A-9D16-08E3B3E1865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49EF408-8952-4C4C-AE05-EE3ADD091065}" type="pres">
      <dgm:prSet presAssocID="{13CBEC42-780B-432A-9D16-08E3B3E18650}" presName="spaceRect" presStyleCnt="0"/>
      <dgm:spPr/>
    </dgm:pt>
    <dgm:pt modelId="{247E3D95-6181-44D4-B85A-53CBDA7F74F6}" type="pres">
      <dgm:prSet presAssocID="{13CBEC42-780B-432A-9D16-08E3B3E18650}" presName="textRect" presStyleLbl="revTx" presStyleIdx="1" presStyleCnt="3">
        <dgm:presLayoutVars>
          <dgm:chMax val="1"/>
          <dgm:chPref val="1"/>
        </dgm:presLayoutVars>
      </dgm:prSet>
      <dgm:spPr/>
    </dgm:pt>
    <dgm:pt modelId="{E764D779-2B40-4E36-9EBA-C03ADE75F2AF}" type="pres">
      <dgm:prSet presAssocID="{2ED8FDBA-8C45-4F75-8F8E-7D63FF70A0F5}" presName="sibTrans" presStyleCnt="0"/>
      <dgm:spPr/>
    </dgm:pt>
    <dgm:pt modelId="{94A368B7-759E-4AD7-ADE7-71356582070C}" type="pres">
      <dgm:prSet presAssocID="{2DDD5903-AE8E-42DA-8A80-C0B136488003}" presName="compNode" presStyleCnt="0"/>
      <dgm:spPr/>
    </dgm:pt>
    <dgm:pt modelId="{092030CD-0E62-447B-8E62-503F07D11997}" type="pres">
      <dgm:prSet presAssocID="{2DDD5903-AE8E-42DA-8A80-C0B136488003}" presName="iconBgRect" presStyleLbl="bgShp" presStyleIdx="2" presStyleCnt="3"/>
      <dgm:spPr/>
    </dgm:pt>
    <dgm:pt modelId="{B2B02544-34EF-4F90-A510-E5EFEB03D6F8}" type="pres">
      <dgm:prSet presAssocID="{2DDD5903-AE8E-42DA-8A80-C0B1364880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E5C793B-93C8-467E-B572-1B45451F7F31}" type="pres">
      <dgm:prSet presAssocID="{2DDD5903-AE8E-42DA-8A80-C0B136488003}" presName="spaceRect" presStyleCnt="0"/>
      <dgm:spPr/>
    </dgm:pt>
    <dgm:pt modelId="{1FA941F2-33A0-44E9-AB9C-B85B56101F32}" type="pres">
      <dgm:prSet presAssocID="{2DDD5903-AE8E-42DA-8A80-C0B13648800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E45C724-F317-41CF-BF42-B0438D004CCB}" srcId="{40DCAD65-3C84-4D78-B694-2A11CD201388}" destId="{DA70E140-5699-40B1-9EA3-9D62AF096942}" srcOrd="0" destOrd="0" parTransId="{5C4319EF-4970-4228-ACFB-95E533314413}" sibTransId="{97AD20ED-7D0B-421C-A24C-023D24BF0142}"/>
    <dgm:cxn modelId="{852E8C45-E795-4254-8806-810A8FCC0348}" type="presOf" srcId="{13CBEC42-780B-432A-9D16-08E3B3E18650}" destId="{247E3D95-6181-44D4-B85A-53CBDA7F74F6}" srcOrd="0" destOrd="0" presId="urn:microsoft.com/office/officeart/2018/5/layout/IconCircleLabelList"/>
    <dgm:cxn modelId="{F687027C-11D6-46A3-A194-85FCC2112C5F}" type="presOf" srcId="{2DDD5903-AE8E-42DA-8A80-C0B136488003}" destId="{1FA941F2-33A0-44E9-AB9C-B85B56101F32}" srcOrd="0" destOrd="0" presId="urn:microsoft.com/office/officeart/2018/5/layout/IconCircleLabelList"/>
    <dgm:cxn modelId="{58DF31A6-57D1-403E-9085-BB0BA8343EAE}" srcId="{40DCAD65-3C84-4D78-B694-2A11CD201388}" destId="{13CBEC42-780B-432A-9D16-08E3B3E18650}" srcOrd="1" destOrd="0" parTransId="{0A690FA4-37A7-4BED-828A-E1251EFA39A4}" sibTransId="{2ED8FDBA-8C45-4F75-8F8E-7D63FF70A0F5}"/>
    <dgm:cxn modelId="{694B78A7-52B9-4BAE-8D8B-94413BDB016D}" type="presOf" srcId="{40DCAD65-3C84-4D78-B694-2A11CD201388}" destId="{27A225AB-F7A4-4C84-95D7-DAAEB4534FE8}" srcOrd="0" destOrd="0" presId="urn:microsoft.com/office/officeart/2018/5/layout/IconCircleLabelList"/>
    <dgm:cxn modelId="{C4AEE6D7-DC9A-4364-AF1A-C2AA520A37E9}" srcId="{40DCAD65-3C84-4D78-B694-2A11CD201388}" destId="{2DDD5903-AE8E-42DA-8A80-C0B136488003}" srcOrd="2" destOrd="0" parTransId="{03118BF7-296F-459D-BA75-54ACE4145D1D}" sibTransId="{D6234D97-A3AC-42BF-B6B2-783F59BFCCD8}"/>
    <dgm:cxn modelId="{CB4A8BD9-F01F-4454-A296-A74C99CF4BEC}" type="presOf" srcId="{DA70E140-5699-40B1-9EA3-9D62AF096942}" destId="{AA4E0111-08CA-4A50-93B9-4CACB0E534C6}" srcOrd="0" destOrd="0" presId="urn:microsoft.com/office/officeart/2018/5/layout/IconCircleLabelList"/>
    <dgm:cxn modelId="{B87499FC-9306-4E19-A5DD-BA24F83E63B7}" type="presParOf" srcId="{27A225AB-F7A4-4C84-95D7-DAAEB4534FE8}" destId="{AF2A94EB-326C-4057-A3FA-127B32AFA693}" srcOrd="0" destOrd="0" presId="urn:microsoft.com/office/officeart/2018/5/layout/IconCircleLabelList"/>
    <dgm:cxn modelId="{F06C1899-145F-425B-BA98-FFA367787D4D}" type="presParOf" srcId="{AF2A94EB-326C-4057-A3FA-127B32AFA693}" destId="{9770D72D-D4A4-48D6-8B11-9E9BA570B164}" srcOrd="0" destOrd="0" presId="urn:microsoft.com/office/officeart/2018/5/layout/IconCircleLabelList"/>
    <dgm:cxn modelId="{25D8508E-E485-4E0F-AFC0-C74C71029A61}" type="presParOf" srcId="{AF2A94EB-326C-4057-A3FA-127B32AFA693}" destId="{AA6A0CFE-CA62-4986-9B66-7DAB4B8BE073}" srcOrd="1" destOrd="0" presId="urn:microsoft.com/office/officeart/2018/5/layout/IconCircleLabelList"/>
    <dgm:cxn modelId="{E0A7A31B-9839-445B-8C6C-0B69D5FED088}" type="presParOf" srcId="{AF2A94EB-326C-4057-A3FA-127B32AFA693}" destId="{3061D668-1A30-4B9B-84AF-74EB294D1F8E}" srcOrd="2" destOrd="0" presId="urn:microsoft.com/office/officeart/2018/5/layout/IconCircleLabelList"/>
    <dgm:cxn modelId="{19D97BCD-E6F0-442C-AB4B-0A6CD7EAE6BC}" type="presParOf" srcId="{AF2A94EB-326C-4057-A3FA-127B32AFA693}" destId="{AA4E0111-08CA-4A50-93B9-4CACB0E534C6}" srcOrd="3" destOrd="0" presId="urn:microsoft.com/office/officeart/2018/5/layout/IconCircleLabelList"/>
    <dgm:cxn modelId="{8EF12684-CFE5-435A-AD0D-367C49F0DADA}" type="presParOf" srcId="{27A225AB-F7A4-4C84-95D7-DAAEB4534FE8}" destId="{03C114C6-DB44-446A-B327-0B38FCC6F756}" srcOrd="1" destOrd="0" presId="urn:microsoft.com/office/officeart/2018/5/layout/IconCircleLabelList"/>
    <dgm:cxn modelId="{0DB840C6-DC49-4B5E-AF78-DFBD89E1E510}" type="presParOf" srcId="{27A225AB-F7A4-4C84-95D7-DAAEB4534FE8}" destId="{4548BC96-1B12-49A6-AABD-500153EF3DA5}" srcOrd="2" destOrd="0" presId="urn:microsoft.com/office/officeart/2018/5/layout/IconCircleLabelList"/>
    <dgm:cxn modelId="{306BA254-83F1-4616-91EE-E4A08C5AF10F}" type="presParOf" srcId="{4548BC96-1B12-49A6-AABD-500153EF3DA5}" destId="{935CD56D-6F3A-4532-BEE3-D21F2765DAD4}" srcOrd="0" destOrd="0" presId="urn:microsoft.com/office/officeart/2018/5/layout/IconCircleLabelList"/>
    <dgm:cxn modelId="{446398D3-1DE5-40D8-B7D1-848E338B9EFC}" type="presParOf" srcId="{4548BC96-1B12-49A6-AABD-500153EF3DA5}" destId="{A0B68414-4DE9-43E1-868D-918DE5553246}" srcOrd="1" destOrd="0" presId="urn:microsoft.com/office/officeart/2018/5/layout/IconCircleLabelList"/>
    <dgm:cxn modelId="{F6CD16B2-6F0F-4900-B4CB-5360D74D908E}" type="presParOf" srcId="{4548BC96-1B12-49A6-AABD-500153EF3DA5}" destId="{E49EF408-8952-4C4C-AE05-EE3ADD091065}" srcOrd="2" destOrd="0" presId="urn:microsoft.com/office/officeart/2018/5/layout/IconCircleLabelList"/>
    <dgm:cxn modelId="{76E91009-849E-4EFE-8525-2F4EFC8F2A3C}" type="presParOf" srcId="{4548BC96-1B12-49A6-AABD-500153EF3DA5}" destId="{247E3D95-6181-44D4-B85A-53CBDA7F74F6}" srcOrd="3" destOrd="0" presId="urn:microsoft.com/office/officeart/2018/5/layout/IconCircleLabelList"/>
    <dgm:cxn modelId="{C741533A-F9D0-4F0D-966E-5145DE55B1C0}" type="presParOf" srcId="{27A225AB-F7A4-4C84-95D7-DAAEB4534FE8}" destId="{E764D779-2B40-4E36-9EBA-C03ADE75F2AF}" srcOrd="3" destOrd="0" presId="urn:microsoft.com/office/officeart/2018/5/layout/IconCircleLabelList"/>
    <dgm:cxn modelId="{9C0A8030-0533-4577-A024-C06572ED2E4B}" type="presParOf" srcId="{27A225AB-F7A4-4C84-95D7-DAAEB4534FE8}" destId="{94A368B7-759E-4AD7-ADE7-71356582070C}" srcOrd="4" destOrd="0" presId="urn:microsoft.com/office/officeart/2018/5/layout/IconCircleLabelList"/>
    <dgm:cxn modelId="{23447D51-CAD5-403D-862E-C550B8D21145}" type="presParOf" srcId="{94A368B7-759E-4AD7-ADE7-71356582070C}" destId="{092030CD-0E62-447B-8E62-503F07D11997}" srcOrd="0" destOrd="0" presId="urn:microsoft.com/office/officeart/2018/5/layout/IconCircleLabelList"/>
    <dgm:cxn modelId="{CA61A946-CDE3-402A-9C0F-03988F0FCF0D}" type="presParOf" srcId="{94A368B7-759E-4AD7-ADE7-71356582070C}" destId="{B2B02544-34EF-4F90-A510-E5EFEB03D6F8}" srcOrd="1" destOrd="0" presId="urn:microsoft.com/office/officeart/2018/5/layout/IconCircleLabelList"/>
    <dgm:cxn modelId="{1D894730-1F41-42AA-A335-71DD97D0349F}" type="presParOf" srcId="{94A368B7-759E-4AD7-ADE7-71356582070C}" destId="{DE5C793B-93C8-467E-B572-1B45451F7F31}" srcOrd="2" destOrd="0" presId="urn:microsoft.com/office/officeart/2018/5/layout/IconCircleLabelList"/>
    <dgm:cxn modelId="{E3398CD9-CFFB-4211-818E-6DC8D8903619}" type="presParOf" srcId="{94A368B7-759E-4AD7-ADE7-71356582070C}" destId="{1FA941F2-33A0-44E9-AB9C-B85B56101F3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8F34E-80D2-4C46-A011-E4EFF7955AA9}">
      <dsp:nvSpPr>
        <dsp:cNvPr id="0" name=""/>
        <dsp:cNvSpPr/>
      </dsp:nvSpPr>
      <dsp:spPr>
        <a:xfrm rot="5400000">
          <a:off x="3446571" y="-1274145"/>
          <a:ext cx="888075" cy="36617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Attract Incoming Workforce</a:t>
          </a:r>
        </a:p>
      </dsp:txBody>
      <dsp:txXfrm rot="-5400000">
        <a:off x="2059734" y="156044"/>
        <a:ext cx="3618397" cy="801371"/>
      </dsp:txXfrm>
    </dsp:sp>
    <dsp:sp modelId="{70909769-9F64-4619-AB96-FEDB51D4B1E6}">
      <dsp:nvSpPr>
        <dsp:cNvPr id="0" name=""/>
        <dsp:cNvSpPr/>
      </dsp:nvSpPr>
      <dsp:spPr>
        <a:xfrm>
          <a:off x="0" y="1681"/>
          <a:ext cx="2059734" cy="1110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Attracting </a:t>
          </a:r>
        </a:p>
      </dsp:txBody>
      <dsp:txXfrm>
        <a:off x="54190" y="55871"/>
        <a:ext cx="1951354" cy="1001713"/>
      </dsp:txXfrm>
    </dsp:sp>
    <dsp:sp modelId="{6A12AC4F-56F3-49B8-996D-A44DC13BF61B}">
      <dsp:nvSpPr>
        <dsp:cNvPr id="0" name=""/>
        <dsp:cNvSpPr/>
      </dsp:nvSpPr>
      <dsp:spPr>
        <a:xfrm rot="5400000">
          <a:off x="3446571" y="-108547"/>
          <a:ext cx="888075" cy="36617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Retain Current Workforce </a:t>
          </a:r>
        </a:p>
      </dsp:txBody>
      <dsp:txXfrm rot="-5400000">
        <a:off x="2059734" y="1321642"/>
        <a:ext cx="3618397" cy="801371"/>
      </dsp:txXfrm>
    </dsp:sp>
    <dsp:sp modelId="{4DC189E8-F0E1-45AC-8F4F-CF17DDE88834}">
      <dsp:nvSpPr>
        <dsp:cNvPr id="0" name=""/>
        <dsp:cNvSpPr/>
      </dsp:nvSpPr>
      <dsp:spPr>
        <a:xfrm>
          <a:off x="0" y="1167280"/>
          <a:ext cx="2059734" cy="1110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Retaining</a:t>
          </a:r>
        </a:p>
      </dsp:txBody>
      <dsp:txXfrm>
        <a:off x="54190" y="1221470"/>
        <a:ext cx="1951354" cy="1001713"/>
      </dsp:txXfrm>
    </dsp:sp>
    <dsp:sp modelId="{6A54F043-E8B8-48E1-9363-FAA1E1EFEE99}">
      <dsp:nvSpPr>
        <dsp:cNvPr id="0" name=""/>
        <dsp:cNvSpPr/>
      </dsp:nvSpPr>
      <dsp:spPr>
        <a:xfrm rot="5400000">
          <a:off x="3446571" y="1057051"/>
          <a:ext cx="888075" cy="36617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Develop Workforce </a:t>
          </a:r>
          <a:r>
            <a:rPr lang="en-US" sz="1700" kern="1200">
              <a:latin typeface="Calibri Light" panose="020F0302020204030204"/>
            </a:rPr>
            <a:t>Professional Development, Mangement, and Leadership</a:t>
          </a:r>
          <a:r>
            <a:rPr lang="en-US" sz="1700" kern="1200"/>
            <a:t>  </a:t>
          </a:r>
        </a:p>
      </dsp:txBody>
      <dsp:txXfrm rot="-5400000">
        <a:off x="2059734" y="2487240"/>
        <a:ext cx="3618397" cy="801371"/>
      </dsp:txXfrm>
    </dsp:sp>
    <dsp:sp modelId="{C490EA8F-E2CC-4EFB-8FDF-522467E414E1}">
      <dsp:nvSpPr>
        <dsp:cNvPr id="0" name=""/>
        <dsp:cNvSpPr/>
      </dsp:nvSpPr>
      <dsp:spPr>
        <a:xfrm>
          <a:off x="0" y="2332879"/>
          <a:ext cx="2059734" cy="1110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Developing </a:t>
          </a:r>
        </a:p>
      </dsp:txBody>
      <dsp:txXfrm>
        <a:off x="54190" y="2387069"/>
        <a:ext cx="1951354" cy="1001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661D1-62CE-46D3-A49A-622188242DC5}">
      <dsp:nvSpPr>
        <dsp:cNvPr id="0" name=""/>
        <dsp:cNvSpPr/>
      </dsp:nvSpPr>
      <dsp:spPr>
        <a:xfrm>
          <a:off x="684914" y="815308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2BAFE-62CA-4862-90D3-BF1CA26CA3E6}">
      <dsp:nvSpPr>
        <dsp:cNvPr id="0" name=""/>
        <dsp:cNvSpPr/>
      </dsp:nvSpPr>
      <dsp:spPr>
        <a:xfrm>
          <a:off x="918914" y="104930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CBFFF-3290-4F66-ABDA-AD084E74D9E3}">
      <dsp:nvSpPr>
        <dsp:cNvPr id="0" name=""/>
        <dsp:cNvSpPr/>
      </dsp:nvSpPr>
      <dsp:spPr>
        <a:xfrm>
          <a:off x="326534" y="2255308"/>
          <a:ext cx="180000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High Schools and Vocational Education </a:t>
          </a:r>
        </a:p>
      </dsp:txBody>
      <dsp:txXfrm>
        <a:off x="326534" y="2255308"/>
        <a:ext cx="1800000" cy="1122187"/>
      </dsp:txXfrm>
    </dsp:sp>
    <dsp:sp modelId="{84D0AA95-CDDE-41DD-80C2-1FD43269389C}">
      <dsp:nvSpPr>
        <dsp:cNvPr id="0" name=""/>
        <dsp:cNvSpPr/>
      </dsp:nvSpPr>
      <dsp:spPr>
        <a:xfrm>
          <a:off x="2799914" y="815308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07749-D704-4BDC-B73F-986BD7219DBF}">
      <dsp:nvSpPr>
        <dsp:cNvPr id="0" name=""/>
        <dsp:cNvSpPr/>
      </dsp:nvSpPr>
      <dsp:spPr>
        <a:xfrm>
          <a:off x="3033914" y="104930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DB477-6176-4C76-A78A-DABFF219FB48}">
      <dsp:nvSpPr>
        <dsp:cNvPr id="0" name=""/>
        <dsp:cNvSpPr/>
      </dsp:nvSpPr>
      <dsp:spPr>
        <a:xfrm>
          <a:off x="2448914" y="2255308"/>
          <a:ext cx="180000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Colleges and Universities</a:t>
          </a:r>
        </a:p>
      </dsp:txBody>
      <dsp:txXfrm>
        <a:off x="2448914" y="2255308"/>
        <a:ext cx="1800000" cy="1122187"/>
      </dsp:txXfrm>
    </dsp:sp>
    <dsp:sp modelId="{971209EF-34DA-4F5E-A340-5F911BB1C77B}">
      <dsp:nvSpPr>
        <dsp:cNvPr id="0" name=""/>
        <dsp:cNvSpPr/>
      </dsp:nvSpPr>
      <dsp:spPr>
        <a:xfrm>
          <a:off x="4914914" y="815308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05B35-AD01-41C5-9684-C7BEDFDB0B5A}">
      <dsp:nvSpPr>
        <dsp:cNvPr id="0" name=""/>
        <dsp:cNvSpPr/>
      </dsp:nvSpPr>
      <dsp:spPr>
        <a:xfrm>
          <a:off x="5148914" y="104930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45D65-7E8D-4F20-A3D7-FA9468A467F6}">
      <dsp:nvSpPr>
        <dsp:cNvPr id="0" name=""/>
        <dsp:cNvSpPr/>
      </dsp:nvSpPr>
      <dsp:spPr>
        <a:xfrm>
          <a:off x="4563914" y="2255308"/>
          <a:ext cx="180000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chemeClr val="accent4">
                  <a:lumMod val="50000"/>
                </a:schemeClr>
              </a:solidFill>
            </a:rPr>
            <a:t>Certifications by experience or education </a:t>
          </a:r>
        </a:p>
      </dsp:txBody>
      <dsp:txXfrm>
        <a:off x="4563914" y="2255308"/>
        <a:ext cx="1800000" cy="1122187"/>
      </dsp:txXfrm>
    </dsp:sp>
    <dsp:sp modelId="{A6C5A8DA-FF26-4E12-A2D6-57503832BF13}">
      <dsp:nvSpPr>
        <dsp:cNvPr id="0" name=""/>
        <dsp:cNvSpPr/>
      </dsp:nvSpPr>
      <dsp:spPr>
        <a:xfrm>
          <a:off x="7029914" y="815308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AC914-5B2A-496B-965B-94531783ACA5}">
      <dsp:nvSpPr>
        <dsp:cNvPr id="0" name=""/>
        <dsp:cNvSpPr/>
      </dsp:nvSpPr>
      <dsp:spPr>
        <a:xfrm>
          <a:off x="7263914" y="104930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93017-B3CC-43DD-A125-280A1353AE15}">
      <dsp:nvSpPr>
        <dsp:cNvPr id="0" name=""/>
        <dsp:cNvSpPr/>
      </dsp:nvSpPr>
      <dsp:spPr>
        <a:xfrm>
          <a:off x="6678914" y="2255308"/>
          <a:ext cx="180000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Advertising and Recruitment </a:t>
          </a:r>
        </a:p>
      </dsp:txBody>
      <dsp:txXfrm>
        <a:off x="6678914" y="2255308"/>
        <a:ext cx="1800000" cy="1122187"/>
      </dsp:txXfrm>
    </dsp:sp>
    <dsp:sp modelId="{99D19A3E-C7E0-4382-B641-B2BD49F781D7}">
      <dsp:nvSpPr>
        <dsp:cNvPr id="0" name=""/>
        <dsp:cNvSpPr/>
      </dsp:nvSpPr>
      <dsp:spPr>
        <a:xfrm>
          <a:off x="9144914" y="815308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AE6CA-F50D-4994-864A-8183807E7339}">
      <dsp:nvSpPr>
        <dsp:cNvPr id="0" name=""/>
        <dsp:cNvSpPr/>
      </dsp:nvSpPr>
      <dsp:spPr>
        <a:xfrm>
          <a:off x="9378914" y="104930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01692-EFDC-47AA-A475-6330186E2C61}">
      <dsp:nvSpPr>
        <dsp:cNvPr id="0" name=""/>
        <dsp:cNvSpPr/>
      </dsp:nvSpPr>
      <dsp:spPr>
        <a:xfrm>
          <a:off x="8793914" y="2255308"/>
          <a:ext cx="180000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chemeClr val="accent6">
                  <a:lumMod val="75000"/>
                </a:schemeClr>
              </a:solidFill>
              <a:latin typeface="Calibri Light" panose="020F0302020204030204"/>
            </a:rPr>
            <a:t> Incentives –  Rural Areas, Entry level, and Retention   </a:t>
          </a:r>
          <a:endParaRPr lang="en-US" sz="1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8793914" y="2255308"/>
        <a:ext cx="1800000" cy="1122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8AE6A-1351-428B-A339-550C4C876004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84660-0B71-41F4-9B14-83FC3DB4123A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A2291-9998-4A16-898F-A62BACC5CA05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2">
                  <a:lumMod val="75000"/>
                </a:schemeClr>
              </a:solidFill>
              <a:latin typeface="Calibri Light" panose="020F0302020204030204"/>
            </a:rPr>
            <a:t>Create an early professional and mentor behavioral</a:t>
          </a:r>
          <a:r>
            <a:rPr lang="en-US" sz="1800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kern="1200" dirty="0">
              <a:solidFill>
                <a:schemeClr val="accent2">
                  <a:lumMod val="75000"/>
                </a:schemeClr>
              </a:solidFill>
              <a:latin typeface="Calibri Light" panose="020F0302020204030204"/>
            </a:rPr>
            <a:t>health</a:t>
          </a:r>
          <a:r>
            <a:rPr lang="en-US" sz="1800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kern="1200" dirty="0">
              <a:solidFill>
                <a:schemeClr val="accent2">
                  <a:lumMod val="75000"/>
                </a:schemeClr>
              </a:solidFill>
              <a:latin typeface="Calibri Light" panose="020F0302020204030204"/>
            </a:rPr>
            <a:t>organization to support and retain the current workforce. </a:t>
          </a:r>
          <a:endParaRPr lang="en-US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948202" y="368029"/>
        <a:ext cx="3233964" cy="1371985"/>
      </dsp:txXfrm>
    </dsp:sp>
    <dsp:sp modelId="{3D88E186-1F0D-498F-BF71-D7E4CCE61BFD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B444B-9A6F-49EF-BC05-8382585DAF7A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9E971-F749-43B6-8E69-ADD8E5A39910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3">
                  <a:lumMod val="75000"/>
                </a:schemeClr>
              </a:solidFill>
            </a:rPr>
            <a:t>Incentives – Stipends, Student Loan Forgiveness or Payment Assistance, Longevity Incentives,  and Tuition Reimbursement, Tax incentives. </a:t>
          </a:r>
        </a:p>
      </dsp:txBody>
      <dsp:txXfrm>
        <a:off x="7411643" y="368029"/>
        <a:ext cx="3233964" cy="1371985"/>
      </dsp:txXfrm>
    </dsp:sp>
    <dsp:sp modelId="{99385F9D-CCCF-4933-8ED8-D9BFD06DD0D3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5AD8E-EBD8-4419-AE5B-EEA7E7C4E056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6EDE8-32C4-4B16-93FE-CAB8412C7950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>
                  <a:lumMod val="75000"/>
                </a:schemeClr>
              </a:solidFill>
            </a:rPr>
            <a:t>Certifications and advancement opportunities - Behavioral Health Leadership Academy</a:t>
          </a:r>
        </a:p>
      </dsp:txBody>
      <dsp:txXfrm>
        <a:off x="1948202" y="2452790"/>
        <a:ext cx="3233964" cy="1371985"/>
      </dsp:txXfrm>
    </dsp:sp>
    <dsp:sp modelId="{D271730C-A851-4968-B72D-90D62E635D19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E3BFF-62E8-4180-9E7D-33076A7A6204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58119-F43E-4DF4-9E11-90B4664B5BBE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>
                  <a:lumMod val="75000"/>
                </a:schemeClr>
              </a:solidFill>
            </a:rPr>
            <a:t>Clinical Supervision and Intern Stipends/Grants - for licensed behavioral health providers to supervise associates or interns to complete the supervised clinical experience required to obtain a license to practice. </a:t>
          </a:r>
        </a:p>
      </dsp:txBody>
      <dsp:txXfrm>
        <a:off x="7411643" y="2452790"/>
        <a:ext cx="3233964" cy="1371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0D72D-D4A4-48D6-8B11-9E9BA570B164}">
      <dsp:nvSpPr>
        <dsp:cNvPr id="0" name=""/>
        <dsp:cNvSpPr/>
      </dsp:nvSpPr>
      <dsp:spPr>
        <a:xfrm>
          <a:off x="718664" y="252808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A0CFE-CA62-4986-9B66-7DAB4B8BE073}">
      <dsp:nvSpPr>
        <dsp:cNvPr id="0" name=""/>
        <dsp:cNvSpPr/>
      </dsp:nvSpPr>
      <dsp:spPr>
        <a:xfrm>
          <a:off x="1135476" y="669621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E0111-08CA-4A50-93B9-4CACB0E534C6}">
      <dsp:nvSpPr>
        <dsp:cNvPr id="0" name=""/>
        <dsp:cNvSpPr/>
      </dsp:nvSpPr>
      <dsp:spPr>
        <a:xfrm>
          <a:off x="93445" y="2817808"/>
          <a:ext cx="320625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Behavioral Healthcare Leadership Academy -Mentor </a:t>
          </a:r>
        </a:p>
      </dsp:txBody>
      <dsp:txXfrm>
        <a:off x="93445" y="2817808"/>
        <a:ext cx="3206250" cy="1122187"/>
      </dsp:txXfrm>
    </dsp:sp>
    <dsp:sp modelId="{935CD56D-6F3A-4532-BEE3-D21F2765DAD4}">
      <dsp:nvSpPr>
        <dsp:cNvPr id="0" name=""/>
        <dsp:cNvSpPr/>
      </dsp:nvSpPr>
      <dsp:spPr>
        <a:xfrm>
          <a:off x="4486008" y="252808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68414-4DE9-43E1-868D-918DE5553246}">
      <dsp:nvSpPr>
        <dsp:cNvPr id="0" name=""/>
        <dsp:cNvSpPr/>
      </dsp:nvSpPr>
      <dsp:spPr>
        <a:xfrm>
          <a:off x="4902820" y="669621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E3D95-6181-44D4-B85A-53CBDA7F74F6}">
      <dsp:nvSpPr>
        <dsp:cNvPr id="0" name=""/>
        <dsp:cNvSpPr/>
      </dsp:nvSpPr>
      <dsp:spPr>
        <a:xfrm>
          <a:off x="3860789" y="2817808"/>
          <a:ext cx="320625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chemeClr val="accent1"/>
              </a:solidFill>
            </a:rPr>
            <a:t>University Certificates  in Behavioral Healthcare Leadership and Management </a:t>
          </a:r>
        </a:p>
      </dsp:txBody>
      <dsp:txXfrm>
        <a:off x="3860789" y="2817808"/>
        <a:ext cx="3206250" cy="1122187"/>
      </dsp:txXfrm>
    </dsp:sp>
    <dsp:sp modelId="{092030CD-0E62-447B-8E62-503F07D11997}">
      <dsp:nvSpPr>
        <dsp:cNvPr id="0" name=""/>
        <dsp:cNvSpPr/>
      </dsp:nvSpPr>
      <dsp:spPr>
        <a:xfrm>
          <a:off x="8253352" y="252808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02544-34EF-4F90-A510-E5EFEB03D6F8}">
      <dsp:nvSpPr>
        <dsp:cNvPr id="0" name=""/>
        <dsp:cNvSpPr/>
      </dsp:nvSpPr>
      <dsp:spPr>
        <a:xfrm>
          <a:off x="8670164" y="669621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941F2-33A0-44E9-AB9C-B85B56101F32}">
      <dsp:nvSpPr>
        <dsp:cNvPr id="0" name=""/>
        <dsp:cNvSpPr/>
      </dsp:nvSpPr>
      <dsp:spPr>
        <a:xfrm>
          <a:off x="7628133" y="2817808"/>
          <a:ext cx="320625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chemeClr val="accent4">
                  <a:lumMod val="50000"/>
                </a:schemeClr>
              </a:solidFill>
            </a:rPr>
            <a:t>Professional Development and Mentorship Programs for Behavioral Healthcare Leadership and Management  </a:t>
          </a:r>
        </a:p>
      </dsp:txBody>
      <dsp:txXfrm>
        <a:off x="7628133" y="2817808"/>
        <a:ext cx="3206250" cy="112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883C2-E2CD-4005-A132-BB56548167DE}" type="datetimeFigureOut"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E428C-EBA3-4B5C-831D-A0A3283017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4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428C-EBA3-4B5C-831D-A0A3283017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428C-EBA3-4B5C-831D-A0A32830179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4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428C-EBA3-4B5C-831D-A0A32830179C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4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428C-EBA3-4B5C-831D-A0A3283017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428C-EBA3-4B5C-831D-A0A3283017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7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428C-EBA3-4B5C-831D-A0A3283017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626675"/>
            <a:ext cx="10515600" cy="201605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669714"/>
            <a:ext cx="10515600" cy="750093"/>
          </a:xfrm>
        </p:spPr>
        <p:txBody>
          <a:bodyPr>
            <a:normAutofit/>
          </a:bodyPr>
          <a:lstStyle>
            <a:lvl1pPr marL="0" indent="0">
              <a:buNone/>
              <a:defRPr sz="2133" b="1" spc="133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1851" y="5879508"/>
            <a:ext cx="10515600" cy="396443"/>
          </a:xfrm>
        </p:spPr>
        <p:txBody>
          <a:bodyPr>
            <a:normAutofit/>
          </a:bodyPr>
          <a:lstStyle>
            <a:lvl1pPr marL="0" indent="0">
              <a:buNone/>
              <a:defRPr sz="1867" b="0">
                <a:solidFill>
                  <a:srgbClr val="ECEAD1"/>
                </a:solidFill>
                <a:effectLst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238215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zenn@usf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mailto:natalie.kelly@me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egon.gov/oha/HPA/HP-HCW/Documents/Full%20OHPB%20File%20for%203396%20-%20PPT-Memo-Rept-App.pdf" TargetMode="External"/><Relationship Id="rId3" Type="http://schemas.openxmlformats.org/officeDocument/2006/relationships/hyperlink" Target="https://bipartisanpolicy.org/download/?file=/wp-content/uploads/2023/01/BPC_2022_Behavioral-Health-Integration-Report_RV3.pdf" TargetMode="External"/><Relationship Id="rId7" Type="http://schemas.openxmlformats.org/officeDocument/2006/relationships/hyperlink" Target="https://www.oregon.gov/oha/HSD/AMH/Pages/Workforce-Initiative.aspx" TargetMode="External"/><Relationship Id="rId2" Type="http://schemas.openxmlformats.org/officeDocument/2006/relationships/hyperlink" Target="https://doi.org/10.1016/j.psc.2022.03.0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services.ncleg.gov/ViewDocSiteFile/28816" TargetMode="External"/><Relationship Id="rId5" Type="http://schemas.openxmlformats.org/officeDocument/2006/relationships/hyperlink" Target="https://mhttcnetwork.org/sites/mhttc/files/2020-06/MHTTC%20Network%20-%20Addressing%20Mental%20Health%20Workforce%20Needs.pdf" TargetMode="External"/><Relationship Id="rId10" Type="http://schemas.openxmlformats.org/officeDocument/2006/relationships/hyperlink" Target="https://www.bewellpbc.org/blog/impact-reports/2022-impact-report" TargetMode="External"/><Relationship Id="rId4" Type="http://schemas.openxmlformats.org/officeDocument/2006/relationships/hyperlink" Target="https://massleague.org/Programs/WorkforceDevelopment/BHMGBInitiatives.php" TargetMode="External"/><Relationship Id="rId9" Type="http://schemas.openxmlformats.org/officeDocument/2006/relationships/hyperlink" Target="https://waworkforcedevelopment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zenn@usf.edu" TargetMode="External"/><Relationship Id="rId2" Type="http://schemas.openxmlformats.org/officeDocument/2006/relationships/hyperlink" Target="mailto:natalie@flmanagingentities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6DCE-5506-AE49-9AA5-4EB0B252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511" y="277248"/>
            <a:ext cx="8983953" cy="391823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solidFill>
                  <a:schemeClr val="bg1"/>
                </a:solidFill>
                <a:latin typeface="Arial"/>
                <a:cs typeface="Arial"/>
              </a:rPr>
              <a:t>Florida Behavioral Healthcare</a:t>
            </a:r>
            <a:br>
              <a:rPr lang="en-US" sz="4800" b="1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b="1">
                <a:solidFill>
                  <a:schemeClr val="bg1"/>
                </a:solidFill>
                <a:latin typeface="Arial"/>
                <a:cs typeface="Arial"/>
              </a:rPr>
              <a:t> Workforce Development </a:t>
            </a:r>
            <a:br>
              <a:rPr lang="en-US" sz="4800" b="1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Imagining the Possibilities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854F3-E1E6-B445-9497-094416CE94B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277860" y="3891389"/>
            <a:ext cx="4233208" cy="1639495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ECEAD1"/>
                </a:solidFill>
              </a:rPr>
              <a:t>Nickie Zenn, Ed.S., NCSP</a:t>
            </a:r>
            <a:endParaRPr lang="en-US">
              <a:solidFill>
                <a:srgbClr val="ECEAD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ECEAD1"/>
                </a:solidFill>
              </a:rPr>
              <a:t>Licensed School Psychologist </a:t>
            </a:r>
            <a:endParaRPr lang="en-US">
              <a:solidFill>
                <a:srgbClr val="ECEAD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ECEAD1"/>
                </a:solidFill>
              </a:rPr>
              <a:t>Academic Programs Director</a:t>
            </a:r>
            <a:endParaRPr lang="en-US">
              <a:solidFill>
                <a:srgbClr val="ECEAD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ECEAD1"/>
                </a:solidFill>
              </a:rPr>
              <a:t>Associate Professor of Instruction   </a:t>
            </a:r>
            <a:endParaRPr lang="en-US">
              <a:solidFill>
                <a:srgbClr val="ECEAD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ECEAD1"/>
                </a:solidFill>
              </a:rPr>
              <a:t>Dept. of Mental Health Law and Policy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ECEAD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nzenn@usf.edu</a:t>
            </a:r>
            <a:r>
              <a:rPr lang="en-US">
                <a:solidFill>
                  <a:srgbClr val="ECEAD1"/>
                </a:solidFill>
              </a:rPr>
              <a:t>  </a:t>
            </a:r>
            <a:endParaRPr lang="en-US">
              <a:solidFill>
                <a:srgbClr val="ECEAD1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518A2-FAE8-5948-EE28-91C7DA49C24D}"/>
              </a:ext>
            </a:extLst>
          </p:cNvPr>
          <p:cNvSpPr txBox="1"/>
          <p:nvPr/>
        </p:nvSpPr>
        <p:spPr>
          <a:xfrm>
            <a:off x="605866" y="4124519"/>
            <a:ext cx="4007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CEAD1"/>
                </a:solidFill>
              </a:rPr>
              <a:t>Natalie K. Kelly</a:t>
            </a:r>
          </a:p>
          <a:p>
            <a:r>
              <a:rPr lang="en-US" dirty="0">
                <a:solidFill>
                  <a:srgbClr val="ECEAD1"/>
                </a:solidFill>
              </a:rPr>
              <a:t>Chief Executive Officer</a:t>
            </a:r>
          </a:p>
          <a:p>
            <a:r>
              <a:rPr lang="en-US" dirty="0">
                <a:solidFill>
                  <a:srgbClr val="ECEAD1"/>
                </a:solidFill>
              </a:rPr>
              <a:t>Florida Association of Managing Entities</a:t>
            </a:r>
          </a:p>
          <a:p>
            <a:r>
              <a:rPr lang="en-US" sz="1800" u="sng" dirty="0">
                <a:solidFill>
                  <a:srgbClr val="ECEAD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-US" sz="1800" u="sng" dirty="0">
                <a:solidFill>
                  <a:srgbClr val="ECEAD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atalie@flmanagingentities.com</a:t>
            </a:r>
            <a:endParaRPr lang="en-US" sz="1800" dirty="0">
              <a:solidFill>
                <a:srgbClr val="ECEAD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ECEAD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448315-8025-C37F-DA69-AD5B0537F6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9" t="6484" r="16051" b="14193"/>
          <a:stretch/>
        </p:blipFill>
        <p:spPr>
          <a:xfrm>
            <a:off x="493160" y="5270058"/>
            <a:ext cx="4233208" cy="14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6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4" name="Picture 23" descr="Group of people looking at two men in office">
            <a:extLst>
              <a:ext uri="{FF2B5EF4-FFF2-40B4-BE49-F238E27FC236}">
                <a16:creationId xmlns:a16="http://schemas.microsoft.com/office/drawing/2014/main" id="{B3E007C2-7F34-F649-AFF4-A0D2F568A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99" r="2639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58D9E-6592-4E97-975F-E2FEA3A1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>
                <a:latin typeface="+mj-lt"/>
                <a:ea typeface="+mj-ea"/>
                <a:cs typeface="+mj-cs"/>
              </a:rPr>
              <a:t>Florida Behavioral Healthcare Workforce  Development </a:t>
            </a:r>
            <a:br>
              <a:rPr lang="en-US" sz="2800" b="1">
                <a:latin typeface="+mj-lt"/>
                <a:ea typeface="+mj-ea"/>
                <a:cs typeface="+mj-cs"/>
              </a:rPr>
            </a:br>
            <a:r>
              <a:rPr lang="en-US" sz="2800" b="1">
                <a:latin typeface="+mj-lt"/>
                <a:ea typeface="+mj-ea"/>
                <a:cs typeface="+mj-cs"/>
              </a:rPr>
              <a:t>Imagining the Possibilities</a:t>
            </a:r>
            <a:endParaRPr lang="en-US" sz="2800"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A190E8-4EAB-FAB4-CF3C-2C24FE561C7A}"/>
              </a:ext>
            </a:extLst>
          </p:cNvPr>
          <p:cNvSpPr txBox="1"/>
          <p:nvPr/>
        </p:nvSpPr>
        <p:spPr>
          <a:xfrm>
            <a:off x="5776345" y="1869504"/>
            <a:ext cx="58531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ea typeface="Calibri"/>
                <a:cs typeface="Calibri"/>
              </a:rPr>
              <a:t>A three-pronged approach to attracting, retaining, and developing the behavioral healthcare workforce. </a:t>
            </a:r>
            <a:endParaRPr lang="en-US"/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97B3583E-616D-9096-D605-FB261515D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903187"/>
              </p:ext>
            </p:extLst>
          </p:nvPr>
        </p:nvGraphicFramePr>
        <p:xfrm>
          <a:off x="5827048" y="2783024"/>
          <a:ext cx="5721484" cy="344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08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C6701-46CC-015D-9CB2-D6920B01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Attracting Incoming Workforce 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E759707-F840-E3C4-C59D-5DFB8497A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45677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908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01FFE-FE6B-99B1-6D9F-984EC174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Retain The Current Workforce  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1D74A8B-8DF7-1BFD-2B0C-3B2A5C6A1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66129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914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EF9B0-6BD4-A03E-42E1-4476526A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Develop Workforce Leadership 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02F635-31FC-546C-E5E0-668015ED5D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51997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71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1EC9B-D105-D460-F536-C1937B3D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32" name="Picture 31" descr="Yellow and blue symbols">
            <a:extLst>
              <a:ext uri="{FF2B5EF4-FFF2-40B4-BE49-F238E27FC236}">
                <a16:creationId xmlns:a16="http://schemas.microsoft.com/office/drawing/2014/main" id="{D7580D7D-5909-C2CE-B49D-62CDDE73F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61" r="3" b="13413"/>
          <a:stretch/>
        </p:blipFill>
        <p:spPr>
          <a:xfrm>
            <a:off x="4502428" y="1391264"/>
            <a:ext cx="7225748" cy="407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9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B97D1-8194-194B-DA52-8842816A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References 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893DF-6FAF-E154-3335-B75DEB15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23" y="2475079"/>
            <a:ext cx="11505765" cy="35264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1200">
                <a:cs typeface="Calibri"/>
              </a:rPr>
              <a:t>Adams, E., Watanabe-Galloway, S., </a:t>
            </a:r>
            <a:r>
              <a:rPr lang="en-US" sz="1200" err="1">
                <a:cs typeface="Calibri"/>
              </a:rPr>
              <a:t>Baerentzen</a:t>
            </a:r>
            <a:r>
              <a:rPr lang="en-US" sz="1200">
                <a:cs typeface="Calibri"/>
              </a:rPr>
              <a:t>, M. B., Grennan, A., Schneider, E. O., &amp; Doyle, M. (2022). The Behavioral Health Education Center of Nebraska. </a:t>
            </a:r>
            <a:r>
              <a:rPr lang="en-US" sz="1200" i="1">
                <a:cs typeface="Calibri"/>
              </a:rPr>
              <a:t>Psychiatric  Clinics of North America</a:t>
            </a:r>
            <a:r>
              <a:rPr lang="en-US" sz="1200">
                <a:cs typeface="Calibri"/>
              </a:rPr>
              <a:t>, </a:t>
            </a:r>
            <a:r>
              <a:rPr lang="en-US" sz="1200" i="1">
                <a:cs typeface="Calibri"/>
              </a:rPr>
              <a:t>45</a:t>
            </a:r>
            <a:r>
              <a:rPr lang="en-US" sz="1200">
                <a:cs typeface="Calibri"/>
              </a:rPr>
              <a:t>(2), 259–270. </a:t>
            </a:r>
            <a:r>
              <a:rPr lang="en-US" sz="1200">
                <a:cs typeface="Calibri"/>
                <a:hlinkClick r:id="rId2"/>
              </a:rPr>
              <a:t>https://doi.org/10.1016/j.psc.2022.03.004</a:t>
            </a:r>
            <a:endParaRPr lang="en-US" sz="12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200">
                <a:cs typeface="Calibri" panose="020F0502020204030204"/>
              </a:rPr>
              <a:t> Bipartisan Policy Center (2023, January 17). Filling the Gaps in the Behavioral Health Workforce. Retrieved from Bipartisan Policy Center: </a:t>
            </a:r>
            <a:r>
              <a:rPr lang="en-US" sz="1200">
                <a:cs typeface="Calibri"/>
                <a:hlinkClick r:id="rId3"/>
              </a:rPr>
              <a:t>https://bipartisanpolicy.org/download/?file=/wp-content/uploads/2023/01/BPC_2022_Behavioral-Health-Integration-Report_RV3.pdf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en-US" sz="1200">
                <a:latin typeface="Calibri"/>
                <a:cs typeface="Arial"/>
              </a:rPr>
              <a:t>Borowsky, S. J., Rubenstein, L. V., Meredith, L. S., Camp, P., Jackson-Triche, M., &amp; Wells, K. B. (2000). Who is at risk of </a:t>
            </a:r>
            <a:r>
              <a:rPr lang="en-US" sz="1200" err="1">
                <a:latin typeface="Calibri"/>
                <a:cs typeface="Arial"/>
              </a:rPr>
              <a:t>nondetection</a:t>
            </a:r>
            <a:r>
              <a:rPr lang="en-US" sz="1200">
                <a:latin typeface="Calibri"/>
                <a:cs typeface="Arial"/>
              </a:rPr>
              <a:t> of mental health problems in primary care?. </a:t>
            </a:r>
            <a:r>
              <a:rPr lang="en-US" sz="1200" i="1">
                <a:ea typeface="+mn-lt"/>
                <a:cs typeface="+mn-lt"/>
              </a:rPr>
              <a:t>Journal of General Internal Medicine</a:t>
            </a:r>
            <a:r>
              <a:rPr lang="en-US" sz="1200">
                <a:ea typeface="+mn-lt"/>
                <a:cs typeface="+mn-lt"/>
              </a:rPr>
              <a:t>, </a:t>
            </a:r>
            <a:r>
              <a:rPr lang="en-US" sz="1200" i="1">
                <a:ea typeface="+mn-lt"/>
                <a:cs typeface="+mn-lt"/>
              </a:rPr>
              <a:t>15</a:t>
            </a:r>
            <a:r>
              <a:rPr lang="en-US" sz="1200">
                <a:ea typeface="+mn-lt"/>
                <a:cs typeface="+mn-lt"/>
              </a:rPr>
              <a:t>, 381-388.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en-US" sz="1200">
                <a:latin typeface="Calibri"/>
                <a:cs typeface="Arial"/>
              </a:rPr>
              <a:t>Keeler, H., Sjuts, T., Niitsu, K., Watanabe-Galloway, S., Mackie, P. F. E., &amp; Liu, H. (2018). Virtual mentorship network to address the rural shortage of mental health providers. </a:t>
            </a:r>
            <a:r>
              <a:rPr lang="en-US" sz="1200" i="1">
                <a:ea typeface="+mn-lt"/>
                <a:cs typeface="+mn-lt"/>
              </a:rPr>
              <a:t>American journal of preventive medicine</a:t>
            </a:r>
            <a:r>
              <a:rPr lang="en-US" sz="1200">
                <a:ea typeface="+mn-lt"/>
                <a:cs typeface="+mn-lt"/>
              </a:rPr>
              <a:t>, </a:t>
            </a:r>
            <a:r>
              <a:rPr lang="en-US" sz="1200" i="1">
                <a:ea typeface="+mn-lt"/>
                <a:cs typeface="+mn-lt"/>
              </a:rPr>
              <a:t>54</a:t>
            </a:r>
            <a:r>
              <a:rPr lang="en-US" sz="1200">
                <a:ea typeface="+mn-lt"/>
                <a:cs typeface="+mn-lt"/>
              </a:rPr>
              <a:t>(6), S290-S295.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en-US" sz="1200">
                <a:cs typeface="Calibri"/>
              </a:rPr>
              <a:t>Massachusetts League of Community Health Centers. (2022, July). </a:t>
            </a:r>
            <a:r>
              <a:rPr lang="en-US" sz="1200" i="1">
                <a:cs typeface="Calibri"/>
              </a:rPr>
              <a:t>Workforce development</a:t>
            </a:r>
            <a:r>
              <a:rPr lang="en-US" sz="1200">
                <a:cs typeface="Calibri"/>
              </a:rPr>
              <a:t>. massleague.org. </a:t>
            </a:r>
            <a:r>
              <a:rPr lang="en-US" sz="1200">
                <a:cs typeface="Calibri"/>
                <a:hlinkClick r:id="rId4"/>
              </a:rPr>
              <a:t>https://massleague.org/Programs/WorkforceDevelopment/BHMGBInitiatives.php</a:t>
            </a:r>
            <a:r>
              <a:rPr lang="en-US" sz="12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200">
                <a:ea typeface="+mn-lt"/>
                <a:cs typeface="+mn-lt"/>
              </a:rPr>
              <a:t>MHTTC Network (2020, June). MHTTC Network: Addressing Mental Health Workforce Needs. Retrieved from Mental Health Technology Transfer Center Network: </a:t>
            </a:r>
            <a:r>
              <a:rPr lang="en-US" sz="1200">
                <a:ea typeface="+mn-lt"/>
                <a:cs typeface="+mn-lt"/>
                <a:hlinkClick r:id="rId5"/>
              </a:rPr>
              <a:t>https://mhttcnetwork.org/sites/mhttc/files/2020-06/MHTTC%20Network%20-%20Addressing%20Mental%20Health%20Workforce%20Needs.pdf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en-US" sz="1200">
                <a:cs typeface="Calibri"/>
              </a:rPr>
              <a:t>North Carolina Commission for Mental Health Developmental Disabilities and Substance Abuse Services. The Joint Workforce Development Initiative Report 2008. Available at: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>
                <a:cs typeface="Calibri"/>
                <a:hlinkClick r:id="rId6"/>
              </a:rPr>
              <a:t>https://webservices.ncleg.gov/ViewDocSiteFile/28816</a:t>
            </a:r>
            <a:r>
              <a:rPr lang="en-US" sz="1200">
                <a:cs typeface="Calibri"/>
              </a:rPr>
              <a:t>  Accessed January 10, 2024 </a:t>
            </a:r>
          </a:p>
          <a:p>
            <a:pPr marL="0" indent="0">
              <a:buNone/>
            </a:pPr>
            <a:r>
              <a:rPr lang="en-US" sz="1200">
                <a:cs typeface="Calibri"/>
              </a:rPr>
              <a:t>Oregon Health Authority. (n.d.). </a:t>
            </a:r>
            <a:r>
              <a:rPr lang="en-US" sz="1200" i="1">
                <a:cs typeface="Calibri"/>
              </a:rPr>
              <a:t>The Behavioral Health Workforce initiative</a:t>
            </a:r>
            <a:r>
              <a:rPr lang="en-US" sz="1200">
                <a:cs typeface="Calibri"/>
              </a:rPr>
              <a:t>. Oregon Health Authority: The Behavioral Health Workforce Initiative: Behavioral Health Services: State of Oregon. </a:t>
            </a:r>
            <a:r>
              <a:rPr lang="en-US" sz="1200">
                <a:cs typeface="Calibri"/>
                <a:hlinkClick r:id="rId7"/>
              </a:rPr>
              <a:t>https://www.oregon.gov/oha/HSD/AMH/Pages/Workforce-Initiative.aspx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en-US" sz="1200">
                <a:cs typeface="Calibri"/>
              </a:rPr>
              <a:t>Oregon Health Policy Board, Health Care Workforce Committee. Overview and recommendations for improving Oregon’s provider incentive programs: report and recommendations for the Oregon Health Policy Board 2016.Available at </a:t>
            </a:r>
            <a:r>
              <a:rPr lang="en-US" sz="1200">
                <a:cs typeface="Calibri"/>
                <a:hlinkClick r:id="rId8"/>
              </a:rPr>
              <a:t>www.oregon.gov/oha/HPA/HP-HCW/Documents/Full%20OHPB%20File%20for%203396%20-%20PPT-Memo-Rept-App.pdf</a:t>
            </a:r>
            <a:r>
              <a:rPr lang="en-US" sz="1200">
                <a:cs typeface="Calibri"/>
              </a:rPr>
              <a:t>  Accessed January 6, 2024 </a:t>
            </a:r>
          </a:p>
          <a:p>
            <a:pPr marL="0" indent="0">
              <a:buNone/>
            </a:pPr>
            <a:r>
              <a:rPr lang="en-US" sz="1200">
                <a:cs typeface="Calibri"/>
              </a:rPr>
              <a:t>School of Social Work University of Washington. (n.d.). </a:t>
            </a:r>
            <a:r>
              <a:rPr lang="en-US" sz="1200" i="1">
                <a:cs typeface="Calibri"/>
              </a:rPr>
              <a:t>About the Initiative</a:t>
            </a:r>
            <a:r>
              <a:rPr lang="en-US" sz="1200">
                <a:cs typeface="Calibri"/>
              </a:rPr>
              <a:t>. Behavioral Health Workforce Development Initiative. </a:t>
            </a:r>
            <a:r>
              <a:rPr lang="en-US" sz="1200">
                <a:cs typeface="Calibri"/>
                <a:hlinkClick r:id="rId9"/>
              </a:rPr>
              <a:t>https://waworkforcedevelopment.org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en-US" sz="1200" err="1">
                <a:cs typeface="Calibri"/>
              </a:rPr>
              <a:t>Zuchman</a:t>
            </a:r>
            <a:r>
              <a:rPr lang="en-US" sz="1200">
                <a:cs typeface="Calibri"/>
              </a:rPr>
              <a:t>, L. (2023, January 31). 2022 Impact Repor</a:t>
            </a:r>
            <a:r>
              <a:rPr lang="en-US" sz="1200" i="1">
                <a:cs typeface="Calibri"/>
              </a:rPr>
              <a:t>t</a:t>
            </a:r>
            <a:r>
              <a:rPr lang="en-US" sz="1200">
                <a:cs typeface="Calibri"/>
              </a:rPr>
              <a:t>. </a:t>
            </a:r>
            <a:r>
              <a:rPr lang="en-US" sz="1200" err="1">
                <a:cs typeface="Calibri"/>
              </a:rPr>
              <a:t>BeWellPBC</a:t>
            </a:r>
            <a:r>
              <a:rPr lang="en-US" sz="1200">
                <a:cs typeface="Calibri"/>
              </a:rPr>
              <a:t>. </a:t>
            </a:r>
            <a:r>
              <a:rPr lang="en-US" sz="1200">
                <a:cs typeface="Calibri"/>
                <a:hlinkClick r:id="rId10"/>
              </a:rPr>
              <a:t>https://www.bewellpbc.org/blog/impact-reports/2022-impact-report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88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6B0A5-AECA-EFCB-D6F8-E59D8B34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Thank You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E4A9-D958-2DB9-A808-D5610E597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Natalie K. Kelly</a:t>
            </a: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Chief Executive Officer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Florida Association of Managing Entities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u="sng" dirty="0">
                <a:latin typeface="Arial"/>
                <a:cs typeface="Arial"/>
                <a:hlinkClick r:id="rId2"/>
              </a:rPr>
              <a:t>natalie@flmanagingentities.com</a:t>
            </a:r>
            <a:endParaRPr lang="en-US" sz="1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u="sng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u="sng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Nickie Zenn, Ed.S., NCSP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Licensed School Psychologist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Academic Programs Director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Associate Professor of Instruction  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Dept. of Mental Health Law and Policy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  <a:hlinkClick r:id="rId3"/>
              </a:rPr>
              <a:t>nzenn@usf.edu</a:t>
            </a:r>
            <a:r>
              <a:rPr lang="en-US" sz="1800" dirty="0">
                <a:cs typeface="Calibri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  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809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831</Words>
  <Application>Microsoft Office PowerPoint</Application>
  <PresentationFormat>Widescreen</PresentationFormat>
  <Paragraphs>67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Florida Behavioral Healthcare  Workforce Development  Imagining the Possibilities</vt:lpstr>
      <vt:lpstr>Florida Behavioral Healthcare Workforce  Development  Imagining the Possibilities</vt:lpstr>
      <vt:lpstr>Attracting Incoming Workforce </vt:lpstr>
      <vt:lpstr>Retain The Current Workforce  </vt:lpstr>
      <vt:lpstr>Develop Workforce Leadership </vt:lpstr>
      <vt:lpstr>Questions</vt:lpstr>
      <vt:lpstr>References </vt:lpstr>
      <vt:lpstr>Thank You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Nickie Zenn</dc:creator>
  <cp:lastModifiedBy>Nicoleta Zenn</cp:lastModifiedBy>
  <cp:revision>15</cp:revision>
  <dcterms:created xsi:type="dcterms:W3CDTF">2024-01-09T16:05:25Z</dcterms:created>
  <dcterms:modified xsi:type="dcterms:W3CDTF">2024-01-17T16:53:19Z</dcterms:modified>
</cp:coreProperties>
</file>